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97" r:id="rId2"/>
    <p:sldId id="301" r:id="rId3"/>
    <p:sldId id="298" r:id="rId4"/>
    <p:sldId id="302" r:id="rId5"/>
    <p:sldId id="304" r:id="rId6"/>
    <p:sldId id="303" r:id="rId7"/>
    <p:sldId id="295" r:id="rId8"/>
  </p:sldIdLst>
  <p:sldSz cx="12192000" cy="6858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57">
          <p15:clr>
            <a:srgbClr val="9AA0A6"/>
          </p15:clr>
        </p15:guide>
        <p15:guide id="2" orient="horz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gmtMTuc5VfMsxJEO5cSH1+uT3q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3C41BB-60A5-4AC1-8513-74C7C0BEB644}">
  <a:tblStyle styleId="{CC3C41BB-60A5-4AC1-8513-74C7C0BEB6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60D20F-EF08-4CE4-9B79-5DB2C5C584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/>
    <p:restoredTop sz="94643"/>
  </p:normalViewPr>
  <p:slideViewPr>
    <p:cSldViewPr snapToGrid="0">
      <p:cViewPr varScale="1">
        <p:scale>
          <a:sx n="100" d="100"/>
          <a:sy n="100" d="100"/>
        </p:scale>
        <p:origin x="952" y="176"/>
      </p:cViewPr>
      <p:guideLst>
        <p:guide pos="385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0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81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3dbb633c57_7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g33dbb633c57_7_43:notes"/>
          <p:cNvSpPr txBox="1">
            <a:spLocks noGrp="1"/>
          </p:cNvSpPr>
          <p:nvPr>
            <p:ph type="body" idx="1"/>
          </p:nvPr>
        </p:nvSpPr>
        <p:spPr>
          <a:xfrm>
            <a:off x="994093" y="3276730"/>
            <a:ext cx="79527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57" name="Google Shape;857;g33dbb633c57_7_43:notes"/>
          <p:cNvSpPr txBox="1">
            <a:spLocks noGrp="1"/>
          </p:cNvSpPr>
          <p:nvPr>
            <p:ph type="sldNum" idx="12"/>
          </p:nvPr>
        </p:nvSpPr>
        <p:spPr>
          <a:xfrm>
            <a:off x="5630891" y="6467168"/>
            <a:ext cx="4307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 userDrawn="1">
  <p:cSld name="CUST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;p6">
            <a:extLst>
              <a:ext uri="{FF2B5EF4-FFF2-40B4-BE49-F238E27FC236}">
                <a16:creationId xmlns:a16="http://schemas.microsoft.com/office/drawing/2014/main" id="{9EED2193-2DDE-84A5-3110-BCAC6231CC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5500" y="240774"/>
            <a:ext cx="87960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4" name="Google Shape;19;p6">
            <a:extLst>
              <a:ext uri="{FF2B5EF4-FFF2-40B4-BE49-F238E27FC236}">
                <a16:creationId xmlns:a16="http://schemas.microsoft.com/office/drawing/2014/main" id="{AF584EA3-BF11-CB01-ED44-51001CFD1E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56924" y="6420775"/>
            <a:ext cx="619375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5" name="Google Shape;21;p6">
            <a:extLst>
              <a:ext uri="{FF2B5EF4-FFF2-40B4-BE49-F238E27FC236}">
                <a16:creationId xmlns:a16="http://schemas.microsoft.com/office/drawing/2014/main" id="{3EF8717C-2F8C-FA8E-BC92-21C19FA06DD3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1;p5">
            <a:extLst>
              <a:ext uri="{FF2B5EF4-FFF2-40B4-BE49-F238E27FC236}">
                <a16:creationId xmlns:a16="http://schemas.microsoft.com/office/drawing/2014/main" id="{42485EA3-6708-3154-6B73-27F075DF3291}"/>
              </a:ext>
            </a:extLst>
          </p:cNvPr>
          <p:cNvCxnSpPr/>
          <p:nvPr userDrawn="1"/>
        </p:nvCxnSpPr>
        <p:spPr>
          <a:xfrm>
            <a:off x="316214" y="675109"/>
            <a:ext cx="11559600" cy="0"/>
          </a:xfrm>
          <a:prstGeom prst="straightConnector1">
            <a:avLst/>
          </a:prstGeom>
          <a:noFill/>
          <a:ln w="9525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12;p5">
            <a:extLst>
              <a:ext uri="{FF2B5EF4-FFF2-40B4-BE49-F238E27FC236}">
                <a16:creationId xmlns:a16="http://schemas.microsoft.com/office/drawing/2014/main" id="{224DC5AA-62C8-1745-A374-FA98A05024E5}"/>
              </a:ext>
            </a:extLst>
          </p:cNvPr>
          <p:cNvCxnSpPr/>
          <p:nvPr userDrawn="1"/>
        </p:nvCxnSpPr>
        <p:spPr>
          <a:xfrm>
            <a:off x="316250" y="6385187"/>
            <a:ext cx="8628245" cy="0"/>
          </a:xfrm>
          <a:prstGeom prst="straightConnector1">
            <a:avLst/>
          </a:prstGeom>
          <a:noFill/>
          <a:ln w="9525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" name="Google Shape;13;p5">
            <a:extLst>
              <a:ext uri="{FF2B5EF4-FFF2-40B4-BE49-F238E27FC236}">
                <a16:creationId xmlns:a16="http://schemas.microsoft.com/office/drawing/2014/main" id="{C26467AE-B14F-4CBB-F92F-3029D1A7C21B}"/>
              </a:ext>
            </a:extLst>
          </p:cNvPr>
          <p:cNvGrpSpPr/>
          <p:nvPr userDrawn="1"/>
        </p:nvGrpSpPr>
        <p:grpSpPr>
          <a:xfrm>
            <a:off x="8985796" y="5957150"/>
            <a:ext cx="2783029" cy="695050"/>
            <a:chOff x="5104225" y="2301337"/>
            <a:chExt cx="2783029" cy="695050"/>
          </a:xfrm>
        </p:grpSpPr>
        <p:pic>
          <p:nvPicPr>
            <p:cNvPr id="24" name="Google Shape;14;p5">
              <a:extLst>
                <a:ext uri="{FF2B5EF4-FFF2-40B4-BE49-F238E27FC236}">
                  <a16:creationId xmlns:a16="http://schemas.microsoft.com/office/drawing/2014/main" id="{3E75A9E9-2F2C-4F2D-E6E4-85AF81995991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2996" y="2301337"/>
              <a:ext cx="1384258" cy="69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5;p5">
              <a:extLst>
                <a:ext uri="{FF2B5EF4-FFF2-40B4-BE49-F238E27FC236}">
                  <a16:creationId xmlns:a16="http://schemas.microsoft.com/office/drawing/2014/main" id="{2F0E9BFC-9CEE-E4B0-02D2-8F5338F2869C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4225" y="2301337"/>
              <a:ext cx="1384258" cy="695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E753985-F7FC-E81F-5B41-2145CA034D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5742" y="797110"/>
            <a:ext cx="5800258" cy="14709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FC660DE6-444D-34D5-E5B7-D8516234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130" y="6398372"/>
            <a:ext cx="8090646" cy="2713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or add presentation title here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userDrawn="1">
  <p:cSld name="Blank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a785c9645_0_639"/>
          <p:cNvSpPr/>
          <p:nvPr/>
        </p:nvSpPr>
        <p:spPr>
          <a:xfrm>
            <a:off x="0" y="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g33a785c9645_0_639" title="AdobeStock_868249655.jpe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9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CA456C-CFEC-2709-9125-A4D3CD262F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457" y="733879"/>
            <a:ext cx="5842122" cy="5461648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6" y="941667"/>
            <a:ext cx="5364407" cy="506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773"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EBE1F7BC-BFBD-4AD7-8F25-13410328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preserve="1" userDrawn="1">
  <p:cSld name="1_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a785c9645_0_639"/>
          <p:cNvSpPr/>
          <p:nvPr/>
        </p:nvSpPr>
        <p:spPr>
          <a:xfrm>
            <a:off x="0" y="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g33a785c9645_0_639" title="AdobeStock_868249655.jpe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9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CA456C-CFEC-2709-9125-A4D3CD262F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457" y="733879"/>
            <a:ext cx="5842122" cy="5461648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6" y="941667"/>
            <a:ext cx="5364407" cy="506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773"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6">
            <a:extLst>
              <a:ext uri="{FF2B5EF4-FFF2-40B4-BE49-F238E27FC236}">
                <a16:creationId xmlns:a16="http://schemas.microsoft.com/office/drawing/2014/main" id="{0C806546-44AE-382E-42A3-0AAE055E348C}"/>
              </a:ext>
            </a:extLst>
          </p:cNvPr>
          <p:cNvSpPr txBox="1">
            <a:spLocks/>
          </p:cNvSpPr>
          <p:nvPr userDrawn="1"/>
        </p:nvSpPr>
        <p:spPr>
          <a:xfrm>
            <a:off x="10804849" y="4926564"/>
            <a:ext cx="1026368" cy="17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AU" dirty="0"/>
              <a:t>Add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011774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preserve="1" userDrawn="1">
  <p:cSld name="1_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33a785c9645_0_639" title="AdobeStock_868249655.jpe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9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6950E-D798-79E7-5140-CDF28F481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992" y="681588"/>
            <a:ext cx="5685106" cy="6176412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7" y="941668"/>
            <a:ext cx="5123640" cy="475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773"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569A16FB-8BFF-0549-05F7-C9CB219D3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preserve="1" userDrawn="1">
  <p:cSld name="1_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8;g36860e510b8_0_17" title="AdobeStock_206939514.jpeg">
            <a:extLst>
              <a:ext uri="{FF2B5EF4-FFF2-40B4-BE49-F238E27FC236}">
                <a16:creationId xmlns:a16="http://schemas.microsoft.com/office/drawing/2014/main" id="{5F853CDB-C2E1-CEE8-BAE9-38231171B93A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6950E-D798-79E7-5140-CDF28F481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992" y="681588"/>
            <a:ext cx="5685106" cy="6176412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7" y="941668"/>
            <a:ext cx="5123640" cy="475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773"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E34D2012-666C-4E54-75E2-FF8362057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preserve="1" userDrawn="1">
  <p:cSld name="1_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8;g36860e510b8_0_17" title="AdobeStock_206939514.jpeg">
            <a:extLst>
              <a:ext uri="{FF2B5EF4-FFF2-40B4-BE49-F238E27FC236}">
                <a16:creationId xmlns:a16="http://schemas.microsoft.com/office/drawing/2014/main" id="{5F853CDB-C2E1-CEE8-BAE9-38231171B93A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9EC89F-CAFA-687F-3529-9AB4B3606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457" y="733879"/>
            <a:ext cx="5842122" cy="5461648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6" y="941668"/>
            <a:ext cx="5320863" cy="500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773"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DF401A5E-695D-461C-8004-E5AB1B7C4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3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60" r:id="rId4"/>
    <p:sldLayoutId id="2147483661" r:id="rId5"/>
    <p:sldLayoutId id="214748366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1FBD407-96AE-31AF-B627-7D045C427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30" y="718457"/>
            <a:ext cx="5551714" cy="5290457"/>
          </a:xfrm>
        </p:spPr>
        <p:txBody>
          <a:bodyPr/>
          <a:lstStyle/>
          <a:p>
            <a:r>
              <a:rPr lang="en-GB" dirty="0"/>
              <a:t>Global Artemia Production Opportunities – Global Cases:</a:t>
            </a:r>
          </a:p>
          <a:p>
            <a:endParaRPr lang="en-GB" dirty="0"/>
          </a:p>
          <a:p>
            <a:r>
              <a:rPr lang="en-GB" dirty="0"/>
              <a:t>Uganda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Martin Sserwadda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4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11603C0-0B9E-2A83-83BA-5D8C27652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HAS BEEN DONE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E2427-CAAE-1C2C-7BA9-0C0D180CF9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3CF53-63BB-6F11-3810-5D1FB71426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5742" y="863397"/>
            <a:ext cx="5800258" cy="442886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Performance of </a:t>
            </a:r>
            <a:r>
              <a:rPr lang="en-US" sz="2400" i="1" dirty="0">
                <a:solidFill>
                  <a:srgbClr val="FF0000"/>
                </a:solidFill>
              </a:rPr>
              <a:t>Artemia</a:t>
            </a:r>
            <a:r>
              <a:rPr lang="en-US" sz="2400" dirty="0">
                <a:solidFill>
                  <a:srgbClr val="FF0000"/>
                </a:solidFill>
              </a:rPr>
              <a:t> in brines of a local salt lake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42BDBB-A4A9-09A1-64D7-803A8CC2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ARTEMIA SUMMIT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A4384-303C-9026-2F0E-BCB2C9636D2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742" y="863397"/>
            <a:ext cx="5800258" cy="5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50F11-AD20-A964-F9E2-882DB685E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38" y="2188029"/>
            <a:ext cx="5800257" cy="38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2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25AA28-6C8F-B28C-C5E6-7B635E6E9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Growth  performance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2C7A2-4A46-D048-0050-13998E56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07" y="1545658"/>
            <a:ext cx="4859779" cy="43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6C5434E-D85F-7624-BC4E-2934AF5B7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Reproductive performance 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E8C6C5-71F1-D41A-AAAD-14736BECA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68193"/>
              </p:ext>
            </p:extLst>
          </p:nvPr>
        </p:nvGraphicFramePr>
        <p:xfrm>
          <a:off x="642257" y="1480458"/>
          <a:ext cx="5758543" cy="4680857"/>
        </p:xfrm>
        <a:graphic>
          <a:graphicData uri="http://schemas.openxmlformats.org/drawingml/2006/table">
            <a:tbl>
              <a:tblPr firstRow="1" bandRow="1">
                <a:tableStyleId>{CC3C41BB-60A5-4AC1-8513-74C7C0BEB644}</a:tableStyleId>
              </a:tblPr>
              <a:tblGrid>
                <a:gridCol w="1872933">
                  <a:extLst>
                    <a:ext uri="{9D8B030D-6E8A-4147-A177-3AD203B41FA5}">
                      <a16:colId xmlns:a16="http://schemas.microsoft.com/office/drawing/2014/main" val="1029425847"/>
                    </a:ext>
                  </a:extLst>
                </a:gridCol>
                <a:gridCol w="1233649">
                  <a:extLst>
                    <a:ext uri="{9D8B030D-6E8A-4147-A177-3AD203B41FA5}">
                      <a16:colId xmlns:a16="http://schemas.microsoft.com/office/drawing/2014/main" val="3414127366"/>
                    </a:ext>
                  </a:extLst>
                </a:gridCol>
                <a:gridCol w="1428812">
                  <a:extLst>
                    <a:ext uri="{9D8B030D-6E8A-4147-A177-3AD203B41FA5}">
                      <a16:colId xmlns:a16="http://schemas.microsoft.com/office/drawing/2014/main" val="813055951"/>
                    </a:ext>
                  </a:extLst>
                </a:gridCol>
                <a:gridCol w="1223149">
                  <a:extLst>
                    <a:ext uri="{9D8B030D-6E8A-4147-A177-3AD203B41FA5}">
                      <a16:colId xmlns:a16="http://schemas.microsoft.com/office/drawing/2014/main" val="847121847"/>
                    </a:ext>
                  </a:extLst>
                </a:gridCol>
              </a:tblGrid>
              <a:tr h="739083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Parameter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Lake Bunyampaka saline water </a:t>
                      </a:r>
                      <a:endParaRPr lang="en-GB" sz="1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control</a:t>
                      </a:r>
                      <a:endParaRPr lang="en-GB" sz="1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81086"/>
                  </a:ext>
                </a:extLst>
              </a:tr>
              <a:tr h="410601">
                <a:tc vMerge="1"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30 g/l</a:t>
                      </a:r>
                      <a:endParaRPr lang="en-GB" sz="1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50 g/l</a:t>
                      </a:r>
                      <a:endParaRPr lang="en-GB" sz="1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35 g/l</a:t>
                      </a:r>
                      <a:endParaRPr lang="en-GB" sz="1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85760"/>
                  </a:ext>
                </a:extLst>
              </a:tr>
              <a:tr h="1067564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Age at first offspring </a:t>
                      </a:r>
                      <a:endParaRPr lang="en-GB" sz="1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28 ± 0.4 </a:t>
                      </a:r>
                      <a:r>
                        <a:rPr lang="en-GB" sz="1800" baseline="300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ab</a:t>
                      </a:r>
                      <a:endParaRPr lang="en-GB" sz="1800" baseline="30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35.5 ±  1.6</a:t>
                      </a:r>
                      <a:r>
                        <a:rPr lang="en-GB" sz="1800" baseline="300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</a:t>
                      </a:r>
                      <a:endParaRPr lang="en-GB" sz="1800" baseline="30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23.7 ± 1.1</a:t>
                      </a:r>
                      <a:r>
                        <a:rPr lang="en-GB" sz="1800" baseline="300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b</a:t>
                      </a:r>
                      <a:endParaRPr lang="en-GB" sz="1800" baseline="30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518746"/>
                  </a:ext>
                </a:extLst>
              </a:tr>
              <a:tr h="1067564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Offspring/female/day</a:t>
                      </a:r>
                      <a:endParaRPr lang="en-GB" sz="1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18.0 ± 1.0</a:t>
                      </a:r>
                      <a:r>
                        <a:rPr lang="en-GB" sz="1800" baseline="300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ab</a:t>
                      </a:r>
                      <a:endParaRPr lang="en-GB" sz="1800" baseline="30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10.0 ± 4.0</a:t>
                      </a:r>
                      <a:r>
                        <a:rPr lang="en-GB" sz="1800" baseline="300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b</a:t>
                      </a:r>
                      <a:endParaRPr lang="en-GB" sz="1800" baseline="30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28.0 ± 4.0</a:t>
                      </a:r>
                      <a:r>
                        <a:rPr lang="en-GB" sz="1800" baseline="300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</a:t>
                      </a:r>
                      <a:endParaRPr lang="en-GB" sz="1800" baseline="30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521899"/>
                  </a:ext>
                </a:extLst>
              </a:tr>
              <a:tr h="1396045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TOT offspring production</a:t>
                      </a:r>
                      <a:endParaRPr lang="en-GB" sz="1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4574 ± 243</a:t>
                      </a:r>
                      <a:r>
                        <a:rPr lang="en-GB" sz="1800" baseline="300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ab</a:t>
                      </a:r>
                      <a:endParaRPr lang="en-GB" sz="1800" baseline="30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2650 ± 871</a:t>
                      </a:r>
                      <a:r>
                        <a:rPr lang="en-GB" sz="1800" baseline="300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b</a:t>
                      </a:r>
                      <a:endParaRPr lang="en-GB" sz="1800" baseline="300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6952  ± 555</a:t>
                      </a:r>
                      <a:r>
                        <a:rPr lang="en-GB" sz="1800" baseline="300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4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7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955D75A-2A8F-EB48-7A04-3C69268C8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Lake Katwe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0FFFD7D-AF11-6C19-F892-FF2D04DB0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36" y="1981200"/>
            <a:ext cx="5320863" cy="35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map of the lake george&#10;&#10;AI-generated content may be incorrect.">
            <a:extLst>
              <a:ext uri="{FF2B5EF4-FFF2-40B4-BE49-F238E27FC236}">
                <a16:creationId xmlns:a16="http://schemas.microsoft.com/office/drawing/2014/main" id="{1F2C23FD-9DF4-2157-9067-7BD8FCEEBF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740229"/>
            <a:ext cx="6001283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0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6A0910A2-D48A-0623-BC4A-D39FE6E30510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685799" y="827315"/>
            <a:ext cx="4724400" cy="4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FUTURE RESEARCH  </a:t>
            </a:r>
          </a:p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Brines from Lake Katwe   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Strain selection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Algal species 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Local production costs vs importation  costs </a:t>
            </a: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Stakeholder/community engagement </a:t>
            </a:r>
          </a:p>
        </p:txBody>
      </p:sp>
    </p:spTree>
    <p:extLst>
      <p:ext uri="{BB962C8B-B14F-4D97-AF65-F5344CB8AC3E}">
        <p14:creationId xmlns:p14="http://schemas.microsoft.com/office/powerpoint/2010/main" val="31061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g33dbb633c57_7_43" title="AdobeStock_868249655.jpe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772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g33dbb633c57_7_43"/>
          <p:cNvSpPr txBox="1"/>
          <p:nvPr/>
        </p:nvSpPr>
        <p:spPr>
          <a:xfrm>
            <a:off x="607475" y="5127652"/>
            <a:ext cx="96516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4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1" name="Google Shape;861;g33dbb633c57_7_43" title="WBG-PRO|GREEN-BLUE-FF-Blue.p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25" y="5499895"/>
            <a:ext cx="4838701" cy="12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TUREFISH">
  <a:themeElements>
    <a:clrScheme name="Office">
      <a:dk1>
        <a:srgbClr val="36454F"/>
      </a:dk1>
      <a:lt1>
        <a:srgbClr val="FFFFFF"/>
      </a:lt1>
      <a:dk2>
        <a:srgbClr val="298FC2"/>
      </a:dk2>
      <a:lt2>
        <a:srgbClr val="D50032"/>
      </a:lt2>
      <a:accent1>
        <a:srgbClr val="D47D17"/>
      </a:accent1>
      <a:accent2>
        <a:srgbClr val="5E7461"/>
      </a:accent2>
      <a:accent3>
        <a:srgbClr val="AA985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Macintosh PowerPoint</Application>
  <PresentationFormat>Widescreen</PresentationFormat>
  <Paragraphs>41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Calibri</vt:lpstr>
      <vt:lpstr>FUTUREFISH</vt:lpstr>
      <vt:lpstr>PowerPoint Presentation</vt:lpstr>
      <vt:lpstr>GLOBAL ARTEMIA SUMMIT 2025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Martin</dc:creator>
  <cp:keywords/>
  <dc:description/>
  <cp:lastModifiedBy>Microsoft Office User</cp:lastModifiedBy>
  <cp:revision>7</cp:revision>
  <dcterms:modified xsi:type="dcterms:W3CDTF">2025-06-30T01:22:32Z</dcterms:modified>
  <cp:category/>
</cp:coreProperties>
</file>