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97" r:id="rId2"/>
    <p:sldId id="301" r:id="rId3"/>
    <p:sldId id="10870" r:id="rId4"/>
    <p:sldId id="10871" r:id="rId5"/>
    <p:sldId id="10872" r:id="rId6"/>
    <p:sldId id="10873" r:id="rId7"/>
    <p:sldId id="10874" r:id="rId8"/>
    <p:sldId id="10875" r:id="rId9"/>
    <p:sldId id="10876" r:id="rId10"/>
    <p:sldId id="10877" r:id="rId11"/>
    <p:sldId id="10878" r:id="rId12"/>
    <p:sldId id="10879" r:id="rId13"/>
    <p:sldId id="10880" r:id="rId14"/>
    <p:sldId id="10881" r:id="rId15"/>
    <p:sldId id="10882" r:id="rId16"/>
    <p:sldId id="10883" r:id="rId17"/>
    <p:sldId id="10884" r:id="rId18"/>
    <p:sldId id="10885" r:id="rId19"/>
    <p:sldId id="10886" r:id="rId20"/>
    <p:sldId id="295" r:id="rId21"/>
  </p:sldIdLst>
  <p:sldSz cx="12192000" cy="6858000"/>
  <p:notesSz cx="6858000" cy="9144000"/>
  <p:embeddedFontLst>
    <p:embeddedFont>
      <p:font typeface="Montserrat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57">
          <p15:clr>
            <a:srgbClr val="9AA0A6"/>
          </p15:clr>
        </p15:guide>
        <p15:guide id="2" orient="horz" pos="216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mtMTuc5VfMsxJEO5cSH1+uT3q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3C41BB-60A5-4AC1-8513-74C7C0BEB644}">
  <a:tblStyle styleId="{CC3C41BB-60A5-4AC1-8513-74C7C0BEB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60D20F-EF08-4CE4-9B79-5DB2C5C5848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94643"/>
  </p:normalViewPr>
  <p:slideViewPr>
    <p:cSldViewPr snapToGrid="0">
      <p:cViewPr varScale="1">
        <p:scale>
          <a:sx n="100" d="100"/>
          <a:sy n="100" d="100"/>
        </p:scale>
        <p:origin x="952" y="176"/>
      </p:cViewPr>
      <p:guideLst>
        <p:guide pos="385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6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Sorgeloos" userId="ed855f77-8e9a-4fb8-a5f2-097a4a28067c" providerId="ADAL" clId="{A7D7A031-0B35-461D-BDDF-D67B4C3848A6}"/>
    <pc:docChg chg="modSld">
      <pc:chgData name="Patrick Sorgeloos" userId="ed855f77-8e9a-4fb8-a5f2-097a4a28067c" providerId="ADAL" clId="{A7D7A031-0B35-461D-BDDF-D67B4C3848A6}" dt="2025-06-26T17:59:41.434" v="45" actId="1036"/>
      <pc:docMkLst>
        <pc:docMk/>
      </pc:docMkLst>
      <pc:sldChg chg="modSp mod">
        <pc:chgData name="Patrick Sorgeloos" userId="ed855f77-8e9a-4fb8-a5f2-097a4a28067c" providerId="ADAL" clId="{A7D7A031-0B35-461D-BDDF-D67B4C3848A6}" dt="2025-06-26T17:59:41.434" v="45" actId="1036"/>
        <pc:sldMkLst>
          <pc:docMk/>
          <pc:sldMk cId="2498447032" sldId="297"/>
        </pc:sldMkLst>
        <pc:spChg chg="mod">
          <ac:chgData name="Patrick Sorgeloos" userId="ed855f77-8e9a-4fb8-a5f2-097a4a28067c" providerId="ADAL" clId="{A7D7A031-0B35-461D-BDDF-D67B4C3848A6}" dt="2025-06-26T17:59:41.434" v="45" actId="1036"/>
          <ac:spMkLst>
            <pc:docMk/>
            <pc:sldMk cId="2498447032" sldId="297"/>
            <ac:spMk id="18" creationId="{3401A72F-2AAF-44AE-9635-544EC30FCBD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FE2B9-DBBA-4BA5-A5BF-2C426318BB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4508BF-A0EA-4B3A-872E-A95FF48AAB8C}">
      <dgm:prSet/>
      <dgm:spPr/>
      <dgm:t>
        <a:bodyPr/>
        <a:lstStyle/>
        <a:p>
          <a:r>
            <a:rPr lang="en-US"/>
            <a:t>16. The Sub-Committee appreciated the work on Artemia and supported FAO efforts to explore development of technologies and sustainable management of Artemia resources.</a:t>
          </a:r>
        </a:p>
      </dgm:t>
    </dgm:pt>
    <dgm:pt modelId="{82A8AD74-1A5A-4E9A-9F98-B5D44B448665}" type="parTrans" cxnId="{01A0B4B0-5139-46D6-A3B1-C370B58BF0DF}">
      <dgm:prSet/>
      <dgm:spPr/>
      <dgm:t>
        <a:bodyPr/>
        <a:lstStyle/>
        <a:p>
          <a:endParaRPr lang="en-US"/>
        </a:p>
      </dgm:t>
    </dgm:pt>
    <dgm:pt modelId="{FEB5B01E-BE88-45CB-864B-5816FF4075DA}" type="sibTrans" cxnId="{01A0B4B0-5139-46D6-A3B1-C370B58BF0DF}">
      <dgm:prSet/>
      <dgm:spPr/>
      <dgm:t>
        <a:bodyPr/>
        <a:lstStyle/>
        <a:p>
          <a:endParaRPr lang="en-US"/>
        </a:p>
      </dgm:t>
    </dgm:pt>
    <dgm:pt modelId="{76EC8B62-30BF-48B5-8695-452C004776D0}">
      <dgm:prSet/>
      <dgm:spPr/>
      <dgm:t>
        <a:bodyPr/>
        <a:lstStyle/>
        <a:p>
          <a:r>
            <a:rPr lang="en-US" dirty="0"/>
            <a:t>63. The Sub-Committee noted with appreciation new examples of international cooperation such as the International Artemia Aquaculture Consortium and the Center for Ecological Aquaculture. In this regard, the Sub-Committee encouraged FAO to work in partnership with national, regional and international initiatives to promote sustainable aquaculture, such as the Global Sustainable Aquaculture Advancement Partnership (GSAAP).</a:t>
          </a:r>
        </a:p>
      </dgm:t>
    </dgm:pt>
    <dgm:pt modelId="{D62FA83F-3F4C-415C-A70D-507BE80DF5ED}" type="parTrans" cxnId="{CFA4A4E0-F026-49B8-91C4-13278E2890A5}">
      <dgm:prSet/>
      <dgm:spPr/>
      <dgm:t>
        <a:bodyPr/>
        <a:lstStyle/>
        <a:p>
          <a:endParaRPr lang="en-US"/>
        </a:p>
      </dgm:t>
    </dgm:pt>
    <dgm:pt modelId="{02545AEC-353E-4B8E-A9C0-CC4D5BE07EB5}" type="sibTrans" cxnId="{CFA4A4E0-F026-49B8-91C4-13278E2890A5}">
      <dgm:prSet/>
      <dgm:spPr/>
      <dgm:t>
        <a:bodyPr/>
        <a:lstStyle/>
        <a:p>
          <a:endParaRPr lang="en-US"/>
        </a:p>
      </dgm:t>
    </dgm:pt>
    <dgm:pt modelId="{199B5A61-7A06-42FB-A27E-F02441A90A2D}">
      <dgm:prSet/>
      <dgm:spPr/>
      <dgm:t>
        <a:bodyPr/>
        <a:lstStyle/>
        <a:p>
          <a:r>
            <a:rPr lang="en-US"/>
            <a:t>66. The Sub-Committee welcomed the Artemia workshop held in association with GCA +20 and stressed the value of Artemia as an important aquaculture species and noted concern over the dependence on wild resources. The Sub-Committee further supported proposals for future workshops and recommended development of related guidelines on sustainable development of Artemia aquaculture, including capacity building. </a:t>
          </a:r>
        </a:p>
      </dgm:t>
    </dgm:pt>
    <dgm:pt modelId="{269B41C5-86B1-4B05-A8B3-CD894159908B}" type="parTrans" cxnId="{9465D37B-17BA-40E9-8D52-FDE57200DFDE}">
      <dgm:prSet/>
      <dgm:spPr/>
      <dgm:t>
        <a:bodyPr/>
        <a:lstStyle/>
        <a:p>
          <a:endParaRPr lang="en-US"/>
        </a:p>
      </dgm:t>
    </dgm:pt>
    <dgm:pt modelId="{CFA80AA1-E677-405C-910A-8D657321E809}" type="sibTrans" cxnId="{9465D37B-17BA-40E9-8D52-FDE57200DFDE}">
      <dgm:prSet/>
      <dgm:spPr/>
      <dgm:t>
        <a:bodyPr/>
        <a:lstStyle/>
        <a:p>
          <a:endParaRPr lang="en-US"/>
        </a:p>
      </dgm:t>
    </dgm:pt>
    <dgm:pt modelId="{25B7B388-E7E6-6944-9B53-E58F080B1EB0}" type="pres">
      <dgm:prSet presAssocID="{152FE2B9-DBBA-4BA5-A5BF-2C426318BBA7}" presName="vert0" presStyleCnt="0">
        <dgm:presLayoutVars>
          <dgm:dir/>
          <dgm:animOne val="branch"/>
          <dgm:animLvl val="lvl"/>
        </dgm:presLayoutVars>
      </dgm:prSet>
      <dgm:spPr/>
    </dgm:pt>
    <dgm:pt modelId="{89602F8E-2962-8D44-B074-0E6C56679D02}" type="pres">
      <dgm:prSet presAssocID="{1B4508BF-A0EA-4B3A-872E-A95FF48AAB8C}" presName="thickLine" presStyleLbl="alignNode1" presStyleIdx="0" presStyleCnt="3"/>
      <dgm:spPr/>
    </dgm:pt>
    <dgm:pt modelId="{676DBDDB-ED61-DE4E-8D64-DC8062402F72}" type="pres">
      <dgm:prSet presAssocID="{1B4508BF-A0EA-4B3A-872E-A95FF48AAB8C}" presName="horz1" presStyleCnt="0"/>
      <dgm:spPr/>
    </dgm:pt>
    <dgm:pt modelId="{64D2B1C2-B892-7543-9FFE-D417669AB119}" type="pres">
      <dgm:prSet presAssocID="{1B4508BF-A0EA-4B3A-872E-A95FF48AAB8C}" presName="tx1" presStyleLbl="revTx" presStyleIdx="0" presStyleCnt="3"/>
      <dgm:spPr/>
    </dgm:pt>
    <dgm:pt modelId="{36F95B52-EF10-9C4F-A47D-2E7379401403}" type="pres">
      <dgm:prSet presAssocID="{1B4508BF-A0EA-4B3A-872E-A95FF48AAB8C}" presName="vert1" presStyleCnt="0"/>
      <dgm:spPr/>
    </dgm:pt>
    <dgm:pt modelId="{8A3C5750-9651-BD40-8DA3-56BE22FF6AE1}" type="pres">
      <dgm:prSet presAssocID="{76EC8B62-30BF-48B5-8695-452C004776D0}" presName="thickLine" presStyleLbl="alignNode1" presStyleIdx="1" presStyleCnt="3"/>
      <dgm:spPr/>
    </dgm:pt>
    <dgm:pt modelId="{16FD690E-6B38-664C-A991-4FAC352DC72B}" type="pres">
      <dgm:prSet presAssocID="{76EC8B62-30BF-48B5-8695-452C004776D0}" presName="horz1" presStyleCnt="0"/>
      <dgm:spPr/>
    </dgm:pt>
    <dgm:pt modelId="{92ECBCE6-FEAD-2647-9F85-1B1F64A02AF8}" type="pres">
      <dgm:prSet presAssocID="{76EC8B62-30BF-48B5-8695-452C004776D0}" presName="tx1" presStyleLbl="revTx" presStyleIdx="1" presStyleCnt="3"/>
      <dgm:spPr/>
    </dgm:pt>
    <dgm:pt modelId="{9F790589-7C89-4648-85B8-14AFD1F82D17}" type="pres">
      <dgm:prSet presAssocID="{76EC8B62-30BF-48B5-8695-452C004776D0}" presName="vert1" presStyleCnt="0"/>
      <dgm:spPr/>
    </dgm:pt>
    <dgm:pt modelId="{B0C57048-F87E-6442-BA65-377FD1C5CEE1}" type="pres">
      <dgm:prSet presAssocID="{199B5A61-7A06-42FB-A27E-F02441A90A2D}" presName="thickLine" presStyleLbl="alignNode1" presStyleIdx="2" presStyleCnt="3"/>
      <dgm:spPr/>
    </dgm:pt>
    <dgm:pt modelId="{790C31E0-FAB7-2941-8B8E-422610AAAF75}" type="pres">
      <dgm:prSet presAssocID="{199B5A61-7A06-42FB-A27E-F02441A90A2D}" presName="horz1" presStyleCnt="0"/>
      <dgm:spPr/>
    </dgm:pt>
    <dgm:pt modelId="{4063FF41-35B0-EC48-A6BD-6514B046CCE8}" type="pres">
      <dgm:prSet presAssocID="{199B5A61-7A06-42FB-A27E-F02441A90A2D}" presName="tx1" presStyleLbl="revTx" presStyleIdx="2" presStyleCnt="3"/>
      <dgm:spPr/>
    </dgm:pt>
    <dgm:pt modelId="{4BE5C795-B9A7-724E-B08D-A79E19814DCB}" type="pres">
      <dgm:prSet presAssocID="{199B5A61-7A06-42FB-A27E-F02441A90A2D}" presName="vert1" presStyleCnt="0"/>
      <dgm:spPr/>
    </dgm:pt>
  </dgm:ptLst>
  <dgm:cxnLst>
    <dgm:cxn modelId="{39578030-C431-4145-935C-081B3D366DA7}" type="presOf" srcId="{199B5A61-7A06-42FB-A27E-F02441A90A2D}" destId="{4063FF41-35B0-EC48-A6BD-6514B046CCE8}" srcOrd="0" destOrd="0" presId="urn:microsoft.com/office/officeart/2008/layout/LinedList"/>
    <dgm:cxn modelId="{9465D37B-17BA-40E9-8D52-FDE57200DFDE}" srcId="{152FE2B9-DBBA-4BA5-A5BF-2C426318BBA7}" destId="{199B5A61-7A06-42FB-A27E-F02441A90A2D}" srcOrd="2" destOrd="0" parTransId="{269B41C5-86B1-4B05-A8B3-CD894159908B}" sibTransId="{CFA80AA1-E677-405C-910A-8D657321E809}"/>
    <dgm:cxn modelId="{B81C7190-3453-6545-9C1D-BB34F4F9D936}" type="presOf" srcId="{1B4508BF-A0EA-4B3A-872E-A95FF48AAB8C}" destId="{64D2B1C2-B892-7543-9FFE-D417669AB119}" srcOrd="0" destOrd="0" presId="urn:microsoft.com/office/officeart/2008/layout/LinedList"/>
    <dgm:cxn modelId="{01A0B4B0-5139-46D6-A3B1-C370B58BF0DF}" srcId="{152FE2B9-DBBA-4BA5-A5BF-2C426318BBA7}" destId="{1B4508BF-A0EA-4B3A-872E-A95FF48AAB8C}" srcOrd="0" destOrd="0" parTransId="{82A8AD74-1A5A-4E9A-9F98-B5D44B448665}" sibTransId="{FEB5B01E-BE88-45CB-864B-5816FF4075DA}"/>
    <dgm:cxn modelId="{E084A8BD-2C9A-DF45-AC31-78437A1AA337}" type="presOf" srcId="{152FE2B9-DBBA-4BA5-A5BF-2C426318BBA7}" destId="{25B7B388-E7E6-6944-9B53-E58F080B1EB0}" srcOrd="0" destOrd="0" presId="urn:microsoft.com/office/officeart/2008/layout/LinedList"/>
    <dgm:cxn modelId="{CFA4A4E0-F026-49B8-91C4-13278E2890A5}" srcId="{152FE2B9-DBBA-4BA5-A5BF-2C426318BBA7}" destId="{76EC8B62-30BF-48B5-8695-452C004776D0}" srcOrd="1" destOrd="0" parTransId="{D62FA83F-3F4C-415C-A70D-507BE80DF5ED}" sibTransId="{02545AEC-353E-4B8E-A9C0-CC4D5BE07EB5}"/>
    <dgm:cxn modelId="{EAC369E8-B200-C34E-BEDD-12D3FC5EDDCE}" type="presOf" srcId="{76EC8B62-30BF-48B5-8695-452C004776D0}" destId="{92ECBCE6-FEAD-2647-9F85-1B1F64A02AF8}" srcOrd="0" destOrd="0" presId="urn:microsoft.com/office/officeart/2008/layout/LinedList"/>
    <dgm:cxn modelId="{04410DDC-A03A-7240-A0C2-C2D44FEAD038}" type="presParOf" srcId="{25B7B388-E7E6-6944-9B53-E58F080B1EB0}" destId="{89602F8E-2962-8D44-B074-0E6C56679D02}" srcOrd="0" destOrd="0" presId="urn:microsoft.com/office/officeart/2008/layout/LinedList"/>
    <dgm:cxn modelId="{F843D6B4-02C1-1141-8CDA-1B26D0313868}" type="presParOf" srcId="{25B7B388-E7E6-6944-9B53-E58F080B1EB0}" destId="{676DBDDB-ED61-DE4E-8D64-DC8062402F72}" srcOrd="1" destOrd="0" presId="urn:microsoft.com/office/officeart/2008/layout/LinedList"/>
    <dgm:cxn modelId="{DD7904D8-D1C0-224E-9A5B-B4E16CA322D1}" type="presParOf" srcId="{676DBDDB-ED61-DE4E-8D64-DC8062402F72}" destId="{64D2B1C2-B892-7543-9FFE-D417669AB119}" srcOrd="0" destOrd="0" presId="urn:microsoft.com/office/officeart/2008/layout/LinedList"/>
    <dgm:cxn modelId="{B8302627-02AE-B64B-BAB9-6C7E895ED699}" type="presParOf" srcId="{676DBDDB-ED61-DE4E-8D64-DC8062402F72}" destId="{36F95B52-EF10-9C4F-A47D-2E7379401403}" srcOrd="1" destOrd="0" presId="urn:microsoft.com/office/officeart/2008/layout/LinedList"/>
    <dgm:cxn modelId="{6BA8185E-10A7-1246-ABFD-EA47ECE389B8}" type="presParOf" srcId="{25B7B388-E7E6-6944-9B53-E58F080B1EB0}" destId="{8A3C5750-9651-BD40-8DA3-56BE22FF6AE1}" srcOrd="2" destOrd="0" presId="urn:microsoft.com/office/officeart/2008/layout/LinedList"/>
    <dgm:cxn modelId="{A9085BC2-BE79-F948-9734-FF45116E58F1}" type="presParOf" srcId="{25B7B388-E7E6-6944-9B53-E58F080B1EB0}" destId="{16FD690E-6B38-664C-A991-4FAC352DC72B}" srcOrd="3" destOrd="0" presId="urn:microsoft.com/office/officeart/2008/layout/LinedList"/>
    <dgm:cxn modelId="{CCD6DC96-427D-6D4D-A25E-3D5C22C27BB2}" type="presParOf" srcId="{16FD690E-6B38-664C-A991-4FAC352DC72B}" destId="{92ECBCE6-FEAD-2647-9F85-1B1F64A02AF8}" srcOrd="0" destOrd="0" presId="urn:microsoft.com/office/officeart/2008/layout/LinedList"/>
    <dgm:cxn modelId="{2A29A454-8080-A143-BABA-D0FE52EFD4CC}" type="presParOf" srcId="{16FD690E-6B38-664C-A991-4FAC352DC72B}" destId="{9F790589-7C89-4648-85B8-14AFD1F82D17}" srcOrd="1" destOrd="0" presId="urn:microsoft.com/office/officeart/2008/layout/LinedList"/>
    <dgm:cxn modelId="{CD5D54C0-E9A8-5648-8479-B7993EEE9FBC}" type="presParOf" srcId="{25B7B388-E7E6-6944-9B53-E58F080B1EB0}" destId="{B0C57048-F87E-6442-BA65-377FD1C5CEE1}" srcOrd="4" destOrd="0" presId="urn:microsoft.com/office/officeart/2008/layout/LinedList"/>
    <dgm:cxn modelId="{AFEDF8B8-2C3C-264E-ADD5-7BBC7C19D5D0}" type="presParOf" srcId="{25B7B388-E7E6-6944-9B53-E58F080B1EB0}" destId="{790C31E0-FAB7-2941-8B8E-422610AAAF75}" srcOrd="5" destOrd="0" presId="urn:microsoft.com/office/officeart/2008/layout/LinedList"/>
    <dgm:cxn modelId="{FEF4FFA9-82DB-CD43-8299-2347343A67D9}" type="presParOf" srcId="{790C31E0-FAB7-2941-8B8E-422610AAAF75}" destId="{4063FF41-35B0-EC48-A6BD-6514B046CCE8}" srcOrd="0" destOrd="0" presId="urn:microsoft.com/office/officeart/2008/layout/LinedList"/>
    <dgm:cxn modelId="{206973C1-25F9-5543-93E7-E7089A3AA03E}" type="presParOf" srcId="{790C31E0-FAB7-2941-8B8E-422610AAAF75}" destId="{4BE5C795-B9A7-724E-B08D-A79E19814D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02F8E-2962-8D44-B074-0E6C56679D02}">
      <dsp:nvSpPr>
        <dsp:cNvPr id="0" name=""/>
        <dsp:cNvSpPr/>
      </dsp:nvSpPr>
      <dsp:spPr>
        <a:xfrm>
          <a:off x="0" y="1197"/>
          <a:ext cx="9446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2B1C2-B892-7543-9FFE-D417669AB119}">
      <dsp:nvSpPr>
        <dsp:cNvPr id="0" name=""/>
        <dsp:cNvSpPr/>
      </dsp:nvSpPr>
      <dsp:spPr>
        <a:xfrm>
          <a:off x="0" y="1197"/>
          <a:ext cx="9446255" cy="816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16. The Sub-Committee appreciated the work on Artemia and supported FAO efforts to explore development of technologies and sustainable management of Artemia resources.</a:t>
          </a:r>
        </a:p>
      </dsp:txBody>
      <dsp:txXfrm>
        <a:off x="0" y="1197"/>
        <a:ext cx="9446255" cy="816763"/>
      </dsp:txXfrm>
    </dsp:sp>
    <dsp:sp modelId="{8A3C5750-9651-BD40-8DA3-56BE22FF6AE1}">
      <dsp:nvSpPr>
        <dsp:cNvPr id="0" name=""/>
        <dsp:cNvSpPr/>
      </dsp:nvSpPr>
      <dsp:spPr>
        <a:xfrm>
          <a:off x="0" y="817961"/>
          <a:ext cx="9446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CBCE6-FEAD-2647-9F85-1B1F64A02AF8}">
      <dsp:nvSpPr>
        <dsp:cNvPr id="0" name=""/>
        <dsp:cNvSpPr/>
      </dsp:nvSpPr>
      <dsp:spPr>
        <a:xfrm>
          <a:off x="0" y="817961"/>
          <a:ext cx="9446255" cy="816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63. The Sub-Committee noted with appreciation new examples of international cooperation such as the International Artemia Aquaculture Consortium and the Center for Ecological Aquaculture. In this regard, the Sub-Committee encouraged FAO to work in partnership with national, regional and international initiatives to promote sustainable aquaculture, such as the Global Sustainable Aquaculture Advancement Partnership (GSAAP).</a:t>
          </a:r>
        </a:p>
      </dsp:txBody>
      <dsp:txXfrm>
        <a:off x="0" y="817961"/>
        <a:ext cx="9446255" cy="816763"/>
      </dsp:txXfrm>
    </dsp:sp>
    <dsp:sp modelId="{B0C57048-F87E-6442-BA65-377FD1C5CEE1}">
      <dsp:nvSpPr>
        <dsp:cNvPr id="0" name=""/>
        <dsp:cNvSpPr/>
      </dsp:nvSpPr>
      <dsp:spPr>
        <a:xfrm>
          <a:off x="0" y="1634725"/>
          <a:ext cx="9446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3FF41-35B0-EC48-A6BD-6514B046CCE8}">
      <dsp:nvSpPr>
        <dsp:cNvPr id="0" name=""/>
        <dsp:cNvSpPr/>
      </dsp:nvSpPr>
      <dsp:spPr>
        <a:xfrm>
          <a:off x="0" y="1634725"/>
          <a:ext cx="9446255" cy="816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66. The Sub-Committee welcomed the Artemia workshop held in association with GCA +20 and stressed the value of Artemia as an important aquaculture species and noted concern over the dependence on wild resources. The Sub-Committee further supported proposals for future workshops and recommended development of related guidelines on sustainable development of Artemia aquaculture, including capacity building. </a:t>
          </a:r>
        </a:p>
      </dsp:txBody>
      <dsp:txXfrm>
        <a:off x="0" y="1634725"/>
        <a:ext cx="9446255" cy="816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3dbb633c57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g33dbb633c57_7_43:notes"/>
          <p:cNvSpPr txBox="1">
            <a:spLocks noGrp="1"/>
          </p:cNvSpPr>
          <p:nvPr>
            <p:ph type="body" idx="1"/>
          </p:nvPr>
        </p:nvSpPr>
        <p:spPr>
          <a:xfrm>
            <a:off x="994093" y="3276730"/>
            <a:ext cx="79527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57" name="Google Shape;857;g33dbb633c57_7_43:notes"/>
          <p:cNvSpPr txBox="1">
            <a:spLocks noGrp="1"/>
          </p:cNvSpPr>
          <p:nvPr>
            <p:ph type="sldNum" idx="12"/>
          </p:nvPr>
        </p:nvSpPr>
        <p:spPr>
          <a:xfrm>
            <a:off x="5630891" y="6467168"/>
            <a:ext cx="4307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userDrawn="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;p6">
            <a:extLst>
              <a:ext uri="{FF2B5EF4-FFF2-40B4-BE49-F238E27FC236}">
                <a16:creationId xmlns:a16="http://schemas.microsoft.com/office/drawing/2014/main" id="{9EED2193-2DDE-84A5-3110-BCAC6231CC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4" name="Google Shape;19;p6">
            <a:extLst>
              <a:ext uri="{FF2B5EF4-FFF2-40B4-BE49-F238E27FC236}">
                <a16:creationId xmlns:a16="http://schemas.microsoft.com/office/drawing/2014/main" id="{AF584EA3-BF11-CB01-ED44-51001CFD1E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375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5" name="Google Shape;21;p6">
            <a:extLst>
              <a:ext uri="{FF2B5EF4-FFF2-40B4-BE49-F238E27FC236}">
                <a16:creationId xmlns:a16="http://schemas.microsoft.com/office/drawing/2014/main" id="{3EF8717C-2F8C-FA8E-BC92-21C19FA06DD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125" y="167173"/>
            <a:ext cx="514525" cy="507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1;p5">
            <a:extLst>
              <a:ext uri="{FF2B5EF4-FFF2-40B4-BE49-F238E27FC236}">
                <a16:creationId xmlns:a16="http://schemas.microsoft.com/office/drawing/2014/main" id="{42485EA3-6708-3154-6B73-27F075DF3291}"/>
              </a:ext>
            </a:extLst>
          </p:cNvPr>
          <p:cNvCxnSpPr/>
          <p:nvPr userDrawn="1"/>
        </p:nvCxnSpPr>
        <p:spPr>
          <a:xfrm>
            <a:off x="316214" y="675109"/>
            <a:ext cx="11559600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2;p5">
            <a:extLst>
              <a:ext uri="{FF2B5EF4-FFF2-40B4-BE49-F238E27FC236}">
                <a16:creationId xmlns:a16="http://schemas.microsoft.com/office/drawing/2014/main" id="{224DC5AA-62C8-1745-A374-FA98A05024E5}"/>
              </a:ext>
            </a:extLst>
          </p:cNvPr>
          <p:cNvCxnSpPr/>
          <p:nvPr userDrawn="1"/>
        </p:nvCxnSpPr>
        <p:spPr>
          <a:xfrm>
            <a:off x="316250" y="6385187"/>
            <a:ext cx="8628245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3;p5">
            <a:extLst>
              <a:ext uri="{FF2B5EF4-FFF2-40B4-BE49-F238E27FC236}">
                <a16:creationId xmlns:a16="http://schemas.microsoft.com/office/drawing/2014/main" id="{C26467AE-B14F-4CBB-F92F-3029D1A7C21B}"/>
              </a:ext>
            </a:extLst>
          </p:cNvPr>
          <p:cNvGrpSpPr/>
          <p:nvPr userDrawn="1"/>
        </p:nvGrpSpPr>
        <p:grpSpPr>
          <a:xfrm>
            <a:off x="8985796" y="5957150"/>
            <a:ext cx="2783029" cy="695050"/>
            <a:chOff x="5104225" y="2301337"/>
            <a:chExt cx="2783029" cy="695050"/>
          </a:xfrm>
        </p:grpSpPr>
        <p:pic>
          <p:nvPicPr>
            <p:cNvPr id="24" name="Google Shape;14;p5">
              <a:extLst>
                <a:ext uri="{FF2B5EF4-FFF2-40B4-BE49-F238E27FC236}">
                  <a16:creationId xmlns:a16="http://schemas.microsoft.com/office/drawing/2014/main" id="{3E75A9E9-2F2C-4F2D-E6E4-85AF81995991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2996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5;p5">
              <a:extLst>
                <a:ext uri="{FF2B5EF4-FFF2-40B4-BE49-F238E27FC236}">
                  <a16:creationId xmlns:a16="http://schemas.microsoft.com/office/drawing/2014/main" id="{2F0E9BFC-9CEE-E4B0-02D2-8F5338F2869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4225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E753985-F7FC-E81F-5B41-2145CA034D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97110"/>
            <a:ext cx="5800258" cy="14709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C660DE6-444D-34D5-E5B7-D85162340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0" y="6398372"/>
            <a:ext cx="8090646" cy="2713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or add presentation title here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userDrawn="1">
  <p:cSld name="Blank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BE1F7BC-BFBD-4AD7-8F25-13410328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6">
            <a:extLst>
              <a:ext uri="{FF2B5EF4-FFF2-40B4-BE49-F238E27FC236}">
                <a16:creationId xmlns:a16="http://schemas.microsoft.com/office/drawing/2014/main" id="{0C806546-44AE-382E-42A3-0AAE055E348C}"/>
              </a:ext>
            </a:extLst>
          </p:cNvPr>
          <p:cNvSpPr txBox="1">
            <a:spLocks/>
          </p:cNvSpPr>
          <p:nvPr userDrawn="1"/>
        </p:nvSpPr>
        <p:spPr>
          <a:xfrm>
            <a:off x="10804849" y="4926564"/>
            <a:ext cx="1026368" cy="177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AU" dirty="0"/>
              <a:t>Add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01177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569A16FB-8BFF-0549-05F7-C9CB219D3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34D2012-666C-4E54-75E2-FF8362057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4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EC89F-CAFA-687F-3529-9AB4B3606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8"/>
            <a:ext cx="5320863" cy="500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DF401A5E-695D-461C-8004-E5AB1B7C4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3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0" r:id="rId4"/>
    <p:sldLayoutId id="2147483661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2.mp4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4.png"/><Relationship Id="rId4" Type="http://schemas.openxmlformats.org/officeDocument/2006/relationships/video" Target="../media/media2.mp4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rtemia.info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ggajardo@ulagos.cl" TargetMode="External"/><Relationship Id="rId13" Type="http://schemas.openxmlformats.org/officeDocument/2006/relationships/hyperlink" Target="mailto:matthias.halwart@fao.org" TargetMode="External"/><Relationship Id="rId3" Type="http://schemas.openxmlformats.org/officeDocument/2006/relationships/hyperlink" Target="mailto:suily@tust.edu.cn" TargetMode="External"/><Relationship Id="rId7" Type="http://schemas.openxmlformats.org/officeDocument/2006/relationships/hyperlink" Target="mailto:bnyonje@hotmail.com" TargetMode="External"/><Relationship Id="rId12" Type="http://schemas.openxmlformats.org/officeDocument/2006/relationships/hyperlink" Target="mailto:Patrick.Sorgeloos@ugent.be" TargetMode="External"/><Relationship Id="rId2" Type="http://schemas.openxmlformats.org/officeDocument/2006/relationships/hyperlink" Target="mailto:yeong@umt.edu.my" TargetMode="External"/><Relationship Id="rId16" Type="http://schemas.openxmlformats.org/officeDocument/2006/relationships/hyperlink" Target="mailto:philippelgr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uhammad.Rahman@cgiar.org" TargetMode="External"/><Relationship Id="rId11" Type="http://schemas.openxmlformats.org/officeDocument/2006/relationships/hyperlink" Target="mailto:agh1960@gmail.com" TargetMode="External"/><Relationship Id="rId5" Type="http://schemas.openxmlformats.org/officeDocument/2006/relationships/hyperlink" Target="mailto:nvhoa@ctu.edu.vn" TargetMode="External"/><Relationship Id="rId15" Type="http://schemas.openxmlformats.org/officeDocument/2006/relationships/hyperlink" Target="mailto:abatzop@bio.auth.gr" TargetMode="External"/><Relationship Id="rId10" Type="http://schemas.openxmlformats.org/officeDocument/2006/relationships/hyperlink" Target="mailto:parisa.norouzitallab@slu.se" TargetMode="External"/><Relationship Id="rId4" Type="http://schemas.openxmlformats.org/officeDocument/2006/relationships/hyperlink" Target="mailto:simon@enaca.org" TargetMode="External"/><Relationship Id="rId9" Type="http://schemas.openxmlformats.org/officeDocument/2006/relationships/hyperlink" Target="mailto:andclerc.Declercq@UGent.be" TargetMode="External"/><Relationship Id="rId14" Type="http://schemas.openxmlformats.org/officeDocument/2006/relationships/hyperlink" Target="mailto:j.a.beardmore@swansea.ac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758BF-01C2-B1B9-F32E-4117C61922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04569"/>
            <a:ext cx="12192000" cy="25603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9B09DE0-CAC0-FC11-D93F-ADD3D742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0420" y="899712"/>
            <a:ext cx="2127796" cy="952560"/>
          </a:xfrm>
          <a:prstGeom prst="rect">
            <a:avLst/>
          </a:prstGeom>
        </p:spPr>
      </p:pic>
      <p:pic>
        <p:nvPicPr>
          <p:cNvPr id="10" name="Picture 2" descr="Universiti Malaysia Terengganu - Wikipedia">
            <a:extLst>
              <a:ext uri="{FF2B5EF4-FFF2-40B4-BE49-F238E27FC236}">
                <a16:creationId xmlns:a16="http://schemas.microsoft.com/office/drawing/2014/main" id="{6DB8F8FA-DBED-4867-6518-2B7EBAD7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55" y="779812"/>
            <a:ext cx="1622935" cy="11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B1D94A2-E7A5-2BD0-4DEE-0C67C3B6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0" y="779812"/>
            <a:ext cx="1252025" cy="119236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75234-41C4-CD73-05F3-AD6096473D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7" t="12219" r="12635" b="13413"/>
          <a:stretch>
            <a:fillRect/>
          </a:stretch>
        </p:blipFill>
        <p:spPr>
          <a:xfrm>
            <a:off x="5108770" y="801842"/>
            <a:ext cx="1466948" cy="12027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01A72F-2AAF-44AE-9635-544EC30FCBD3}"/>
              </a:ext>
            </a:extLst>
          </p:cNvPr>
          <p:cNvSpPr txBox="1"/>
          <p:nvPr/>
        </p:nvSpPr>
        <p:spPr>
          <a:xfrm>
            <a:off x="684412" y="5033148"/>
            <a:ext cx="8215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Yeong Yik Sung, Sui Liying &amp;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                           Patrick Sorgeloos</a:t>
            </a:r>
          </a:p>
        </p:txBody>
      </p:sp>
    </p:spTree>
    <p:extLst>
      <p:ext uri="{BB962C8B-B14F-4D97-AF65-F5344CB8AC3E}">
        <p14:creationId xmlns:p14="http://schemas.microsoft.com/office/powerpoint/2010/main" val="249844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24E51-98BC-32C1-027E-7770748F4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A3D19-98E7-65E4-E1C1-5A27E05374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928C29B-5E15-2B6E-7E11-E779B13F2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Bangladesh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20D9C9-14B2-6CE4-2FB6-4CBE238C07A4}"/>
              </a:ext>
            </a:extLst>
          </p:cNvPr>
          <p:cNvGrpSpPr/>
          <p:nvPr/>
        </p:nvGrpSpPr>
        <p:grpSpPr>
          <a:xfrm>
            <a:off x="636042" y="739401"/>
            <a:ext cx="11109219" cy="1138067"/>
            <a:chOff x="787491" y="180914"/>
            <a:chExt cx="11109219" cy="11380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827DAD-8B6A-129F-E139-AD8A814B6476}"/>
                </a:ext>
              </a:extLst>
            </p:cNvPr>
            <p:cNvGrpSpPr/>
            <p:nvPr/>
          </p:nvGrpSpPr>
          <p:grpSpPr>
            <a:xfrm>
              <a:off x="787491" y="314046"/>
              <a:ext cx="1555751" cy="914400"/>
              <a:chOff x="604149" y="373751"/>
              <a:chExt cx="1555751" cy="914400"/>
            </a:xfrm>
          </p:grpSpPr>
          <p:pic>
            <p:nvPicPr>
              <p:cNvPr id="12" name="Picture 2" descr="https://europa.eu/european-union/sites/europaeu/files/docs/body/flag_yellow_high.jpg">
                <a:extLst>
                  <a:ext uri="{FF2B5EF4-FFF2-40B4-BE49-F238E27FC236}">
                    <a16:creationId xmlns:a16="http://schemas.microsoft.com/office/drawing/2014/main" id="{EE44965F-A570-6ED8-875C-8D7F95421AD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149" y="373751"/>
                <a:ext cx="137102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BCCB21B-8777-CE13-1ECD-617CB423775B}"/>
                  </a:ext>
                </a:extLst>
              </p:cNvPr>
              <p:cNvSpPr/>
              <p:nvPr userDrawn="1"/>
            </p:nvSpPr>
            <p:spPr>
              <a:xfrm>
                <a:off x="1975169" y="830951"/>
                <a:ext cx="184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0E390E-FDED-42C4-2DBF-7490EBE19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829" r="3447"/>
            <a:stretch/>
          </p:blipFill>
          <p:spPr>
            <a:xfrm>
              <a:off x="3723151" y="223513"/>
              <a:ext cx="2328441" cy="10954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6C5508-7F6A-00C8-CAF1-2C56ACCC5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9475" y="404580"/>
              <a:ext cx="1947235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42F1BD-C935-1C7A-58FE-B7C295B7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1501" y="180914"/>
              <a:ext cx="1138066" cy="1138066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DBFACE89-AE34-29DA-FD06-CF94B881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792" y="2026027"/>
            <a:ext cx="7374239" cy="41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4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EA576-5EC8-FC9E-00A2-E93DEF49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DE2EF8-45E6-6E13-CF37-B99A3ACB2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67F9C66-BB16-88CF-6A4E-CB483BFC8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Bangladesh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076A0E-BA41-B030-C452-1BFAA9C3E4C4}"/>
              </a:ext>
            </a:extLst>
          </p:cNvPr>
          <p:cNvGrpSpPr/>
          <p:nvPr/>
        </p:nvGrpSpPr>
        <p:grpSpPr>
          <a:xfrm>
            <a:off x="636042" y="739401"/>
            <a:ext cx="11109219" cy="1138067"/>
            <a:chOff x="787491" y="180914"/>
            <a:chExt cx="11109219" cy="11380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AD84EB-032E-4CD9-709B-15ADF38CAE4D}"/>
                </a:ext>
              </a:extLst>
            </p:cNvPr>
            <p:cNvGrpSpPr/>
            <p:nvPr/>
          </p:nvGrpSpPr>
          <p:grpSpPr>
            <a:xfrm>
              <a:off x="787491" y="314046"/>
              <a:ext cx="1555751" cy="914400"/>
              <a:chOff x="604149" y="373751"/>
              <a:chExt cx="1555751" cy="914400"/>
            </a:xfrm>
          </p:grpSpPr>
          <p:pic>
            <p:nvPicPr>
              <p:cNvPr id="12" name="Picture 2" descr="https://europa.eu/european-union/sites/europaeu/files/docs/body/flag_yellow_high.jpg">
                <a:extLst>
                  <a:ext uri="{FF2B5EF4-FFF2-40B4-BE49-F238E27FC236}">
                    <a16:creationId xmlns:a16="http://schemas.microsoft.com/office/drawing/2014/main" id="{7B463C35-A03B-F6B5-BD36-81A27909222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149" y="373751"/>
                <a:ext cx="137102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E968B0-6AE9-7117-493C-68C2C8362F1B}"/>
                  </a:ext>
                </a:extLst>
              </p:cNvPr>
              <p:cNvSpPr/>
              <p:nvPr userDrawn="1"/>
            </p:nvSpPr>
            <p:spPr>
              <a:xfrm>
                <a:off x="1975169" y="830951"/>
                <a:ext cx="184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B5593-D1D4-DBE8-6094-792F13439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829" r="3447"/>
            <a:stretch/>
          </p:blipFill>
          <p:spPr>
            <a:xfrm>
              <a:off x="3723151" y="223513"/>
              <a:ext cx="2328441" cy="10954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B1E4C8-ACAD-C203-89DF-F509ED45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9475" y="404580"/>
              <a:ext cx="1947235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C1E5F-7825-20B2-9478-5C417BCC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1501" y="180914"/>
              <a:ext cx="1138066" cy="1138066"/>
            </a:xfrm>
            <a:prstGeom prst="rect">
              <a:avLst/>
            </a:prstGeom>
          </p:spPr>
        </p:pic>
      </p:grpSp>
      <p:pic>
        <p:nvPicPr>
          <p:cNvPr id="5" name="图片 6">
            <a:extLst>
              <a:ext uri="{FF2B5EF4-FFF2-40B4-BE49-F238E27FC236}">
                <a16:creationId xmlns:a16="http://schemas.microsoft.com/office/drawing/2014/main" id="{E7EBD007-829D-466F-A816-10E0135DAF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36421" y="2294616"/>
            <a:ext cx="2920038" cy="347932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BF508BD-1F8D-E131-F685-ABF605E67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115" y="2105319"/>
            <a:ext cx="6467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478756" indent="-1478756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00000"/>
                </a:solidFill>
                <a:latin typeface="Calibri" panose="020F0502020204030204"/>
                <a:cs typeface="Arial" charset="0"/>
              </a:rPr>
              <a:t>  Artemia biomass as human food  </a:t>
            </a:r>
            <a:endParaRPr lang="en-GB" sz="3200" b="1" i="1" dirty="0">
              <a:solidFill>
                <a:srgbClr val="C00000"/>
              </a:solidFill>
              <a:latin typeface="Calibri" panose="020F0502020204030204"/>
              <a:cs typeface="Arial" charset="0"/>
            </a:endParaRPr>
          </a:p>
        </p:txBody>
      </p:sp>
      <p:pic>
        <p:nvPicPr>
          <p:cNvPr id="8" name="Graphic 1">
            <a:extLst>
              <a:ext uri="{FF2B5EF4-FFF2-40B4-BE49-F238E27FC236}">
                <a16:creationId xmlns:a16="http://schemas.microsoft.com/office/drawing/2014/main" id="{9CB34A34-66A1-C163-6E1D-863D4E34A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874555" y="2811538"/>
            <a:ext cx="6166501" cy="269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72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CC31-4B18-22D2-125C-09EE2B708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966AB6-60C7-567F-349C-3993A8D162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59D09C0-443C-9CD3-DD79-A83E1D373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Laos</a:t>
            </a:r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5A0B1197-B993-F724-0E65-C8D89702C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8B2C62C-E9A7-4222-0A07-47364E66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9" y="2391508"/>
            <a:ext cx="4053621" cy="1579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FAO – Indoor Tank production of Artemia</a:t>
            </a:r>
          </a:p>
        </p:txBody>
      </p:sp>
    </p:spTree>
    <p:extLst>
      <p:ext uri="{BB962C8B-B14F-4D97-AF65-F5344CB8AC3E}">
        <p14:creationId xmlns:p14="http://schemas.microsoft.com/office/powerpoint/2010/main" val="24172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5B4EF-1F44-2AB2-D702-79766885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36D92-6362-5DF2-136B-6A1636F9C2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6C1029F-9381-4C69-BCCC-37BBCCDC9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Laos</a:t>
            </a:r>
            <a:endParaRPr lang="en-US" dirty="0"/>
          </a:p>
        </p:txBody>
      </p:sp>
      <p:pic>
        <p:nvPicPr>
          <p:cNvPr id="6" name="Picture 5" descr="Two people standing next to each other&#10;&#10;AI-generated content may be incorrect.">
            <a:extLst>
              <a:ext uri="{FF2B5EF4-FFF2-40B4-BE49-F238E27FC236}">
                <a16:creationId xmlns:a16="http://schemas.microsoft.com/office/drawing/2014/main" id="{4B165759-4682-B9BB-97A1-DB57EDD21C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group of people standing next to a green bucket&#10;&#10;AI-generated content may be incorrect.">
            <a:extLst>
              <a:ext uri="{FF2B5EF4-FFF2-40B4-BE49-F238E27FC236}">
                <a16:creationId xmlns:a16="http://schemas.microsoft.com/office/drawing/2014/main" id="{B2744861-FAD2-C8DC-9E11-458A9401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8" name="Picture 7" descr="A group of men standing outside&#10;&#10;AI-generated content may be incorrect.">
            <a:extLst>
              <a:ext uri="{FF2B5EF4-FFF2-40B4-BE49-F238E27FC236}">
                <a16:creationId xmlns:a16="http://schemas.microsoft.com/office/drawing/2014/main" id="{566D1C68-3CE0-79AF-0094-D73D7A22EA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6B89CE-A07E-28CF-0BFB-B3FBDC981177}"/>
              </a:ext>
            </a:extLst>
          </p:cNvPr>
          <p:cNvSpPr txBox="1">
            <a:spLocks/>
          </p:cNvSpPr>
          <p:nvPr/>
        </p:nvSpPr>
        <p:spPr>
          <a:xfrm>
            <a:off x="450862" y="1804181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2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backyard culture with water buckets….</a:t>
            </a:r>
          </a:p>
        </p:txBody>
      </p:sp>
      <p:pic>
        <p:nvPicPr>
          <p:cNvPr id="10" name="Picture 9" descr="A group of men standing around a blue trash can&#10;&#10;AI-generated content may be incorrect.">
            <a:extLst>
              <a:ext uri="{FF2B5EF4-FFF2-40B4-BE49-F238E27FC236}">
                <a16:creationId xmlns:a16="http://schemas.microsoft.com/office/drawing/2014/main" id="{BEAB73C4-8ED1-C9E8-DC2D-4F3CA5715D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83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7C5DD-8BFD-91E9-94E6-0E80CA9FE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7432F-0C6F-09AD-E6EE-59FA05DA67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EBB9107-94D3-2365-4549-295F3D2E1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Laos</a:t>
            </a:r>
            <a:endParaRPr lang="en-US" dirty="0"/>
          </a:p>
        </p:txBody>
      </p:sp>
      <p:pic>
        <p:nvPicPr>
          <p:cNvPr id="4" name="Content Placeholder 6" descr="A person drinking from a can&#10;&#10;AI-generated content may be incorrect.">
            <a:extLst>
              <a:ext uri="{FF2B5EF4-FFF2-40B4-BE49-F238E27FC236}">
                <a16:creationId xmlns:a16="http://schemas.microsoft.com/office/drawing/2014/main" id="{2F9D7DD9-0C57-E290-53EB-162E1EE6F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5" name="Picture 4" descr="A person kneeling next to a large tub of water&#10;&#10;AI-generated content may be incorrect.">
            <a:extLst>
              <a:ext uri="{FF2B5EF4-FFF2-40B4-BE49-F238E27FC236}">
                <a16:creationId xmlns:a16="http://schemas.microsoft.com/office/drawing/2014/main" id="{A6543FD6-F87C-F123-2FAD-EC1F15487A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group of blue buckets on pallets&#10;&#10;AI-generated content may be incorrect.">
            <a:extLst>
              <a:ext uri="{FF2B5EF4-FFF2-40B4-BE49-F238E27FC236}">
                <a16:creationId xmlns:a16="http://schemas.microsoft.com/office/drawing/2014/main" id="{72A1C7DB-250F-0EE3-80B7-9584BFFAAA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54767C-3DB7-DB76-FBA7-0E4A12A1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Artemia Hatchery @ Savannakhet University</a:t>
            </a:r>
          </a:p>
        </p:txBody>
      </p:sp>
    </p:spTree>
    <p:extLst>
      <p:ext uri="{BB962C8B-B14F-4D97-AF65-F5344CB8AC3E}">
        <p14:creationId xmlns:p14="http://schemas.microsoft.com/office/powerpoint/2010/main" val="20445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70A7E-1CF2-DC9C-F8E9-7098C4923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E29DD-E28E-D09D-9237-600CF2AA5E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8D7DD-D975-BD74-6D6A-7E67038F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内容占位符 9">
            <a:extLst>
              <a:ext uri="{FF2B5EF4-FFF2-40B4-BE49-F238E27FC236}">
                <a16:creationId xmlns:a16="http://schemas.microsoft.com/office/drawing/2014/main" id="{A0839CDF-58B7-5C83-D5A6-D61BD644E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805" y="833511"/>
            <a:ext cx="10818580" cy="53844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ubtitle 1">
            <a:extLst>
              <a:ext uri="{FF2B5EF4-FFF2-40B4-BE49-F238E27FC236}">
                <a16:creationId xmlns:a16="http://schemas.microsoft.com/office/drawing/2014/main" id="{9C350437-D16A-460E-856E-BB805FB73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240774"/>
            <a:ext cx="8752230" cy="350069"/>
          </a:xfrm>
        </p:spPr>
        <p:txBody>
          <a:bodyPr>
            <a:normAutofit fontScale="70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China – Asian Regional Artemia Reference Center;  GENE &amp; CYSTS BANK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2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3DB0-BDC5-3DA7-EB8F-D6F3717AD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6249A-5D1A-2B7C-898F-19CDE0B324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FAA7EA0-F1F8-4C1B-5578-D042464A2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240774"/>
            <a:ext cx="8752230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China – ARARC CYSTS BANK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B3E9FC-F78A-E4CD-1685-F26AACFB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D7550DAF-30CE-B448-CD81-BF5BF5D6131D}"/>
              </a:ext>
            </a:extLst>
          </p:cNvPr>
          <p:cNvGrpSpPr/>
          <p:nvPr/>
        </p:nvGrpSpPr>
        <p:grpSpPr>
          <a:xfrm>
            <a:off x="1846216" y="1340769"/>
            <a:ext cx="4251839" cy="1855827"/>
            <a:chOff x="191344" y="1340768"/>
            <a:chExt cx="5284129" cy="231827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16122CB-711A-9025-C035-6FB907406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680" r="-1183"/>
            <a:stretch>
              <a:fillRect/>
            </a:stretch>
          </p:blipFill>
          <p:spPr bwMode="auto">
            <a:xfrm>
              <a:off x="191344" y="1340768"/>
              <a:ext cx="5284129" cy="750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F3DA98DB-9E7A-BD0F-5517-BDA91FDF43DE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71" y="2091076"/>
              <a:ext cx="2368445" cy="1567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BB743E2C-9925-5702-1CE5-DE6906214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281908" y="1537483"/>
              <a:ext cx="1567962" cy="2675149"/>
            </a:xfrm>
            <a:prstGeom prst="rect">
              <a:avLst/>
            </a:prstGeom>
          </p:spPr>
        </p:pic>
      </p:grpSp>
      <p:grpSp>
        <p:nvGrpSpPr>
          <p:cNvPr id="10" name="组合 19">
            <a:extLst>
              <a:ext uri="{FF2B5EF4-FFF2-40B4-BE49-F238E27FC236}">
                <a16:creationId xmlns:a16="http://schemas.microsoft.com/office/drawing/2014/main" id="{F04578A5-8A42-3ED4-7C31-9E7682713B49}"/>
              </a:ext>
            </a:extLst>
          </p:cNvPr>
          <p:cNvGrpSpPr/>
          <p:nvPr/>
        </p:nvGrpSpPr>
        <p:grpSpPr>
          <a:xfrm>
            <a:off x="1964541" y="3429000"/>
            <a:ext cx="4131459" cy="2470252"/>
            <a:chOff x="6204086" y="3911974"/>
            <a:chExt cx="4971514" cy="2713511"/>
          </a:xfrm>
        </p:grpSpPr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999FD855-C06B-8E4C-59DC-9D3B7A58F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4086" y="3911974"/>
              <a:ext cx="4971513" cy="2713511"/>
            </a:xfrm>
            <a:prstGeom prst="rect">
              <a:avLst/>
            </a:prstGeom>
            <a:ln>
              <a:solidFill>
                <a:srgbClr val="0033CC"/>
              </a:solidFill>
            </a:ln>
          </p:spPr>
        </p:pic>
        <p:pic>
          <p:nvPicPr>
            <p:cNvPr id="12" name="Picture 2" descr="C:\Users\lenovo\Desktop\2016_11\IMG_4936 (2).JPG">
              <a:extLst>
                <a:ext uri="{FF2B5EF4-FFF2-40B4-BE49-F238E27FC236}">
                  <a16:creationId xmlns:a16="http://schemas.microsoft.com/office/drawing/2014/main" id="{CB4C1CC9-6BD2-EEBC-2E4C-CA2281C79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04088" y="3911974"/>
              <a:ext cx="4971512" cy="737528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</p:pic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C0B711BA-BDD6-3234-DD7D-CC6ECA95C9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44" y="837798"/>
            <a:ext cx="3824836" cy="54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8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EF165-1C5D-AA1F-1521-2EEB11BB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5291C6-9F1D-505C-023D-2F009CB14F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218A05C-B607-EC4C-1254-6F1333B99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240774"/>
            <a:ext cx="8752230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MALAYSIA </a:t>
            </a:r>
            <a:endParaRPr lang="en-US" dirty="0"/>
          </a:p>
        </p:txBody>
      </p:sp>
      <p:pic>
        <p:nvPicPr>
          <p:cNvPr id="8" name="Picture 7" descr="A group of people standing around a table with model planes on it&#10;&#10;Description automatically generated with low confidence">
            <a:extLst>
              <a:ext uri="{FF2B5EF4-FFF2-40B4-BE49-F238E27FC236}">
                <a16:creationId xmlns:a16="http://schemas.microsoft.com/office/drawing/2014/main" id="{2EA9EA63-A3EF-967D-D393-90AABCC56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4" name="Picture 1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51F68EF-BFB6-5FD2-EF18-5ED622F6B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Picture 14" descr="A group of men standing on a train track&#10;&#10;Description automatically generated with low confidence">
            <a:extLst>
              <a:ext uri="{FF2B5EF4-FFF2-40B4-BE49-F238E27FC236}">
                <a16:creationId xmlns:a16="http://schemas.microsoft.com/office/drawing/2014/main" id="{CBFF1A58-1FF6-A8EB-3368-3E1D542431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7A792D-E45A-B89A-AD04-3B7BA8671435}"/>
              </a:ext>
            </a:extLst>
          </p:cNvPr>
          <p:cNvSpPr txBox="1">
            <a:spLocks/>
          </p:cNvSpPr>
          <p:nvPr/>
        </p:nvSpPr>
        <p:spPr>
          <a:xfrm>
            <a:off x="-158267" y="1970851"/>
            <a:ext cx="3136389" cy="444992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culture Facilities </a:t>
            </a: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Food Preparation Facilities</a:t>
            </a: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 Depuration &amp; Sterilization Facilities</a:t>
            </a: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Packaging Facilities</a:t>
            </a: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QC Laboratory</a:t>
            </a: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Artemia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cysts production tank - Pilot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647822-E230-4F3D-5490-FC522D9E9B57}"/>
              </a:ext>
            </a:extLst>
          </p:cNvPr>
          <p:cNvSpPr/>
          <p:nvPr/>
        </p:nvSpPr>
        <p:spPr>
          <a:xfrm>
            <a:off x="335499" y="1097280"/>
            <a:ext cx="2484357" cy="731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Artemia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Production Facilities @ UMT</a:t>
            </a:r>
          </a:p>
        </p:txBody>
      </p:sp>
    </p:spTree>
    <p:extLst>
      <p:ext uri="{BB962C8B-B14F-4D97-AF65-F5344CB8AC3E}">
        <p14:creationId xmlns:p14="http://schemas.microsoft.com/office/powerpoint/2010/main" val="804826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FA46-DF06-782C-DE30-4E5388D6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EC424-7E9B-E807-F812-0422E01830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59A6263-5CA9-7226-63C4-BB71514A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240774"/>
            <a:ext cx="8752230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MALAYSIA </a:t>
            </a:r>
            <a:endParaRPr lang="en-US" dirty="0"/>
          </a:p>
        </p:txBody>
      </p:sp>
      <p:pic>
        <p:nvPicPr>
          <p:cNvPr id="4" name="Picture 3" descr="A group of square objects on a wall&#10;&#10;AI-generated content may be incorrect.">
            <a:extLst>
              <a:ext uri="{FF2B5EF4-FFF2-40B4-BE49-F238E27FC236}">
                <a16:creationId xmlns:a16="http://schemas.microsoft.com/office/drawing/2014/main" id="{DE6E4B93-FEA0-B75D-C960-63F381001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99" y="887156"/>
            <a:ext cx="4995792" cy="2210638"/>
          </a:xfrm>
          <a:prstGeom prst="rect">
            <a:avLst/>
          </a:prstGeom>
        </p:spPr>
      </p:pic>
      <p:pic>
        <p:nvPicPr>
          <p:cNvPr id="5" name="Picture 2" descr="A close-up of several containers&#10;&#10;AI-generated content may be incorrect.">
            <a:extLst>
              <a:ext uri="{FF2B5EF4-FFF2-40B4-BE49-F238E27FC236}">
                <a16:creationId xmlns:a16="http://schemas.microsoft.com/office/drawing/2014/main" id="{42787570-A8ED-C7A8-8821-129180C9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5019286" y="1811600"/>
            <a:ext cx="3886781" cy="2905369"/>
          </a:xfrm>
          <a:prstGeom prst="rect">
            <a:avLst/>
          </a:prstGeom>
        </p:spPr>
      </p:pic>
      <p:pic>
        <p:nvPicPr>
          <p:cNvPr id="6" name="IMG_2062_62BFFE22-179A-4436-AC42-9B6EC6878DAE.mp4" descr="A buckets with liquid in it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7DA8BA5B-2711-0996-C73E-95967BB7B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499" y="3316406"/>
            <a:ext cx="1802790" cy="2884984"/>
          </a:xfrm>
          <a:prstGeom prst="rect">
            <a:avLst/>
          </a:prstGeom>
        </p:spPr>
      </p:pic>
      <p:pic>
        <p:nvPicPr>
          <p:cNvPr id="7" name="IMG_2064_41D068CE-7400-4ED7-87D4-0F1C3AA30848.mp4" descr="A group of people in a building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F3DD5780-1B57-A25E-26B1-1DF14FEB99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1221" y="887155"/>
            <a:ext cx="2905369" cy="5165103"/>
          </a:xfrm>
          <a:prstGeom prst="rect">
            <a:avLst/>
          </a:prstGeom>
        </p:spPr>
      </p:pic>
      <p:pic>
        <p:nvPicPr>
          <p:cNvPr id="9" name="Picture 8" descr="A hand holding two packs of ice cubes&#10;&#10;AI-generated content may be incorrect.">
            <a:extLst>
              <a:ext uri="{FF2B5EF4-FFF2-40B4-BE49-F238E27FC236}">
                <a16:creationId xmlns:a16="http://schemas.microsoft.com/office/drawing/2014/main" id="{4AF13DBD-9B22-979E-3FE4-F7C1920117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123" y="3394106"/>
            <a:ext cx="2863041" cy="25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B3BC-C6AD-55EF-B8F1-B5E5FFB83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F70752-192C-7B58-A034-09A21638CC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35FDF-3FA9-6968-4A82-6FB5D427B014}"/>
              </a:ext>
            </a:extLst>
          </p:cNvPr>
          <p:cNvSpPr txBox="1"/>
          <p:nvPr/>
        </p:nvSpPr>
        <p:spPr>
          <a:xfrm>
            <a:off x="335499" y="5458265"/>
            <a:ext cx="2889504" cy="82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See website  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https://artemia.info/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E9E9DF-4C6E-EC51-AA26-13F6B1F6FBF5}"/>
              </a:ext>
            </a:extLst>
          </p:cNvPr>
          <p:cNvSpPr txBox="1">
            <a:spLocks/>
          </p:cNvSpPr>
          <p:nvPr/>
        </p:nvSpPr>
        <p:spPr>
          <a:xfrm>
            <a:off x="166254" y="3695158"/>
            <a:ext cx="5929746" cy="195749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Education &amp; Training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&amp; Innovation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57250" indent="-228600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 to Communities &amp; Industries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ubtitle 1">
            <a:extLst>
              <a:ext uri="{FF2B5EF4-FFF2-40B4-BE49-F238E27FC236}">
                <a16:creationId xmlns:a16="http://schemas.microsoft.com/office/drawing/2014/main" id="{D92C31FA-9B35-0CBD-8BBD-F32CE2A05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99" y="240774"/>
            <a:ext cx="8752230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The 3 Pillars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4CE60B-303E-3DB7-10C0-95C925A49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39210"/>
            <a:ext cx="12192000" cy="2201381"/>
          </a:xfrm>
          <a:prstGeom prst="rect">
            <a:avLst/>
          </a:prstGeom>
        </p:spPr>
      </p:pic>
      <p:pic>
        <p:nvPicPr>
          <p:cNvPr id="4" name="Picture 3" descr="A close-up of a small insect&#10;&#10;AI-generated content may be incorrect.">
            <a:extLst>
              <a:ext uri="{FF2B5EF4-FFF2-40B4-BE49-F238E27FC236}">
                <a16:creationId xmlns:a16="http://schemas.microsoft.com/office/drawing/2014/main" id="{C432FE4E-A01A-CE5B-66C7-64E66340F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536" y="4835901"/>
            <a:ext cx="3990940" cy="1973732"/>
          </a:xfrm>
          <a:prstGeom prst="rect">
            <a:avLst/>
          </a:prstGeom>
        </p:spPr>
      </p:pic>
      <p:pic>
        <p:nvPicPr>
          <p:cNvPr id="6" name="Picture 5" descr="A close-up of a microscope&#10;&#10;AI-generated content may be incorrect.">
            <a:extLst>
              <a:ext uri="{FF2B5EF4-FFF2-40B4-BE49-F238E27FC236}">
                <a16:creationId xmlns:a16="http://schemas.microsoft.com/office/drawing/2014/main" id="{6EBFAFD0-F4D0-29E6-2D4B-588C68553A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536" y="2840591"/>
            <a:ext cx="3990940" cy="19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Background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AE200-D8B6-82BD-EC97-E88E4EACA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62" y="687263"/>
            <a:ext cx="11656696" cy="54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2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33dbb633c57_7_43" title="AdobeStock_868249655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77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33dbb633c57_7_43"/>
          <p:cNvSpPr txBox="1"/>
          <p:nvPr/>
        </p:nvSpPr>
        <p:spPr>
          <a:xfrm>
            <a:off x="607475" y="5127652"/>
            <a:ext cx="96516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1" name="Google Shape;861;g33dbb633c57_7_43" title="WBG-PRO|GREEN-BLUE-FF-Blue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725" y="5499895"/>
            <a:ext cx="4838701" cy="12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0C18E-FC67-9E80-49C0-1085F24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4105567-6B10-1D3A-E5EA-408DF2BFC7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IAAC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4F2B7-6362-6CDE-7DF3-E960BC715D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C40EB3-48B3-BC9C-612C-9D9119BC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6130" y="790496"/>
            <a:ext cx="9891587" cy="53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7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02FED-61D6-48E7-FF9E-0AAA3B10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E5A1E4-88C9-F587-D468-0C52EDB3CF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Steering and Advisory Committee Members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B2FFF-E2DD-E829-1D22-7DF3BC4D3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DECFA-485C-36CB-ACC1-E09175BBABDB}"/>
              </a:ext>
            </a:extLst>
          </p:cNvPr>
          <p:cNvSpPr txBox="1"/>
          <p:nvPr/>
        </p:nvSpPr>
        <p:spPr>
          <a:xfrm>
            <a:off x="256924" y="1387570"/>
            <a:ext cx="58550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MY" sz="1600" b="1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</a:p>
          <a:p>
            <a:pPr algn="l">
              <a:buNone/>
            </a:pPr>
            <a:endParaRPr lang="en-MY" sz="1600" b="1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Yeong Yik Sung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16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Universiti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Malaysia Terengganu, (Chair)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Sui Liying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Asia Regional Artemia Reference </a:t>
            </a:r>
            <a:r>
              <a:rPr lang="en-MY" sz="16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Tianjin University of Science &amp; Technology, China (Co-chair)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Simon Wilkinson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Network of Aquaculture Centres for Asia and Pacific (Secretariat / IAAC host institution)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Nguyen Van Hoa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Can Tho University, Vietnam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Meezanur Rahman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WorldFish, Bangladesh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Betty Nyonje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Kenya Marine Fisheries Research Institute, Kenya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Gonzalo Gajardo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Los Lagos University, Osorno,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Annelies Declercq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Artemia Reference </a:t>
            </a:r>
            <a:r>
              <a:rPr lang="en-MY" sz="16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Ghent University, Belgium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Parisa Norouzitallab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SLU, Sweden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Naser Agh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Urmia University, Iran</a:t>
            </a:r>
          </a:p>
          <a:p>
            <a:pPr>
              <a:buNone/>
            </a:pPr>
            <a:br>
              <a:rPr lang="en-MY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2B791-DA75-6A20-F4B3-2014CA1B4677}"/>
              </a:ext>
            </a:extLst>
          </p:cNvPr>
          <p:cNvSpPr txBox="1"/>
          <p:nvPr/>
        </p:nvSpPr>
        <p:spPr>
          <a:xfrm>
            <a:off x="6748350" y="1387570"/>
            <a:ext cx="46091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MY" sz="1600" b="1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Advisory Committee</a:t>
            </a:r>
          </a:p>
          <a:p>
            <a:pPr algn="l">
              <a:buNone/>
            </a:pPr>
            <a:endParaRPr lang="en-MY" sz="1600" b="1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Patrick Sorgeloos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(Chair)</a:t>
            </a:r>
          </a:p>
          <a:p>
            <a:pPr algn="l">
              <a:buNone/>
            </a:pPr>
            <a:endParaRPr lang="en-MY" sz="1600" b="0" i="1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MY" sz="1600" b="0" i="1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Representing the FAO</a:t>
            </a:r>
            <a:endParaRPr lang="en-MY" sz="16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Matthias Halwart</a:t>
            </a:r>
            <a:endParaRPr lang="en-MY" sz="16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endParaRPr lang="en-MY" sz="1600" b="0" i="1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MY" sz="1600" b="0" i="1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Representing the academic sector</a:t>
            </a:r>
            <a:endParaRPr lang="en-MY" sz="16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John Beardmore</a:t>
            </a: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honorary member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 Theodore Abatzopoulos</a:t>
            </a:r>
            <a:endParaRPr lang="en-MY" sz="16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endParaRPr lang="en-MY" sz="1600" b="0" i="1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MY" sz="1600" b="0" i="1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Representing the private sector</a:t>
            </a:r>
            <a:endParaRPr lang="en-MY" sz="16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45B08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 Philippe Léger</a:t>
            </a:r>
            <a:endParaRPr lang="en-MY" sz="16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MY" sz="16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0" i="0" u="sng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David Christopher Garriques</a:t>
            </a:r>
          </a:p>
        </p:txBody>
      </p:sp>
    </p:spTree>
    <p:extLst>
      <p:ext uri="{BB962C8B-B14F-4D97-AF65-F5344CB8AC3E}">
        <p14:creationId xmlns:p14="http://schemas.microsoft.com/office/powerpoint/2010/main" val="387530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3611-3D91-D721-8E21-DE56ABF09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6CA4D-0B4E-5A7E-29C1-39782EDCF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CF93A5F-CFA2-C822-6668-153410C1B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740C39A-7AB3-F315-E379-943CF15242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479119"/>
              </p:ext>
            </p:extLst>
          </p:nvPr>
        </p:nvGraphicFramePr>
        <p:xfrm>
          <a:off x="2405270" y="3561025"/>
          <a:ext cx="9446255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73BA5F6-0D05-4D7B-CC3D-B50281D00C37}"/>
              </a:ext>
            </a:extLst>
          </p:cNvPr>
          <p:cNvSpPr txBox="1"/>
          <p:nvPr/>
        </p:nvSpPr>
        <p:spPr>
          <a:xfrm>
            <a:off x="2405270" y="6013712"/>
            <a:ext cx="7957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NACA to host and coordinate the International Artemia Aquaculture Consortium</a:t>
            </a:r>
          </a:p>
        </p:txBody>
      </p:sp>
    </p:spTree>
    <p:extLst>
      <p:ext uri="{BB962C8B-B14F-4D97-AF65-F5344CB8AC3E}">
        <p14:creationId xmlns:p14="http://schemas.microsoft.com/office/powerpoint/2010/main" val="222657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A4778-7F85-5912-F7C7-A4B7E13A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9F728-8506-4EAF-F108-AD4560EED2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C716F88-5D37-65E9-C353-20EDFCE1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</p:spPr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Recent Activities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4FA75-97ED-DF46-8B7C-7E1906E122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64" y="739898"/>
            <a:ext cx="9518943" cy="53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5225D-C90C-8126-FF15-87A3A1A6D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760F7-6549-2F6E-0DFF-9558311B0E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FB5CB39-EA06-5FF4-E592-9F6E87AC7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</p:spPr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Recent Activities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52D8B-88B2-2BB0-0CD6-AA5BD732CB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86" y="783906"/>
            <a:ext cx="11810828" cy="52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9B87-61E8-7B00-3A2C-24B2207FA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65F1-3264-2408-CB8C-0EF0D4F4E1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461606A-65CD-15EF-016A-881699C18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</p:spPr>
        <p:txBody>
          <a:bodyPr>
            <a:normAutofit fontScale="925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Literatures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3BB20-FA50-CDAD-D715-C04F8CEAC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852" y="844062"/>
            <a:ext cx="9031459" cy="50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4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23664-0527-0D6E-E798-0DCD35DA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06446-320B-2DE1-1DEB-44A510F83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A4C0D07-E26B-97C9-412F-86919C47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00" y="240774"/>
            <a:ext cx="3659725" cy="350069"/>
          </a:xfrm>
        </p:spPr>
        <p:txBody>
          <a:bodyPr>
            <a:normAutofit fontScale="85000" lnSpcReduction="20000"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IAAC Global Projects</a:t>
            </a:r>
            <a:endParaRPr lang="en-US" dirty="0"/>
          </a:p>
        </p:txBody>
      </p:sp>
      <p:pic>
        <p:nvPicPr>
          <p:cNvPr id="5" name="Picture 4" descr="Earth as a particle with gold and blue">
            <a:extLst>
              <a:ext uri="{FF2B5EF4-FFF2-40B4-BE49-F238E27FC236}">
                <a16:creationId xmlns:a16="http://schemas.microsoft.com/office/drawing/2014/main" id="{D6014AA2-21C0-F9E0-7EDC-C0BC8894C4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870" y="704519"/>
            <a:ext cx="8373207" cy="5448961"/>
          </a:xfrm>
          <a:prstGeom prst="rect">
            <a:avLst/>
          </a:prstGeom>
        </p:spPr>
      </p:pic>
      <p:pic>
        <p:nvPicPr>
          <p:cNvPr id="7" name="Google Shape;859;g33dbb633c57_7_43" title="AdobeStock_868249655.jpeg">
            <a:extLst>
              <a:ext uri="{FF2B5EF4-FFF2-40B4-BE49-F238E27FC236}">
                <a16:creationId xmlns:a16="http://schemas.microsoft.com/office/drawing/2014/main" id="{FD9FF325-7EA5-F41A-8376-B5E0CF24EEC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8763" y="4248442"/>
            <a:ext cx="1448971" cy="6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9;g33dbb633c57_7_43" title="AdobeStock_868249655.jpeg">
            <a:extLst>
              <a:ext uri="{FF2B5EF4-FFF2-40B4-BE49-F238E27FC236}">
                <a16:creationId xmlns:a16="http://schemas.microsoft.com/office/drawing/2014/main" id="{9E06ADAB-680E-A624-FAD8-7F35BE5851D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869" y="4923692"/>
            <a:ext cx="2169355" cy="1229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854216"/>
      </p:ext>
    </p:extLst>
  </p:cSld>
  <p:clrMapOvr>
    <a:masterClrMapping/>
  </p:clrMapOvr>
</p:sld>
</file>

<file path=ppt/theme/theme1.xml><?xml version="1.0" encoding="utf-8"?>
<a:theme xmlns:a="http://schemas.openxmlformats.org/drawingml/2006/main" name="FUTUREFISH">
  <a:themeElements>
    <a:clrScheme name="Office">
      <a:dk1>
        <a:srgbClr val="36454F"/>
      </a:dk1>
      <a:lt1>
        <a:srgbClr val="FFFFFF"/>
      </a:lt1>
      <a:dk2>
        <a:srgbClr val="298FC2"/>
      </a:dk2>
      <a:lt2>
        <a:srgbClr val="D50032"/>
      </a:lt2>
      <a:accent1>
        <a:srgbClr val="D47D17"/>
      </a:accent1>
      <a:accent2>
        <a:srgbClr val="5E7461"/>
      </a:accent2>
      <a:accent3>
        <a:srgbClr val="AA98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464</Words>
  <Application>Microsoft Macintosh PowerPoint</Application>
  <PresentationFormat>Widescreen</PresentationFormat>
  <Paragraphs>84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Montserrat</vt:lpstr>
      <vt:lpstr>FUTUREFISH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FAO – Indoor Tank production of Artemia</vt:lpstr>
      <vt:lpstr>PowerPoint Presentation</vt:lpstr>
      <vt:lpstr>To Artemia Hatchery @ Savannakhet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Microsoft Office User</cp:lastModifiedBy>
  <cp:revision>12</cp:revision>
  <cp:lastPrinted>2025-06-25T09:02:08Z</cp:lastPrinted>
  <dcterms:modified xsi:type="dcterms:W3CDTF">2025-06-30T01:22:16Z</dcterms:modified>
  <cp:category/>
</cp:coreProperties>
</file>