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Montserrat"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57">
          <p15:clr>
            <a:srgbClr val="9AA0A6"/>
          </p15:clr>
        </p15:guide>
        <p15:guide id="2" orient="horz" pos="216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W/8kiQl8/dw9yIF4Fg+w9V3Zo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8235A9-D3D3-45B4-9625-4B75819C97B4}">
  <a:tblStyle styleId="{B08235A9-D3D3-45B4-9625-4B75819C97B4}"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5959E96-D3AF-452C-B231-B33288B5EC3B}"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00" d="100"/>
          <a:sy n="100" d="100"/>
        </p:scale>
        <p:origin x="904" y="176"/>
      </p:cViewPr>
      <p:guideLst>
        <p:guide pos="385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6aff6eddcf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6aff6eddcf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36aff6eddcf_0_3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aff6eddcf_0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aff6eddcf_0_3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36aff6eddcf_0_3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6aff6eddcf_0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6aff6eddcf_0_3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36aff6eddcf_0_3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6aff6eddcf_0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6aff6eddcf_0_3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36aff6eddcf_0_3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6aff6eddcf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6aff6eddcf_0_3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36aff6eddcf_0_3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6aff6eddcf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6aff6eddcf_0_3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36aff6eddcf_0_3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6aff6eddcf_0_3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6aff6eddcf_0_3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36aff6eddcf_0_3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6aff6eddcf_0_3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6aff6eddcf_0_3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6aff6eddcf_0_3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3dbb633c57_7_43:notes"/>
          <p:cNvSpPr>
            <a:spLocks noGrp="1" noRot="1" noChangeAspect="1"/>
          </p:cNvSpPr>
          <p:nvPr>
            <p:ph type="sldImg" idx="2"/>
          </p:nvPr>
        </p:nvSpPr>
        <p:spPr>
          <a:xfrm>
            <a:off x="2927350" y="850900"/>
            <a:ext cx="4086225" cy="229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33dbb633c57_7_43:notes"/>
          <p:cNvSpPr txBox="1">
            <a:spLocks noGrp="1"/>
          </p:cNvSpPr>
          <p:nvPr>
            <p:ph type="body" idx="1"/>
          </p:nvPr>
        </p:nvSpPr>
        <p:spPr>
          <a:xfrm>
            <a:off x="994093" y="3276730"/>
            <a:ext cx="7952700" cy="268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61" name="Google Shape;261;g33dbb633c57_7_43:notes"/>
          <p:cNvSpPr txBox="1">
            <a:spLocks noGrp="1"/>
          </p:cNvSpPr>
          <p:nvPr>
            <p:ph type="sldNum" idx="12"/>
          </p:nvPr>
        </p:nvSpPr>
        <p:spPr>
          <a:xfrm>
            <a:off x="5630891" y="6467168"/>
            <a:ext cx="4307700" cy="341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6aff6eddc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6aff6eddcf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36aff6eddcf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aff6eddcf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aff6eddcf_0_2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36aff6eddcf_0_2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6aff6eddcf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6aff6eddcf_0_2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36aff6eddcf_0_2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aff6eddcf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aff6eddcf_0_2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36aff6eddcf_0_2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6aff6eddcf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6aff6eddcf_0_2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36aff6eddcf_0_2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6aff6eddcf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6aff6eddcf_0_2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36aff6eddcf_0_2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6aff6eddcf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6aff6eddcf_0_2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36aff6eddcf_0_2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6aff6eddcf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6aff6eddcf_0_2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36aff6eddcf_0_2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2 1">
  <p:cSld name="Blank 2">
    <p:spTree>
      <p:nvGrpSpPr>
        <p:cNvPr id="1" name="Shape 10"/>
        <p:cNvGrpSpPr/>
        <p:nvPr/>
      </p:nvGrpSpPr>
      <p:grpSpPr>
        <a:xfrm>
          <a:off x="0" y="0"/>
          <a:ext cx="0" cy="0"/>
          <a:chOff x="0" y="0"/>
          <a:chExt cx="0" cy="0"/>
        </a:xfrm>
      </p:grpSpPr>
      <p:sp>
        <p:nvSpPr>
          <p:cNvPr id="11" name="Google Shape;11;g33a785c9645_0_639"/>
          <p:cNvSpPr/>
          <p:nvPr/>
        </p:nvSpPr>
        <p:spPr>
          <a:xfrm>
            <a:off x="0" y="75"/>
            <a:ext cx="121920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2;g33a785c9645_0_639" title="AdobeStock_868249655.jpe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218900" cy="6857999"/>
          </a:xfrm>
          <a:prstGeom prst="rect">
            <a:avLst/>
          </a:prstGeom>
          <a:noFill/>
          <a:ln>
            <a:noFill/>
          </a:ln>
        </p:spPr>
      </p:pic>
      <p:sp>
        <p:nvSpPr>
          <p:cNvPr id="13" name="Google Shape;13;g33a785c9645_0_639"/>
          <p:cNvSpPr/>
          <p:nvPr/>
        </p:nvSpPr>
        <p:spPr>
          <a:xfrm>
            <a:off x="591457" y="733879"/>
            <a:ext cx="5842122" cy="5461648"/>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g33a785c9645_0_639"/>
          <p:cNvSpPr txBox="1">
            <a:spLocks noGrp="1"/>
          </p:cNvSpPr>
          <p:nvPr>
            <p:ph type="subTitle" idx="1"/>
          </p:nvPr>
        </p:nvSpPr>
        <p:spPr>
          <a:xfrm>
            <a:off x="775136" y="941667"/>
            <a:ext cx="5364407" cy="5067247"/>
          </a:xfrm>
          <a:prstGeom prst="rect">
            <a:avLst/>
          </a:prstGeom>
          <a:noFill/>
          <a:ln>
            <a:noFill/>
          </a:ln>
        </p:spPr>
        <p:txBody>
          <a:bodyPr spcFirstLastPara="1" wrap="square" lIns="0" tIns="0" rIns="0" bIns="0" anchor="t" anchorCtr="0">
            <a:normAutofit/>
          </a:bodyPr>
          <a:lstStyle>
            <a:lvl1pPr marR="0" lvl="0" algn="l" rtl="0">
              <a:lnSpc>
                <a:spcPct val="90000"/>
              </a:lnSpc>
              <a:spcBef>
                <a:spcPts val="1000"/>
              </a:spcBef>
              <a:spcAft>
                <a:spcPts val="0"/>
              </a:spcAft>
              <a:buClr>
                <a:schemeClr val="dk2"/>
              </a:buClr>
              <a:buSzPts val="2400"/>
              <a:buFont typeface="Montserrat"/>
              <a:buNone/>
              <a:defRPr sz="2400" b="1"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Montserrat"/>
              <a:buNone/>
              <a:defRPr sz="2000" b="0" i="0" u="none" strike="noStrike" cap="none">
                <a:solidFill>
                  <a:srgbClr val="000000"/>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Montserrat"/>
              <a:buNone/>
              <a:defRPr sz="1800" b="0" i="0" u="none" strike="noStrike" cap="none">
                <a:solidFill>
                  <a:srgbClr val="000000"/>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6pPr>
            <a:lvl7pPr marR="0" lvl="6"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7pPr>
            <a:lvl8pPr marR="0" lvl="7"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8pPr>
            <a:lvl9pPr marR="0" lvl="8"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9pPr>
          </a:lstStyle>
          <a:p>
            <a:endParaRPr/>
          </a:p>
        </p:txBody>
      </p:sp>
      <p:pic>
        <p:nvPicPr>
          <p:cNvPr id="15" name="Google Shape;15;g33a785c9645_0_639"/>
          <p:cNvPicPr preferRelativeResize="0"/>
          <p:nvPr/>
        </p:nvPicPr>
        <p:blipFill rotWithShape="1">
          <a:blip r:embed="rId3" cstate="screen">
            <a:alphaModFix/>
            <a:extLst>
              <a:ext uri="{28A0092B-C50C-407E-A947-70E740481C1C}">
                <a14:useLocalDpi xmlns:a14="http://schemas.microsoft.com/office/drawing/2010/main"/>
              </a:ext>
            </a:extLst>
          </a:blip>
          <a:srcRect r="60773"/>
          <a:stretch/>
        </p:blipFill>
        <p:spPr>
          <a:xfrm>
            <a:off x="645575" y="328525"/>
            <a:ext cx="1778125" cy="350425"/>
          </a:xfrm>
          <a:prstGeom prst="rect">
            <a:avLst/>
          </a:prstGeom>
          <a:noFill/>
          <a:ln>
            <a:noFill/>
          </a:ln>
        </p:spPr>
      </p:pic>
      <p:pic>
        <p:nvPicPr>
          <p:cNvPr id="16" name="Google Shape;16;g33a785c9645_0_63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47500" y="328525"/>
            <a:ext cx="1294575" cy="350425"/>
          </a:xfrm>
          <a:prstGeom prst="rect">
            <a:avLst/>
          </a:prstGeom>
          <a:noFill/>
          <a:ln>
            <a:noFill/>
          </a:ln>
        </p:spPr>
      </p:pic>
      <p:pic>
        <p:nvPicPr>
          <p:cNvPr id="17" name="Google Shape;17;g33a785c9645_0_639" descr="A group of fish in a black background&#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242176" y="5342965"/>
            <a:ext cx="1762005" cy="9144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2">
  <p:cSld name="CUSTOM">
    <p:spTree>
      <p:nvGrpSpPr>
        <p:cNvPr id="1" name="Shape 18"/>
        <p:cNvGrpSpPr/>
        <p:nvPr/>
      </p:nvGrpSpPr>
      <p:grpSpPr>
        <a:xfrm>
          <a:off x="0" y="0"/>
          <a:ext cx="0" cy="0"/>
          <a:chOff x="0" y="0"/>
          <a:chExt cx="0" cy="0"/>
        </a:xfrm>
      </p:grpSpPr>
      <p:sp>
        <p:nvSpPr>
          <p:cNvPr id="19" name="Google Shape;19;p6"/>
          <p:cNvSpPr txBox="1">
            <a:spLocks noGrp="1"/>
          </p:cNvSpPr>
          <p:nvPr>
            <p:ph type="subTitle" idx="1"/>
          </p:nvPr>
        </p:nvSpPr>
        <p:spPr>
          <a:xfrm>
            <a:off x="335500" y="240774"/>
            <a:ext cx="8796000" cy="377400"/>
          </a:xfrm>
          <a:prstGeom prst="rect">
            <a:avLst/>
          </a:prstGeom>
          <a:noFill/>
          <a:ln>
            <a:noFill/>
          </a:ln>
        </p:spPr>
        <p:txBody>
          <a:bodyPr spcFirstLastPara="1" wrap="square" lIns="0" tIns="0" rIns="0" bIns="0" anchor="t" anchorCtr="0">
            <a:normAutofit/>
          </a:bodyPr>
          <a:lstStyle>
            <a:lvl1pPr marR="0" lvl="0" algn="l" rtl="0">
              <a:lnSpc>
                <a:spcPct val="90000"/>
              </a:lnSpc>
              <a:spcBef>
                <a:spcPts val="100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Montserrat"/>
              <a:buNone/>
              <a:defRPr sz="2000" b="0" i="0" u="none" strike="noStrike" cap="none">
                <a:solidFill>
                  <a:srgbClr val="000000"/>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Montserrat"/>
              <a:buNone/>
              <a:defRPr sz="1800" b="0" i="0" u="none" strike="noStrike" cap="none">
                <a:solidFill>
                  <a:srgbClr val="000000"/>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6pPr>
            <a:lvl7pPr marR="0" lvl="6"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7pPr>
            <a:lvl8pPr marR="0" lvl="7"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8pPr>
            <a:lvl9pPr marR="0" lvl="8"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9pPr>
          </a:lstStyle>
          <a:p>
            <a:endParaRPr/>
          </a:p>
        </p:txBody>
      </p:sp>
      <p:sp>
        <p:nvSpPr>
          <p:cNvPr id="20" name="Google Shape;20;p6"/>
          <p:cNvSpPr txBox="1">
            <a:spLocks noGrp="1"/>
          </p:cNvSpPr>
          <p:nvPr>
            <p:ph type="sldNum" idx="12"/>
          </p:nvPr>
        </p:nvSpPr>
        <p:spPr>
          <a:xfrm>
            <a:off x="256924" y="6420775"/>
            <a:ext cx="619375" cy="2148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pic>
        <p:nvPicPr>
          <p:cNvPr id="21" name="Google Shape;21;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396125" y="167173"/>
            <a:ext cx="514525" cy="507922"/>
          </a:xfrm>
          <a:prstGeom prst="rect">
            <a:avLst/>
          </a:prstGeom>
          <a:noFill/>
          <a:ln>
            <a:noFill/>
          </a:ln>
        </p:spPr>
      </p:pic>
      <p:cxnSp>
        <p:nvCxnSpPr>
          <p:cNvPr id="22" name="Google Shape;22;p6"/>
          <p:cNvCxnSpPr/>
          <p:nvPr/>
        </p:nvCxnSpPr>
        <p:spPr>
          <a:xfrm>
            <a:off x="316214" y="675109"/>
            <a:ext cx="11559600" cy="0"/>
          </a:xfrm>
          <a:prstGeom prst="straightConnector1">
            <a:avLst/>
          </a:prstGeom>
          <a:noFill/>
          <a:ln w="9525" cap="flat" cmpd="sng">
            <a:solidFill>
              <a:srgbClr val="ED7D31"/>
            </a:solidFill>
            <a:prstDash val="solid"/>
            <a:miter lim="800000"/>
            <a:headEnd type="none" w="sm" len="sm"/>
            <a:tailEnd type="none" w="sm" len="sm"/>
          </a:ln>
        </p:spPr>
      </p:cxnSp>
      <p:cxnSp>
        <p:nvCxnSpPr>
          <p:cNvPr id="23" name="Google Shape;23;p6"/>
          <p:cNvCxnSpPr/>
          <p:nvPr/>
        </p:nvCxnSpPr>
        <p:spPr>
          <a:xfrm>
            <a:off x="316250" y="6385187"/>
            <a:ext cx="8628245" cy="0"/>
          </a:xfrm>
          <a:prstGeom prst="straightConnector1">
            <a:avLst/>
          </a:prstGeom>
          <a:noFill/>
          <a:ln w="9525" cap="flat" cmpd="sng">
            <a:solidFill>
              <a:srgbClr val="ED7D31"/>
            </a:solidFill>
            <a:prstDash val="solid"/>
            <a:miter lim="800000"/>
            <a:headEnd type="none" w="sm" len="sm"/>
            <a:tailEnd type="none" w="sm" len="sm"/>
          </a:ln>
        </p:spPr>
      </p:cxnSp>
      <p:grpSp>
        <p:nvGrpSpPr>
          <p:cNvPr id="24" name="Google Shape;24;p6"/>
          <p:cNvGrpSpPr/>
          <p:nvPr/>
        </p:nvGrpSpPr>
        <p:grpSpPr>
          <a:xfrm>
            <a:off x="8985796" y="5957150"/>
            <a:ext cx="2783029" cy="695050"/>
            <a:chOff x="5104225" y="2301337"/>
            <a:chExt cx="2783029" cy="695050"/>
          </a:xfrm>
        </p:grpSpPr>
        <p:pic>
          <p:nvPicPr>
            <p:cNvPr id="25" name="Google Shape;25;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02996" y="2301337"/>
              <a:ext cx="1384258" cy="695050"/>
            </a:xfrm>
            <a:prstGeom prst="rect">
              <a:avLst/>
            </a:prstGeom>
            <a:noFill/>
            <a:ln>
              <a:noFill/>
            </a:ln>
          </p:spPr>
        </p:pic>
        <p:pic>
          <p:nvPicPr>
            <p:cNvPr id="26" name="Google Shape;26;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04225" y="2301337"/>
              <a:ext cx="1384258" cy="695050"/>
            </a:xfrm>
            <a:prstGeom prst="rect">
              <a:avLst/>
            </a:prstGeom>
            <a:noFill/>
            <a:ln>
              <a:noFill/>
            </a:ln>
          </p:spPr>
        </p:pic>
      </p:grpSp>
      <p:sp>
        <p:nvSpPr>
          <p:cNvPr id="27" name="Google Shape;27;p6"/>
          <p:cNvSpPr txBox="1">
            <a:spLocks noGrp="1"/>
          </p:cNvSpPr>
          <p:nvPr>
            <p:ph type="body" idx="2"/>
          </p:nvPr>
        </p:nvSpPr>
        <p:spPr>
          <a:xfrm>
            <a:off x="295742" y="797110"/>
            <a:ext cx="5800258" cy="14709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6"/>
          <p:cNvSpPr txBox="1">
            <a:spLocks noGrp="1"/>
          </p:cNvSpPr>
          <p:nvPr>
            <p:ph type="title"/>
          </p:nvPr>
        </p:nvSpPr>
        <p:spPr>
          <a:xfrm>
            <a:off x="856130" y="6398372"/>
            <a:ext cx="8090646" cy="27136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2 1">
  <p:cSld name="1_Blank 2 1">
    <p:spTree>
      <p:nvGrpSpPr>
        <p:cNvPr id="1" name="Shape 29"/>
        <p:cNvGrpSpPr/>
        <p:nvPr/>
      </p:nvGrpSpPr>
      <p:grpSpPr>
        <a:xfrm>
          <a:off x="0" y="0"/>
          <a:ext cx="0" cy="0"/>
          <a:chOff x="0" y="0"/>
          <a:chExt cx="0" cy="0"/>
        </a:xfrm>
      </p:grpSpPr>
      <p:pic>
        <p:nvPicPr>
          <p:cNvPr id="30" name="Google Shape;30;p9" title="AdobeStock_868249655.jpe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218900" cy="6857999"/>
          </a:xfrm>
          <a:prstGeom prst="rect">
            <a:avLst/>
          </a:prstGeom>
          <a:noFill/>
          <a:ln>
            <a:noFill/>
          </a:ln>
        </p:spPr>
      </p:pic>
      <p:sp>
        <p:nvSpPr>
          <p:cNvPr id="31" name="Google Shape;31;p9"/>
          <p:cNvSpPr/>
          <p:nvPr/>
        </p:nvSpPr>
        <p:spPr>
          <a:xfrm>
            <a:off x="518992" y="681588"/>
            <a:ext cx="5685106" cy="617641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9"/>
          <p:cNvSpPr txBox="1">
            <a:spLocks noGrp="1"/>
          </p:cNvSpPr>
          <p:nvPr>
            <p:ph type="subTitle" idx="1"/>
          </p:nvPr>
        </p:nvSpPr>
        <p:spPr>
          <a:xfrm>
            <a:off x="775137" y="941668"/>
            <a:ext cx="5123640" cy="4759886"/>
          </a:xfrm>
          <a:prstGeom prst="rect">
            <a:avLst/>
          </a:prstGeom>
          <a:noFill/>
          <a:ln>
            <a:noFill/>
          </a:ln>
        </p:spPr>
        <p:txBody>
          <a:bodyPr spcFirstLastPara="1" wrap="square" lIns="0" tIns="0" rIns="0" bIns="0" anchor="t" anchorCtr="0">
            <a:normAutofit/>
          </a:bodyPr>
          <a:lstStyle>
            <a:lvl1pPr marR="0" lvl="0" algn="l" rtl="0">
              <a:lnSpc>
                <a:spcPct val="90000"/>
              </a:lnSpc>
              <a:spcBef>
                <a:spcPts val="1000"/>
              </a:spcBef>
              <a:spcAft>
                <a:spcPts val="0"/>
              </a:spcAft>
              <a:buClr>
                <a:schemeClr val="dk2"/>
              </a:buClr>
              <a:buSzPts val="2400"/>
              <a:buFont typeface="Montserrat"/>
              <a:buNone/>
              <a:defRPr sz="2400" b="1"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Montserrat"/>
              <a:buNone/>
              <a:defRPr sz="2000" b="0" i="0" u="none" strike="noStrike" cap="none">
                <a:solidFill>
                  <a:srgbClr val="000000"/>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Montserrat"/>
              <a:buNone/>
              <a:defRPr sz="1800" b="0" i="0" u="none" strike="noStrike" cap="none">
                <a:solidFill>
                  <a:srgbClr val="000000"/>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6pPr>
            <a:lvl7pPr marR="0" lvl="6"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7pPr>
            <a:lvl8pPr marR="0" lvl="7"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8pPr>
            <a:lvl9pPr marR="0" lvl="8"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9pPr>
          </a:lstStyle>
          <a:p>
            <a:endParaRPr/>
          </a:p>
        </p:txBody>
      </p:sp>
      <p:pic>
        <p:nvPicPr>
          <p:cNvPr id="33" name="Google Shape;33;p9"/>
          <p:cNvPicPr preferRelativeResize="0"/>
          <p:nvPr/>
        </p:nvPicPr>
        <p:blipFill rotWithShape="1">
          <a:blip r:embed="rId3" cstate="screen">
            <a:alphaModFix/>
            <a:extLst>
              <a:ext uri="{28A0092B-C50C-407E-A947-70E740481C1C}">
                <a14:useLocalDpi xmlns:a14="http://schemas.microsoft.com/office/drawing/2010/main"/>
              </a:ext>
            </a:extLst>
          </a:blip>
          <a:srcRect r="60773"/>
          <a:stretch/>
        </p:blipFill>
        <p:spPr>
          <a:xfrm>
            <a:off x="645575" y="328525"/>
            <a:ext cx="1778125" cy="350425"/>
          </a:xfrm>
          <a:prstGeom prst="rect">
            <a:avLst/>
          </a:prstGeom>
          <a:noFill/>
          <a:ln>
            <a:noFill/>
          </a:ln>
        </p:spPr>
      </p:pic>
      <p:pic>
        <p:nvPicPr>
          <p:cNvPr id="34" name="Google Shape;34;p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47500" y="328525"/>
            <a:ext cx="1294575" cy="350425"/>
          </a:xfrm>
          <a:prstGeom prst="rect">
            <a:avLst/>
          </a:prstGeom>
          <a:noFill/>
          <a:ln>
            <a:noFill/>
          </a:ln>
        </p:spPr>
      </p:pic>
      <p:pic>
        <p:nvPicPr>
          <p:cNvPr id="35" name="Google Shape;35;p9" descr="A group of fish in a black background&#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242176" y="5342965"/>
            <a:ext cx="1762005" cy="9144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2 1">
  <p:cSld name="1_Blank 2 1 2">
    <p:spTree>
      <p:nvGrpSpPr>
        <p:cNvPr id="1" name="Shape 36"/>
        <p:cNvGrpSpPr/>
        <p:nvPr/>
      </p:nvGrpSpPr>
      <p:grpSpPr>
        <a:xfrm>
          <a:off x="0" y="0"/>
          <a:ext cx="0" cy="0"/>
          <a:chOff x="0" y="0"/>
          <a:chExt cx="0" cy="0"/>
        </a:xfrm>
      </p:grpSpPr>
      <p:pic>
        <p:nvPicPr>
          <p:cNvPr id="37" name="Google Shape;37;p10" title="AdobeStock_206939514.jpe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8" name="Google Shape;38;p10"/>
          <p:cNvSpPr/>
          <p:nvPr/>
        </p:nvSpPr>
        <p:spPr>
          <a:xfrm>
            <a:off x="591457" y="733879"/>
            <a:ext cx="5842122" cy="5461648"/>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subTitle" idx="1"/>
          </p:nvPr>
        </p:nvSpPr>
        <p:spPr>
          <a:xfrm>
            <a:off x="775136" y="941668"/>
            <a:ext cx="5320863" cy="5001932"/>
          </a:xfrm>
          <a:prstGeom prst="rect">
            <a:avLst/>
          </a:prstGeom>
          <a:noFill/>
          <a:ln>
            <a:noFill/>
          </a:ln>
        </p:spPr>
        <p:txBody>
          <a:bodyPr spcFirstLastPara="1" wrap="square" lIns="0" tIns="0" rIns="0" bIns="0" anchor="t" anchorCtr="0">
            <a:normAutofit/>
          </a:bodyPr>
          <a:lstStyle>
            <a:lvl1pPr marR="0" lvl="0" algn="l" rtl="0">
              <a:lnSpc>
                <a:spcPct val="90000"/>
              </a:lnSpc>
              <a:spcBef>
                <a:spcPts val="1000"/>
              </a:spcBef>
              <a:spcAft>
                <a:spcPts val="0"/>
              </a:spcAft>
              <a:buClr>
                <a:schemeClr val="dk2"/>
              </a:buClr>
              <a:buSzPts val="2400"/>
              <a:buFont typeface="Montserrat"/>
              <a:buNone/>
              <a:defRPr sz="2400" b="1"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Montserrat"/>
              <a:buNone/>
              <a:defRPr sz="2000" b="0" i="0" u="none" strike="noStrike" cap="none">
                <a:solidFill>
                  <a:srgbClr val="000000"/>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Montserrat"/>
              <a:buNone/>
              <a:defRPr sz="1800" b="0" i="0" u="none" strike="noStrike" cap="none">
                <a:solidFill>
                  <a:srgbClr val="000000"/>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6pPr>
            <a:lvl7pPr marR="0" lvl="6"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7pPr>
            <a:lvl8pPr marR="0" lvl="7"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8pPr>
            <a:lvl9pPr marR="0" lvl="8"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9pPr>
          </a:lstStyle>
          <a:p>
            <a:endParaRPr/>
          </a:p>
        </p:txBody>
      </p:sp>
      <p:pic>
        <p:nvPicPr>
          <p:cNvPr id="40" name="Google Shape;40;p10"/>
          <p:cNvPicPr preferRelativeResize="0"/>
          <p:nvPr/>
        </p:nvPicPr>
        <p:blipFill rotWithShape="1">
          <a:blip r:embed="rId3" cstate="screen">
            <a:alphaModFix/>
            <a:extLst>
              <a:ext uri="{28A0092B-C50C-407E-A947-70E740481C1C}">
                <a14:useLocalDpi xmlns:a14="http://schemas.microsoft.com/office/drawing/2010/main"/>
              </a:ext>
            </a:extLst>
          </a:blip>
          <a:srcRect r="60773"/>
          <a:stretch/>
        </p:blipFill>
        <p:spPr>
          <a:xfrm>
            <a:off x="645575" y="328525"/>
            <a:ext cx="1778125" cy="350425"/>
          </a:xfrm>
          <a:prstGeom prst="rect">
            <a:avLst/>
          </a:prstGeom>
          <a:noFill/>
          <a:ln>
            <a:noFill/>
          </a:ln>
        </p:spPr>
      </p:pic>
      <p:pic>
        <p:nvPicPr>
          <p:cNvPr id="41" name="Google Shape;41;p1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47500" y="328525"/>
            <a:ext cx="1294575" cy="350425"/>
          </a:xfrm>
          <a:prstGeom prst="rect">
            <a:avLst/>
          </a:prstGeom>
          <a:noFill/>
          <a:ln>
            <a:noFill/>
          </a:ln>
        </p:spPr>
      </p:pic>
      <p:pic>
        <p:nvPicPr>
          <p:cNvPr id="42" name="Google Shape;42;p10" descr="A group of fish in a black background&#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242176" y="5342965"/>
            <a:ext cx="1762005" cy="9144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2 1">
  <p:cSld name="1_Blank 2 1 3">
    <p:spTree>
      <p:nvGrpSpPr>
        <p:cNvPr id="1" name="Shape 43"/>
        <p:cNvGrpSpPr/>
        <p:nvPr/>
      </p:nvGrpSpPr>
      <p:grpSpPr>
        <a:xfrm>
          <a:off x="0" y="0"/>
          <a:ext cx="0" cy="0"/>
          <a:chOff x="0" y="0"/>
          <a:chExt cx="0" cy="0"/>
        </a:xfrm>
      </p:grpSpPr>
      <p:pic>
        <p:nvPicPr>
          <p:cNvPr id="44" name="Google Shape;44;p11" title="AdobeStock_206939514.jpe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45" name="Google Shape;45;p11"/>
          <p:cNvSpPr/>
          <p:nvPr/>
        </p:nvSpPr>
        <p:spPr>
          <a:xfrm>
            <a:off x="518992" y="681588"/>
            <a:ext cx="5685106" cy="6176412"/>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1"/>
          <p:cNvSpPr txBox="1">
            <a:spLocks noGrp="1"/>
          </p:cNvSpPr>
          <p:nvPr>
            <p:ph type="subTitle" idx="1"/>
          </p:nvPr>
        </p:nvSpPr>
        <p:spPr>
          <a:xfrm>
            <a:off x="775137" y="941668"/>
            <a:ext cx="5123640" cy="4759886"/>
          </a:xfrm>
          <a:prstGeom prst="rect">
            <a:avLst/>
          </a:prstGeom>
          <a:noFill/>
          <a:ln>
            <a:noFill/>
          </a:ln>
        </p:spPr>
        <p:txBody>
          <a:bodyPr spcFirstLastPara="1" wrap="square" lIns="0" tIns="0" rIns="0" bIns="0" anchor="t" anchorCtr="0">
            <a:normAutofit/>
          </a:bodyPr>
          <a:lstStyle>
            <a:lvl1pPr marR="0" lvl="0" algn="l" rtl="0">
              <a:lnSpc>
                <a:spcPct val="90000"/>
              </a:lnSpc>
              <a:spcBef>
                <a:spcPts val="1000"/>
              </a:spcBef>
              <a:spcAft>
                <a:spcPts val="0"/>
              </a:spcAft>
              <a:buClr>
                <a:schemeClr val="dk2"/>
              </a:buClr>
              <a:buSzPts val="2400"/>
              <a:buFont typeface="Montserrat"/>
              <a:buNone/>
              <a:defRPr sz="2400" b="1"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Montserrat"/>
              <a:buNone/>
              <a:defRPr sz="2000" b="0" i="0" u="none" strike="noStrike" cap="none">
                <a:solidFill>
                  <a:srgbClr val="000000"/>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Montserrat"/>
              <a:buNone/>
              <a:defRPr sz="1800" b="0" i="0" u="none" strike="noStrike" cap="none">
                <a:solidFill>
                  <a:srgbClr val="000000"/>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6pPr>
            <a:lvl7pPr marR="0" lvl="6"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7pPr>
            <a:lvl8pPr marR="0" lvl="7"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8pPr>
            <a:lvl9pPr marR="0" lvl="8"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9pPr>
          </a:lstStyle>
          <a:p>
            <a:endParaRPr/>
          </a:p>
        </p:txBody>
      </p:sp>
      <p:pic>
        <p:nvPicPr>
          <p:cNvPr id="47" name="Google Shape;47;p11"/>
          <p:cNvPicPr preferRelativeResize="0"/>
          <p:nvPr/>
        </p:nvPicPr>
        <p:blipFill rotWithShape="1">
          <a:blip r:embed="rId3" cstate="screen">
            <a:alphaModFix/>
            <a:extLst>
              <a:ext uri="{28A0092B-C50C-407E-A947-70E740481C1C}">
                <a14:useLocalDpi xmlns:a14="http://schemas.microsoft.com/office/drawing/2010/main"/>
              </a:ext>
            </a:extLst>
          </a:blip>
          <a:srcRect r="60773"/>
          <a:stretch/>
        </p:blipFill>
        <p:spPr>
          <a:xfrm>
            <a:off x="645575" y="328525"/>
            <a:ext cx="1778125" cy="350425"/>
          </a:xfrm>
          <a:prstGeom prst="rect">
            <a:avLst/>
          </a:prstGeom>
          <a:noFill/>
          <a:ln>
            <a:noFill/>
          </a:ln>
        </p:spPr>
      </p:pic>
      <p:pic>
        <p:nvPicPr>
          <p:cNvPr id="48" name="Google Shape;48;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47500" y="328525"/>
            <a:ext cx="1294575" cy="350425"/>
          </a:xfrm>
          <a:prstGeom prst="rect">
            <a:avLst/>
          </a:prstGeom>
          <a:noFill/>
          <a:ln>
            <a:noFill/>
          </a:ln>
        </p:spPr>
      </p:pic>
      <p:pic>
        <p:nvPicPr>
          <p:cNvPr id="49" name="Google Shape;49;p11" descr="A group of fish in a black background&#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242176" y="5342965"/>
            <a:ext cx="1762005" cy="9144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2 1">
  <p:cSld name="1_Blank 2 1 4">
    <p:spTree>
      <p:nvGrpSpPr>
        <p:cNvPr id="1" name="Shape 50"/>
        <p:cNvGrpSpPr/>
        <p:nvPr/>
      </p:nvGrpSpPr>
      <p:grpSpPr>
        <a:xfrm>
          <a:off x="0" y="0"/>
          <a:ext cx="0" cy="0"/>
          <a:chOff x="0" y="0"/>
          <a:chExt cx="0" cy="0"/>
        </a:xfrm>
      </p:grpSpPr>
      <p:sp>
        <p:nvSpPr>
          <p:cNvPr id="51" name="Google Shape;51;p12"/>
          <p:cNvSpPr/>
          <p:nvPr/>
        </p:nvSpPr>
        <p:spPr>
          <a:xfrm>
            <a:off x="0" y="75"/>
            <a:ext cx="12192000" cy="6858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 name="Google Shape;52;p12" title="AdobeStock_868249655.jpe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218900" cy="6857999"/>
          </a:xfrm>
          <a:prstGeom prst="rect">
            <a:avLst/>
          </a:prstGeom>
          <a:noFill/>
          <a:ln>
            <a:noFill/>
          </a:ln>
        </p:spPr>
      </p:pic>
      <p:sp>
        <p:nvSpPr>
          <p:cNvPr id="53" name="Google Shape;53;p12"/>
          <p:cNvSpPr/>
          <p:nvPr/>
        </p:nvSpPr>
        <p:spPr>
          <a:xfrm>
            <a:off x="591457" y="733879"/>
            <a:ext cx="5842122" cy="5461648"/>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2"/>
          <p:cNvSpPr txBox="1">
            <a:spLocks noGrp="1"/>
          </p:cNvSpPr>
          <p:nvPr>
            <p:ph type="subTitle" idx="1"/>
          </p:nvPr>
        </p:nvSpPr>
        <p:spPr>
          <a:xfrm>
            <a:off x="775136" y="941667"/>
            <a:ext cx="5364407" cy="5067247"/>
          </a:xfrm>
          <a:prstGeom prst="rect">
            <a:avLst/>
          </a:prstGeom>
          <a:noFill/>
          <a:ln>
            <a:noFill/>
          </a:ln>
        </p:spPr>
        <p:txBody>
          <a:bodyPr spcFirstLastPara="1" wrap="square" lIns="0" tIns="0" rIns="0" bIns="0" anchor="t" anchorCtr="0">
            <a:normAutofit/>
          </a:bodyPr>
          <a:lstStyle>
            <a:lvl1pPr marR="0" lvl="0" algn="l" rtl="0">
              <a:lnSpc>
                <a:spcPct val="90000"/>
              </a:lnSpc>
              <a:spcBef>
                <a:spcPts val="1000"/>
              </a:spcBef>
              <a:spcAft>
                <a:spcPts val="0"/>
              </a:spcAft>
              <a:buClr>
                <a:schemeClr val="dk2"/>
              </a:buClr>
              <a:buSzPts val="2400"/>
              <a:buFont typeface="Montserrat"/>
              <a:buNone/>
              <a:defRPr sz="2400" b="1" i="0" u="none" strike="noStrike" cap="none">
                <a:solidFill>
                  <a:schemeClr val="lt1"/>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Montserrat"/>
              <a:buNone/>
              <a:defRPr sz="2000" b="0" i="0" u="none" strike="noStrike" cap="none">
                <a:solidFill>
                  <a:srgbClr val="000000"/>
                </a:solidFill>
                <a:latin typeface="Montserrat"/>
                <a:ea typeface="Montserrat"/>
                <a:cs typeface="Montserrat"/>
                <a:sym typeface="Montserrat"/>
              </a:defRPr>
            </a:lvl2pPr>
            <a:lvl3pPr marR="0" lvl="2" algn="ctr" rtl="0">
              <a:lnSpc>
                <a:spcPct val="90000"/>
              </a:lnSpc>
              <a:spcBef>
                <a:spcPts val="500"/>
              </a:spcBef>
              <a:spcAft>
                <a:spcPts val="0"/>
              </a:spcAft>
              <a:buClr>
                <a:schemeClr val="dk1"/>
              </a:buClr>
              <a:buSzPts val="1800"/>
              <a:buFont typeface="Montserrat"/>
              <a:buNone/>
              <a:defRPr sz="1800" b="0" i="0" u="none" strike="noStrike" cap="none">
                <a:solidFill>
                  <a:srgbClr val="000000"/>
                </a:solidFill>
                <a:latin typeface="Montserrat"/>
                <a:ea typeface="Montserrat"/>
                <a:cs typeface="Montserrat"/>
                <a:sym typeface="Montserrat"/>
              </a:defRPr>
            </a:lvl3pPr>
            <a:lvl4pPr marR="0" lvl="3"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4pPr>
            <a:lvl5pPr marR="0" lvl="4"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6pPr>
            <a:lvl7pPr marR="0" lvl="6"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7pPr>
            <a:lvl8pPr marR="0" lvl="7"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8pPr>
            <a:lvl9pPr marR="0" lvl="8" algn="ctr" rtl="0">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9pPr>
          </a:lstStyle>
          <a:p>
            <a:endParaRPr/>
          </a:p>
        </p:txBody>
      </p:sp>
      <p:pic>
        <p:nvPicPr>
          <p:cNvPr id="55" name="Google Shape;55;p12"/>
          <p:cNvPicPr preferRelativeResize="0"/>
          <p:nvPr/>
        </p:nvPicPr>
        <p:blipFill rotWithShape="1">
          <a:blip r:embed="rId3" cstate="screen">
            <a:alphaModFix/>
            <a:extLst>
              <a:ext uri="{28A0092B-C50C-407E-A947-70E740481C1C}">
                <a14:useLocalDpi xmlns:a14="http://schemas.microsoft.com/office/drawing/2010/main"/>
              </a:ext>
            </a:extLst>
          </a:blip>
          <a:srcRect r="60773"/>
          <a:stretch/>
        </p:blipFill>
        <p:spPr>
          <a:xfrm>
            <a:off x="645575" y="328525"/>
            <a:ext cx="1778125" cy="350425"/>
          </a:xfrm>
          <a:prstGeom prst="rect">
            <a:avLst/>
          </a:prstGeom>
          <a:noFill/>
          <a:ln>
            <a:noFill/>
          </a:ln>
        </p:spPr>
      </p:pic>
      <p:pic>
        <p:nvPicPr>
          <p:cNvPr id="56" name="Google Shape;56;p1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47500" y="328525"/>
            <a:ext cx="1294575" cy="350425"/>
          </a:xfrm>
          <a:prstGeom prst="rect">
            <a:avLst/>
          </a:prstGeom>
          <a:noFill/>
          <a:ln>
            <a:noFill/>
          </a:ln>
        </p:spPr>
      </p:pic>
      <p:sp>
        <p:nvSpPr>
          <p:cNvPr id="57" name="Google Shape;57;p12"/>
          <p:cNvSpPr txBox="1"/>
          <p:nvPr/>
        </p:nvSpPr>
        <p:spPr>
          <a:xfrm>
            <a:off x="10804849" y="4926564"/>
            <a:ext cx="1026368" cy="1772816"/>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1000"/>
              </a:spcBef>
              <a:spcAft>
                <a:spcPts val="0"/>
              </a:spcAft>
              <a:buClr>
                <a:schemeClr val="dk2"/>
              </a:buClr>
              <a:buSzPts val="2400"/>
              <a:buFont typeface="Montserrat"/>
              <a:buNone/>
            </a:pPr>
            <a:r>
              <a:rPr lang="en-US" sz="2400" b="1" i="0" u="none" strike="noStrike" cap="none">
                <a:solidFill>
                  <a:schemeClr val="lt1"/>
                </a:solidFill>
                <a:latin typeface="Montserrat"/>
                <a:ea typeface="Montserrat"/>
                <a:cs typeface="Montserrat"/>
                <a:sym typeface="Montserrat"/>
              </a:rPr>
              <a:t>Add your logo here</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mplate 1" type="blank">
  <p:cSld name="BLANK">
    <p:spTree>
      <p:nvGrpSpPr>
        <p:cNvPr id="1" name="Shape 58"/>
        <p:cNvGrpSpPr/>
        <p:nvPr/>
      </p:nvGrpSpPr>
      <p:grpSpPr>
        <a:xfrm>
          <a:off x="0" y="0"/>
          <a:ext cx="0" cy="0"/>
          <a:chOff x="0" y="0"/>
          <a:chExt cx="0" cy="0"/>
        </a:xfrm>
      </p:grpSpPr>
      <p:sp>
        <p:nvSpPr>
          <p:cNvPr id="59" name="Google Shape;59;g36aff6eddcf_0_198"/>
          <p:cNvSpPr txBox="1">
            <a:spLocks noGrp="1"/>
          </p:cNvSpPr>
          <p:nvPr>
            <p:ph type="subTitle" idx="1"/>
          </p:nvPr>
        </p:nvSpPr>
        <p:spPr>
          <a:xfrm>
            <a:off x="316225" y="297700"/>
            <a:ext cx="11175300" cy="377400"/>
          </a:xfrm>
          <a:prstGeom prst="rect">
            <a:avLst/>
          </a:prstGeom>
          <a:noFill/>
          <a:ln>
            <a:noFill/>
          </a:ln>
        </p:spPr>
        <p:txBody>
          <a:bodyPr spcFirstLastPara="1" wrap="square" lIns="0" tIns="0" rIns="0" bIns="0" anchor="t" anchorCtr="0">
            <a:normAutofit/>
          </a:bodyPr>
          <a:lstStyle>
            <a:lvl1pPr marR="0" lvl="0" algn="l">
              <a:lnSpc>
                <a:spcPct val="90000"/>
              </a:lnSpc>
              <a:spcBef>
                <a:spcPts val="100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ctr">
              <a:lnSpc>
                <a:spcPct val="90000"/>
              </a:lnSpc>
              <a:spcBef>
                <a:spcPts val="500"/>
              </a:spcBef>
              <a:spcAft>
                <a:spcPts val="0"/>
              </a:spcAft>
              <a:buClr>
                <a:schemeClr val="dk1"/>
              </a:buClr>
              <a:buSzPts val="2000"/>
              <a:buFont typeface="Montserrat"/>
              <a:buNone/>
              <a:defRPr sz="2000" b="0" i="0" u="none" strike="noStrike" cap="none">
                <a:solidFill>
                  <a:srgbClr val="000000"/>
                </a:solidFill>
                <a:latin typeface="Montserrat"/>
                <a:ea typeface="Montserrat"/>
                <a:cs typeface="Montserrat"/>
                <a:sym typeface="Montserrat"/>
              </a:defRPr>
            </a:lvl2pPr>
            <a:lvl3pPr marR="0" lvl="2" algn="ctr">
              <a:lnSpc>
                <a:spcPct val="90000"/>
              </a:lnSpc>
              <a:spcBef>
                <a:spcPts val="500"/>
              </a:spcBef>
              <a:spcAft>
                <a:spcPts val="0"/>
              </a:spcAft>
              <a:buClr>
                <a:schemeClr val="dk1"/>
              </a:buClr>
              <a:buSzPts val="1800"/>
              <a:buFont typeface="Montserrat"/>
              <a:buNone/>
              <a:defRPr sz="1800" b="0" i="0" u="none" strike="noStrike" cap="none">
                <a:solidFill>
                  <a:srgbClr val="000000"/>
                </a:solidFill>
                <a:latin typeface="Montserrat"/>
                <a:ea typeface="Montserrat"/>
                <a:cs typeface="Montserrat"/>
                <a:sym typeface="Montserrat"/>
              </a:defRPr>
            </a:lvl3pPr>
            <a:lvl4pPr marR="0" lvl="3"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4pPr>
            <a:lvl5pPr marR="0" lvl="4"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5pPr>
            <a:lvl6pPr marR="0" lvl="5"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6pPr>
            <a:lvl7pPr marR="0" lvl="6"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7pPr>
            <a:lvl8pPr marR="0" lvl="7"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8pPr>
            <a:lvl9pPr marR="0" lvl="8"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9pPr>
          </a:lstStyle>
          <a:p>
            <a:endParaRPr/>
          </a:p>
        </p:txBody>
      </p:sp>
      <p:sp>
        <p:nvSpPr>
          <p:cNvPr id="60" name="Google Shape;60;g36aff6eddcf_0_198"/>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g36aff6eddcf_0_198"/>
          <p:cNvSpPr txBox="1">
            <a:spLocks noGrp="1"/>
          </p:cNvSpPr>
          <p:nvPr>
            <p:ph type="sldNum" idx="2"/>
          </p:nvPr>
        </p:nvSpPr>
        <p:spPr>
          <a:xfrm>
            <a:off x="729925" y="6460650"/>
            <a:ext cx="8142000" cy="324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100" b="1" i="0" u="none" strike="noStrike" cap="none">
                <a:solidFill>
                  <a:schemeClr val="dk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1200"/>
              <a:buFont typeface="Arial"/>
              <a:buNone/>
              <a:defRPr sz="1100" b="1" i="0" u="none" strike="noStrike" cap="none">
                <a:solidFill>
                  <a:schemeClr val="dk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1200"/>
              <a:buFont typeface="Arial"/>
              <a:buNone/>
              <a:defRPr sz="1100" b="1" i="0" u="none" strike="noStrike" cap="none">
                <a:solidFill>
                  <a:schemeClr val="dk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1200"/>
              <a:buFont typeface="Arial"/>
              <a:buNone/>
              <a:defRPr sz="1100" b="1" i="0" u="none" strike="noStrike" cap="none">
                <a:solidFill>
                  <a:schemeClr val="dk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1200"/>
              <a:buFont typeface="Arial"/>
              <a:buNone/>
              <a:defRPr sz="1100" b="1" i="0" u="none" strike="noStrike" cap="none">
                <a:solidFill>
                  <a:schemeClr val="dk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1200"/>
              <a:buFont typeface="Arial"/>
              <a:buNone/>
              <a:defRPr sz="1100" b="1" i="0" u="none" strike="noStrike" cap="none">
                <a:solidFill>
                  <a:schemeClr val="dk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1200"/>
              <a:buFont typeface="Arial"/>
              <a:buNone/>
              <a:defRPr sz="1100" b="1" i="0" u="none" strike="noStrike" cap="none">
                <a:solidFill>
                  <a:schemeClr val="dk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1200"/>
              <a:buFont typeface="Arial"/>
              <a:buNone/>
              <a:defRPr sz="1100" b="1" i="0" u="none" strike="noStrike" cap="none">
                <a:solidFill>
                  <a:schemeClr val="dk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1200"/>
              <a:buFont typeface="Arial"/>
              <a:buNone/>
              <a:defRPr sz="1100" b="1"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r>
              <a:rPr lang="en-US"/>
              <a:t>Synthesis Report: A strategic approach to Brine Shrimp (Artemia) Aquabusiness</a:t>
            </a:r>
            <a:endParaRPr/>
          </a:p>
          <a:p>
            <a:pPr marL="0" lvl="0" indent="0" algn="l" rtl="0">
              <a:spcBef>
                <a:spcPts val="0"/>
              </a:spcBef>
              <a:spcAft>
                <a:spcPts val="0"/>
              </a:spcAft>
              <a:buNone/>
            </a:pPr>
            <a:endParaRPr sz="1200">
              <a:solidFill>
                <a:srgbClr val="ED7D31"/>
              </a:solidFill>
            </a:endParaRPr>
          </a:p>
        </p:txBody>
      </p:sp>
      <p:pic>
        <p:nvPicPr>
          <p:cNvPr id="62" name="Google Shape;62;g36aff6eddcf_0_19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396125" y="167173"/>
            <a:ext cx="514525" cy="50792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2 2">
  <p:cSld name="CUSTOM_1">
    <p:spTree>
      <p:nvGrpSpPr>
        <p:cNvPr id="1" name="Shape 63"/>
        <p:cNvGrpSpPr/>
        <p:nvPr/>
      </p:nvGrpSpPr>
      <p:grpSpPr>
        <a:xfrm>
          <a:off x="0" y="0"/>
          <a:ext cx="0" cy="0"/>
          <a:chOff x="0" y="0"/>
          <a:chExt cx="0" cy="0"/>
        </a:xfrm>
      </p:grpSpPr>
      <p:sp>
        <p:nvSpPr>
          <p:cNvPr id="64" name="Google Shape;64;g36aff6eddcf_0_203"/>
          <p:cNvSpPr txBox="1">
            <a:spLocks noGrp="1"/>
          </p:cNvSpPr>
          <p:nvPr>
            <p:ph type="subTitle" idx="1"/>
          </p:nvPr>
        </p:nvSpPr>
        <p:spPr>
          <a:xfrm>
            <a:off x="335500" y="240774"/>
            <a:ext cx="8796000" cy="377400"/>
          </a:xfrm>
          <a:prstGeom prst="rect">
            <a:avLst/>
          </a:prstGeom>
          <a:noFill/>
          <a:ln>
            <a:noFill/>
          </a:ln>
        </p:spPr>
        <p:txBody>
          <a:bodyPr spcFirstLastPara="1" wrap="square" lIns="0" tIns="0" rIns="0" bIns="0" anchor="t" anchorCtr="0">
            <a:normAutofit/>
          </a:bodyPr>
          <a:lstStyle>
            <a:lvl1pPr marR="0" lvl="0" algn="l">
              <a:lnSpc>
                <a:spcPct val="90000"/>
              </a:lnSpc>
              <a:spcBef>
                <a:spcPts val="100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ctr">
              <a:lnSpc>
                <a:spcPct val="90000"/>
              </a:lnSpc>
              <a:spcBef>
                <a:spcPts val="500"/>
              </a:spcBef>
              <a:spcAft>
                <a:spcPts val="0"/>
              </a:spcAft>
              <a:buClr>
                <a:schemeClr val="dk1"/>
              </a:buClr>
              <a:buSzPts val="2000"/>
              <a:buFont typeface="Montserrat"/>
              <a:buNone/>
              <a:defRPr sz="2000" b="0" i="0" u="none" strike="noStrike" cap="none">
                <a:solidFill>
                  <a:srgbClr val="000000"/>
                </a:solidFill>
                <a:latin typeface="Montserrat"/>
                <a:ea typeface="Montserrat"/>
                <a:cs typeface="Montserrat"/>
                <a:sym typeface="Montserrat"/>
              </a:defRPr>
            </a:lvl2pPr>
            <a:lvl3pPr marR="0" lvl="2" algn="ctr">
              <a:lnSpc>
                <a:spcPct val="90000"/>
              </a:lnSpc>
              <a:spcBef>
                <a:spcPts val="500"/>
              </a:spcBef>
              <a:spcAft>
                <a:spcPts val="0"/>
              </a:spcAft>
              <a:buClr>
                <a:schemeClr val="dk1"/>
              </a:buClr>
              <a:buSzPts val="1800"/>
              <a:buFont typeface="Montserrat"/>
              <a:buNone/>
              <a:defRPr sz="1800" b="0" i="0" u="none" strike="noStrike" cap="none">
                <a:solidFill>
                  <a:srgbClr val="000000"/>
                </a:solidFill>
                <a:latin typeface="Montserrat"/>
                <a:ea typeface="Montserrat"/>
                <a:cs typeface="Montserrat"/>
                <a:sym typeface="Montserrat"/>
              </a:defRPr>
            </a:lvl3pPr>
            <a:lvl4pPr marR="0" lvl="3"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4pPr>
            <a:lvl5pPr marR="0" lvl="4"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5pPr>
            <a:lvl6pPr marR="0" lvl="5"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6pPr>
            <a:lvl7pPr marR="0" lvl="6"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7pPr>
            <a:lvl8pPr marR="0" lvl="7"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8pPr>
            <a:lvl9pPr marR="0" lvl="8" algn="ctr">
              <a:lnSpc>
                <a:spcPct val="90000"/>
              </a:lnSpc>
              <a:spcBef>
                <a:spcPts val="500"/>
              </a:spcBef>
              <a:spcAft>
                <a:spcPts val="0"/>
              </a:spcAft>
              <a:buClr>
                <a:schemeClr val="dk1"/>
              </a:buClr>
              <a:buSzPts val="1600"/>
              <a:buFont typeface="Montserrat"/>
              <a:buNone/>
              <a:defRPr sz="1600" b="0" i="0" u="none" strike="noStrike" cap="none">
                <a:solidFill>
                  <a:srgbClr val="000000"/>
                </a:solidFill>
                <a:latin typeface="Montserrat"/>
                <a:ea typeface="Montserrat"/>
                <a:cs typeface="Montserrat"/>
                <a:sym typeface="Montserrat"/>
              </a:defRPr>
            </a:lvl9pPr>
          </a:lstStyle>
          <a:p>
            <a:endParaRPr/>
          </a:p>
        </p:txBody>
      </p:sp>
      <p:sp>
        <p:nvSpPr>
          <p:cNvPr id="65" name="Google Shape;65;g36aff6eddcf_0_203"/>
          <p:cNvSpPr txBox="1">
            <a:spLocks noGrp="1"/>
          </p:cNvSpPr>
          <p:nvPr>
            <p:ph type="sldNum" idx="12"/>
          </p:nvPr>
        </p:nvSpPr>
        <p:spPr>
          <a:xfrm>
            <a:off x="256924" y="6420775"/>
            <a:ext cx="619500" cy="214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rgbClr val="ED7D3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g36aff6eddcf_0_20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396125" y="167173"/>
            <a:ext cx="514525" cy="507922"/>
          </a:xfrm>
          <a:prstGeom prst="rect">
            <a:avLst/>
          </a:prstGeom>
          <a:noFill/>
          <a:ln>
            <a:noFill/>
          </a:ln>
        </p:spPr>
      </p:pic>
      <p:cxnSp>
        <p:nvCxnSpPr>
          <p:cNvPr id="67" name="Google Shape;67;g36aff6eddcf_0_203"/>
          <p:cNvCxnSpPr/>
          <p:nvPr/>
        </p:nvCxnSpPr>
        <p:spPr>
          <a:xfrm>
            <a:off x="316214" y="675109"/>
            <a:ext cx="11559600" cy="0"/>
          </a:xfrm>
          <a:prstGeom prst="straightConnector1">
            <a:avLst/>
          </a:prstGeom>
          <a:noFill/>
          <a:ln w="9525" cap="flat" cmpd="sng">
            <a:solidFill>
              <a:srgbClr val="ED7D31"/>
            </a:solidFill>
            <a:prstDash val="solid"/>
            <a:miter lim="800000"/>
            <a:headEnd type="none" w="sm" len="sm"/>
            <a:tailEnd type="none" w="sm" len="sm"/>
          </a:ln>
        </p:spPr>
      </p:cxnSp>
      <p:cxnSp>
        <p:nvCxnSpPr>
          <p:cNvPr id="68" name="Google Shape;68;g36aff6eddcf_0_203"/>
          <p:cNvCxnSpPr/>
          <p:nvPr/>
        </p:nvCxnSpPr>
        <p:spPr>
          <a:xfrm>
            <a:off x="316250" y="6385187"/>
            <a:ext cx="8628300" cy="0"/>
          </a:xfrm>
          <a:prstGeom prst="straightConnector1">
            <a:avLst/>
          </a:prstGeom>
          <a:noFill/>
          <a:ln w="9525" cap="flat" cmpd="sng">
            <a:solidFill>
              <a:srgbClr val="ED7D31"/>
            </a:solidFill>
            <a:prstDash val="solid"/>
            <a:miter lim="800000"/>
            <a:headEnd type="none" w="sm" len="sm"/>
            <a:tailEnd type="none" w="sm" len="sm"/>
          </a:ln>
        </p:spPr>
      </p:cxnSp>
      <p:grpSp>
        <p:nvGrpSpPr>
          <p:cNvPr id="69" name="Google Shape;69;g36aff6eddcf_0_203"/>
          <p:cNvGrpSpPr/>
          <p:nvPr/>
        </p:nvGrpSpPr>
        <p:grpSpPr>
          <a:xfrm>
            <a:off x="8985796" y="5957150"/>
            <a:ext cx="2783029" cy="695050"/>
            <a:chOff x="5104225" y="2301337"/>
            <a:chExt cx="2783029" cy="695050"/>
          </a:xfrm>
        </p:grpSpPr>
        <p:pic>
          <p:nvPicPr>
            <p:cNvPr id="70" name="Google Shape;70;g36aff6eddcf_0_20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02996" y="2301337"/>
              <a:ext cx="1384258" cy="695050"/>
            </a:xfrm>
            <a:prstGeom prst="rect">
              <a:avLst/>
            </a:prstGeom>
            <a:noFill/>
            <a:ln>
              <a:noFill/>
            </a:ln>
          </p:spPr>
        </p:pic>
        <p:pic>
          <p:nvPicPr>
            <p:cNvPr id="71" name="Google Shape;71;g36aff6eddcf_0_20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04225" y="2301337"/>
              <a:ext cx="1384258" cy="695050"/>
            </a:xfrm>
            <a:prstGeom prst="rect">
              <a:avLst/>
            </a:prstGeom>
            <a:noFill/>
            <a:ln>
              <a:noFill/>
            </a:ln>
          </p:spPr>
        </p:pic>
      </p:grpSp>
      <p:sp>
        <p:nvSpPr>
          <p:cNvPr id="72" name="Google Shape;72;g36aff6eddcf_0_203"/>
          <p:cNvSpPr txBox="1">
            <a:spLocks noGrp="1"/>
          </p:cNvSpPr>
          <p:nvPr>
            <p:ph type="body" idx="2"/>
          </p:nvPr>
        </p:nvSpPr>
        <p:spPr>
          <a:xfrm>
            <a:off x="295742" y="797110"/>
            <a:ext cx="5800200" cy="1470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g36aff6eddcf_0_203"/>
          <p:cNvSpPr txBox="1">
            <a:spLocks noGrp="1"/>
          </p:cNvSpPr>
          <p:nvPr>
            <p:ph type="title"/>
          </p:nvPr>
        </p:nvSpPr>
        <p:spPr>
          <a:xfrm>
            <a:off x="856130" y="6398372"/>
            <a:ext cx="8090700" cy="2715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chemeClr val="dk2"/>
                </a:solidFill>
                <a:latin typeface="Montserrat"/>
                <a:ea typeface="Montserrat"/>
                <a:cs typeface="Montserrat"/>
                <a:sym typeface="Montserrat"/>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subTitle" idx="1"/>
          </p:nvPr>
        </p:nvSpPr>
        <p:spPr>
          <a:xfrm>
            <a:off x="677161" y="941667"/>
            <a:ext cx="5745407" cy="5067300"/>
          </a:xfrm>
          <a:prstGeom prst="rect">
            <a:avLst/>
          </a:prstGeom>
          <a:noFill/>
          <a:ln>
            <a:noFill/>
          </a:ln>
        </p:spPr>
        <p:txBody>
          <a:bodyPr spcFirstLastPara="1" wrap="square" lIns="0" tIns="0" rIns="0" bIns="0" anchor="t" anchorCtr="0">
            <a:normAutofit lnSpcReduction="10000"/>
          </a:bodyPr>
          <a:lstStyle/>
          <a:p>
            <a:pPr marL="0" lvl="0" indent="0" algn="l" rtl="0">
              <a:spcBef>
                <a:spcPts val="0"/>
              </a:spcBef>
              <a:spcAft>
                <a:spcPts val="0"/>
              </a:spcAft>
              <a:buClr>
                <a:srgbClr val="000000"/>
              </a:buClr>
              <a:buSzPts val="4100"/>
              <a:buFont typeface="Arial"/>
              <a:buNone/>
            </a:pPr>
            <a:r>
              <a:rPr lang="en-US" sz="3100" dirty="0">
                <a:solidFill>
                  <a:srgbClr val="E06666"/>
                </a:solidFill>
              </a:rPr>
              <a:t>Artemia Potential For Human Food: </a:t>
            </a:r>
            <a:br>
              <a:rPr lang="en-US" sz="3100" dirty="0">
                <a:solidFill>
                  <a:srgbClr val="E06666"/>
                </a:solidFill>
              </a:rPr>
            </a:br>
            <a:r>
              <a:rPr lang="en-US" sz="3100" b="0" dirty="0">
                <a:solidFill>
                  <a:srgbClr val="E06666"/>
                </a:solidFill>
              </a:rPr>
              <a:t>A Cost-Effective </a:t>
            </a:r>
            <a:br>
              <a:rPr lang="en-US" sz="3100" b="0" dirty="0">
                <a:solidFill>
                  <a:srgbClr val="E06666"/>
                </a:solidFill>
              </a:rPr>
            </a:br>
            <a:r>
              <a:rPr lang="en-US" sz="3100" b="0" dirty="0">
                <a:solidFill>
                  <a:srgbClr val="E06666"/>
                </a:solidFill>
              </a:rPr>
              <a:t>Nutrition-Sensitive Innovation &amp; Business Model For Food, Nutrition And Economic Security </a:t>
            </a:r>
            <a:endParaRPr sz="3700" b="0" dirty="0">
              <a:solidFill>
                <a:srgbClr val="E06666"/>
              </a:solidFill>
            </a:endParaRPr>
          </a:p>
          <a:p>
            <a:pPr marL="0" lvl="0" indent="0" algn="l" rtl="0">
              <a:spcBef>
                <a:spcPts val="0"/>
              </a:spcBef>
              <a:spcAft>
                <a:spcPts val="0"/>
              </a:spcAft>
              <a:buClr>
                <a:srgbClr val="000000"/>
              </a:buClr>
              <a:buSzPts val="4100"/>
              <a:buFont typeface="Arial"/>
              <a:buNone/>
            </a:pPr>
            <a:endParaRPr sz="2300" dirty="0">
              <a:solidFill>
                <a:schemeClr val="dk2"/>
              </a:solidFill>
            </a:endParaRPr>
          </a:p>
          <a:p>
            <a:pPr marL="0" lvl="0" indent="0" algn="l" rtl="0">
              <a:spcBef>
                <a:spcPts val="0"/>
              </a:spcBef>
              <a:spcAft>
                <a:spcPts val="0"/>
              </a:spcAft>
              <a:buClr>
                <a:srgbClr val="000000"/>
              </a:buClr>
              <a:buSzPts val="4100"/>
              <a:buFont typeface="Arial"/>
              <a:buNone/>
            </a:pPr>
            <a:endParaRPr sz="1900" dirty="0">
              <a:solidFill>
                <a:srgbClr val="EA9999"/>
              </a:solidFill>
            </a:endParaRPr>
          </a:p>
          <a:p>
            <a:pPr marL="0" lvl="0" indent="0" algn="l" rtl="0">
              <a:spcBef>
                <a:spcPts val="0"/>
              </a:spcBef>
              <a:spcAft>
                <a:spcPts val="0"/>
              </a:spcAft>
              <a:buClr>
                <a:srgbClr val="000000"/>
              </a:buClr>
              <a:buSzPts val="4100"/>
              <a:buFont typeface="Arial"/>
              <a:buNone/>
            </a:pPr>
            <a:r>
              <a:rPr lang="en-US" sz="1900" dirty="0">
                <a:solidFill>
                  <a:srgbClr val="A4C2F4"/>
                </a:solidFill>
              </a:rPr>
              <a:t>Dr Manika Saha</a:t>
            </a:r>
            <a:endParaRPr sz="1900" dirty="0">
              <a:solidFill>
                <a:srgbClr val="A4C2F4"/>
              </a:solidFill>
            </a:endParaRPr>
          </a:p>
          <a:p>
            <a:pPr marL="0" lvl="0" indent="0" algn="l" rtl="0">
              <a:spcBef>
                <a:spcPts val="0"/>
              </a:spcBef>
              <a:spcAft>
                <a:spcPts val="0"/>
              </a:spcAft>
              <a:buClr>
                <a:srgbClr val="000000"/>
              </a:buClr>
              <a:buSzPts val="4100"/>
              <a:buFont typeface="Arial"/>
              <a:buNone/>
            </a:pPr>
            <a:r>
              <a:rPr lang="en-US" sz="1800" b="0" dirty="0">
                <a:solidFill>
                  <a:srgbClr val="A4C2F4"/>
                </a:solidFill>
              </a:rPr>
              <a:t>Monash University, Australia</a:t>
            </a:r>
            <a:endParaRPr sz="1800" b="0" dirty="0">
              <a:solidFill>
                <a:srgbClr val="A4C2F4"/>
              </a:solidFill>
            </a:endParaRPr>
          </a:p>
          <a:p>
            <a:pPr marL="0" marR="0" lvl="0" indent="0" algn="l" rtl="0">
              <a:lnSpc>
                <a:spcPct val="100000"/>
              </a:lnSpc>
              <a:spcBef>
                <a:spcPts val="1000"/>
              </a:spcBef>
              <a:spcAft>
                <a:spcPts val="0"/>
              </a:spcAft>
              <a:buClr>
                <a:schemeClr val="dk2"/>
              </a:buClr>
              <a:buSzPts val="2399"/>
              <a:buFont typeface="Montserrat"/>
              <a:buNone/>
            </a:pPr>
            <a:endParaRPr sz="1491" dirty="0">
              <a:solidFill>
                <a:srgbClr val="BF9000"/>
              </a:solidFill>
            </a:endParaRPr>
          </a:p>
          <a:p>
            <a:pPr marL="0" marR="0" lvl="0" indent="0" algn="l" rtl="0">
              <a:lnSpc>
                <a:spcPct val="100000"/>
              </a:lnSpc>
              <a:spcBef>
                <a:spcPts val="1000"/>
              </a:spcBef>
              <a:spcAft>
                <a:spcPts val="0"/>
              </a:spcAft>
              <a:buClr>
                <a:schemeClr val="dk2"/>
              </a:buClr>
              <a:buSzPts val="2399"/>
              <a:buFont typeface="Montserrat"/>
              <a:buNone/>
            </a:pPr>
            <a:r>
              <a:rPr lang="en-US" sz="1491" dirty="0">
                <a:solidFill>
                  <a:srgbClr val="BF9000"/>
                </a:solidFill>
              </a:rPr>
              <a:t>Global Artemia Summit</a:t>
            </a:r>
            <a:endParaRPr sz="1491" dirty="0">
              <a:solidFill>
                <a:srgbClr val="BF9000"/>
              </a:solidFill>
            </a:endParaRPr>
          </a:p>
          <a:p>
            <a:pPr marL="0" marR="0" lvl="0" indent="0" algn="l" rtl="0">
              <a:lnSpc>
                <a:spcPct val="100000"/>
              </a:lnSpc>
              <a:spcBef>
                <a:spcPts val="1000"/>
              </a:spcBef>
              <a:spcAft>
                <a:spcPts val="0"/>
              </a:spcAft>
              <a:buClr>
                <a:schemeClr val="dk2"/>
              </a:buClr>
              <a:buSzPts val="2399"/>
              <a:buFont typeface="Montserrat"/>
              <a:buNone/>
            </a:pPr>
            <a:r>
              <a:rPr lang="en-US" sz="1491" dirty="0">
                <a:solidFill>
                  <a:srgbClr val="BF9000"/>
                </a:solidFill>
              </a:rPr>
              <a:t>World Aquaculture Society (WAS) Safari Conference 2025</a:t>
            </a:r>
            <a:endParaRPr sz="1324" dirty="0">
              <a:solidFill>
                <a:srgbClr val="BF9000"/>
              </a:solidFill>
            </a:endParaRPr>
          </a:p>
          <a:p>
            <a:pPr marL="0" marR="0" lvl="0" indent="0" algn="l" rtl="0">
              <a:lnSpc>
                <a:spcPct val="115000"/>
              </a:lnSpc>
              <a:spcBef>
                <a:spcPts val="0"/>
              </a:spcBef>
              <a:spcAft>
                <a:spcPts val="0"/>
              </a:spcAft>
              <a:buClr>
                <a:schemeClr val="dk2"/>
              </a:buClr>
              <a:buSzPts val="2399"/>
              <a:buFont typeface="Montserrat"/>
              <a:buNone/>
            </a:pPr>
            <a:r>
              <a:rPr lang="en-US" sz="1324" dirty="0">
                <a:solidFill>
                  <a:srgbClr val="BF9133"/>
                </a:solidFill>
              </a:rPr>
              <a:t>Uganda - June, 2025 </a:t>
            </a:r>
            <a:endParaRPr sz="1324" dirty="0">
              <a:solidFill>
                <a:srgbClr val="BF91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6aff6eddcf_0_301"/>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
        <p:nvSpPr>
          <p:cNvPr id="180" name="Google Shape;180;g36aff6eddcf_0_301"/>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181" name="Google Shape;181;g36aff6eddcf_0_301"/>
          <p:cNvSpPr txBox="1">
            <a:spLocks noGrp="1"/>
          </p:cNvSpPr>
          <p:nvPr>
            <p:ph type="subTitle" idx="1"/>
          </p:nvPr>
        </p:nvSpPr>
        <p:spPr>
          <a:xfrm>
            <a:off x="316225" y="297700"/>
            <a:ext cx="11175300" cy="377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2400"/>
              <a:buNone/>
            </a:pPr>
            <a:r>
              <a:rPr lang="en-US" sz="1800"/>
              <a:t>ARTEMIA FOR WOMEN AND CHILDREN IN FIRST 1000 DAYS OF LIFE </a:t>
            </a:r>
            <a:endParaRPr sz="1800"/>
          </a:p>
        </p:txBody>
      </p:sp>
      <p:sp>
        <p:nvSpPr>
          <p:cNvPr id="182" name="Google Shape;182;g36aff6eddcf_0_301"/>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graphicFrame>
        <p:nvGraphicFramePr>
          <p:cNvPr id="183" name="Google Shape;183;g36aff6eddcf_0_301"/>
          <p:cNvGraphicFramePr/>
          <p:nvPr/>
        </p:nvGraphicFramePr>
        <p:xfrm>
          <a:off x="1073875" y="1186425"/>
          <a:ext cx="3000000" cy="3000000"/>
        </p:xfrm>
        <a:graphic>
          <a:graphicData uri="http://schemas.openxmlformats.org/drawingml/2006/table">
            <a:tbl>
              <a:tblPr>
                <a:noFill/>
                <a:tableStyleId>{B08235A9-D3D3-45B4-9625-4B75819C97B4}</a:tableStyleId>
              </a:tblPr>
              <a:tblGrid>
                <a:gridCol w="3082900">
                  <a:extLst>
                    <a:ext uri="{9D8B030D-6E8A-4147-A177-3AD203B41FA5}">
                      <a16:colId xmlns:a16="http://schemas.microsoft.com/office/drawing/2014/main" val="20000"/>
                    </a:ext>
                  </a:extLst>
                </a:gridCol>
                <a:gridCol w="1103675">
                  <a:extLst>
                    <a:ext uri="{9D8B030D-6E8A-4147-A177-3AD203B41FA5}">
                      <a16:colId xmlns:a16="http://schemas.microsoft.com/office/drawing/2014/main" val="20001"/>
                    </a:ext>
                  </a:extLst>
                </a:gridCol>
                <a:gridCol w="1185800">
                  <a:extLst>
                    <a:ext uri="{9D8B030D-6E8A-4147-A177-3AD203B41FA5}">
                      <a16:colId xmlns:a16="http://schemas.microsoft.com/office/drawing/2014/main" val="20002"/>
                    </a:ext>
                  </a:extLst>
                </a:gridCol>
                <a:gridCol w="1509900">
                  <a:extLst>
                    <a:ext uri="{9D8B030D-6E8A-4147-A177-3AD203B41FA5}">
                      <a16:colId xmlns:a16="http://schemas.microsoft.com/office/drawing/2014/main" val="20003"/>
                    </a:ext>
                  </a:extLst>
                </a:gridCol>
                <a:gridCol w="978775">
                  <a:extLst>
                    <a:ext uri="{9D8B030D-6E8A-4147-A177-3AD203B41FA5}">
                      <a16:colId xmlns:a16="http://schemas.microsoft.com/office/drawing/2014/main" val="20004"/>
                    </a:ext>
                  </a:extLst>
                </a:gridCol>
                <a:gridCol w="963225">
                  <a:extLst>
                    <a:ext uri="{9D8B030D-6E8A-4147-A177-3AD203B41FA5}">
                      <a16:colId xmlns:a16="http://schemas.microsoft.com/office/drawing/2014/main" val="20005"/>
                    </a:ext>
                  </a:extLst>
                </a:gridCol>
                <a:gridCol w="835725">
                  <a:extLst>
                    <a:ext uri="{9D8B030D-6E8A-4147-A177-3AD203B41FA5}">
                      <a16:colId xmlns:a16="http://schemas.microsoft.com/office/drawing/2014/main" val="20006"/>
                    </a:ext>
                  </a:extLst>
                </a:gridCol>
              </a:tblGrid>
              <a:tr h="607025">
                <a:tc>
                  <a:txBody>
                    <a:bodyPr/>
                    <a:lstStyle/>
                    <a:p>
                      <a:pPr marL="0" marR="0" lvl="0" indent="0" algn="ctr" rtl="0">
                        <a:lnSpc>
                          <a:spcPct val="100000"/>
                        </a:lnSpc>
                        <a:spcBef>
                          <a:spcPts val="0"/>
                        </a:spcBef>
                        <a:spcAft>
                          <a:spcPts val="0"/>
                        </a:spcAft>
                        <a:buClr>
                          <a:srgbClr val="000000"/>
                        </a:buClr>
                        <a:buSzPts val="1400"/>
                        <a:buFont typeface="Arial"/>
                        <a:buNone/>
                      </a:pPr>
                      <a:endParaRPr sz="1400" b="1" u="none" strike="noStrike" cap="none">
                        <a:solidFill>
                          <a:srgbClr val="FF712C"/>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gridSpan="3">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 of Recommended Daily Intake (RDI) Met by 50g of Artemia)</a:t>
                      </a:r>
                      <a:endParaRPr sz="1400" b="1"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hMerge="1">
                  <a:txBody>
                    <a:bodyPr/>
                    <a:lstStyle/>
                    <a:p>
                      <a:endParaRPr lang="LID4096"/>
                    </a:p>
                  </a:txBody>
                  <a:tcPr/>
                </a:tc>
                <a:tc hMerge="1">
                  <a:txBody>
                    <a:bodyPr/>
                    <a:lstStyle/>
                    <a:p>
                      <a:endParaRPr lang="LID4096"/>
                    </a:p>
                  </a:txBody>
                  <a:tcPr/>
                </a:tc>
                <a:tc gridSpan="3">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 of Recommended Daily Intake (RDI) Met by 30g of Artemia)</a:t>
                      </a:r>
                      <a:endParaRPr sz="1400" b="1"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10000"/>
                  </a:ext>
                </a:extLst>
              </a:tr>
              <a:tr h="6915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Group</a:t>
                      </a:r>
                      <a:endParaRPr sz="1400"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Protein (%)</a:t>
                      </a:r>
                      <a:endParaRPr sz="1400" b="1"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Lipids </a:t>
                      </a:r>
                      <a:endParaRPr sz="1400" b="1" u="none" strike="noStrike" cap="none">
                        <a:solidFill>
                          <a:srgbClr val="FF99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a:t>
                      </a:r>
                      <a:endParaRPr sz="1400" b="1"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Carbohydrates</a:t>
                      </a:r>
                      <a:endParaRPr sz="1400" b="1" u="none" strike="noStrike" cap="none">
                        <a:solidFill>
                          <a:srgbClr val="FF99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a:t>
                      </a:r>
                      <a:endParaRPr sz="1400" b="1"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Protein</a:t>
                      </a:r>
                      <a:endParaRPr sz="1400" b="1" u="none" strike="noStrike" cap="none">
                        <a:solidFill>
                          <a:srgbClr val="FF99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a:t>
                      </a:r>
                      <a:endParaRPr sz="1400" b="1"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Lipids</a:t>
                      </a:r>
                      <a:endParaRPr sz="1400" b="1" u="none" strike="noStrike" cap="none">
                        <a:solidFill>
                          <a:srgbClr val="FF99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a:t>
                      </a:r>
                      <a:endParaRPr sz="1400" b="1"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Carbohydrates</a:t>
                      </a:r>
                      <a:endParaRPr sz="1400" b="1" u="none" strike="noStrike" cap="none">
                        <a:solidFill>
                          <a:srgbClr val="FF99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a:t>
                      </a:r>
                      <a:endParaRPr sz="1400" b="1"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6323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Pregnant women</a:t>
                      </a:r>
                      <a:endParaRPr sz="1400"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35</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9.6</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3.8</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21.1</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5.6</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2.3</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6323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Lactating women</a:t>
                      </a:r>
                      <a:endParaRPr sz="1400"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35</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8.9</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3.5</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21.1</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5.6</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2.1</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r h="6323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Infants (6-12 months)</a:t>
                      </a:r>
                      <a:endParaRPr sz="1400"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227</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17.9</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6.7</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136.4</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10.7</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4.0</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6323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9900"/>
                          </a:solidFill>
                          <a:latin typeface="Montserrat"/>
                          <a:ea typeface="Montserrat"/>
                          <a:cs typeface="Montserrat"/>
                          <a:sym typeface="Montserrat"/>
                        </a:rPr>
                        <a:t>Children (1-2 years)</a:t>
                      </a:r>
                      <a:endParaRPr sz="1400" u="none" strike="noStrike" cap="none">
                        <a:solidFill>
                          <a:srgbClr val="FF9900"/>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192</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15.6</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5.8</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115.4</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9.4</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434343"/>
                          </a:solidFill>
                          <a:latin typeface="Montserrat"/>
                          <a:ea typeface="Montserrat"/>
                          <a:cs typeface="Montserrat"/>
                          <a:sym typeface="Montserrat"/>
                        </a:rPr>
                        <a:t>3.5</a:t>
                      </a:r>
                      <a:endParaRPr sz="1400" u="none" strike="noStrike" cap="none">
                        <a:solidFill>
                          <a:srgbClr val="434343"/>
                        </a:solidFill>
                        <a:latin typeface="Montserrat"/>
                        <a:ea typeface="Montserrat"/>
                        <a:cs typeface="Montserrat"/>
                        <a:sym typeface="Montserrat"/>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6aff6eddcf_0_313"/>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190" name="Google Shape;190;g36aff6eddcf_0_313"/>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
        <p:nvSpPr>
          <p:cNvPr id="191" name="Google Shape;191;g36aff6eddcf_0_313"/>
          <p:cNvSpPr txBox="1">
            <a:spLocks noGrp="1"/>
          </p:cNvSpPr>
          <p:nvPr>
            <p:ph type="subTitle" idx="1"/>
          </p:nvPr>
        </p:nvSpPr>
        <p:spPr>
          <a:xfrm>
            <a:off x="316225" y="297700"/>
            <a:ext cx="11175300" cy="377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2400"/>
              <a:buNone/>
            </a:pPr>
            <a:r>
              <a:rPr lang="en-US" sz="1800"/>
              <a:t>RAPID NUTRITION SOLUTION: ARTEMIA FOR HUMAN FOOD</a:t>
            </a:r>
            <a:endParaRPr sz="1800"/>
          </a:p>
        </p:txBody>
      </p:sp>
      <p:sp>
        <p:nvSpPr>
          <p:cNvPr id="192" name="Google Shape;192;g36aff6eddcf_0_313"/>
          <p:cNvSpPr txBox="1">
            <a:spLocks noGrp="1"/>
          </p:cNvSpPr>
          <p:nvPr>
            <p:ph type="sldNum" idx="12"/>
          </p:nvPr>
        </p:nvSpPr>
        <p:spPr>
          <a:xfrm>
            <a:off x="256925" y="6420775"/>
            <a:ext cx="5838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pic>
        <p:nvPicPr>
          <p:cNvPr id="193" name="Google Shape;193;g36aff6eddcf_0_3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40565" y="928507"/>
            <a:ext cx="5257941" cy="1262416"/>
          </a:xfrm>
          <a:prstGeom prst="rect">
            <a:avLst/>
          </a:prstGeom>
          <a:noFill/>
          <a:ln>
            <a:noFill/>
          </a:ln>
        </p:spPr>
      </p:pic>
      <p:pic>
        <p:nvPicPr>
          <p:cNvPr id="194" name="Google Shape;194;g36aff6eddcf_0_3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2212" y="2733844"/>
            <a:ext cx="5382650" cy="816333"/>
          </a:xfrm>
          <a:prstGeom prst="rect">
            <a:avLst/>
          </a:prstGeom>
          <a:noFill/>
          <a:ln>
            <a:noFill/>
          </a:ln>
        </p:spPr>
      </p:pic>
      <p:pic>
        <p:nvPicPr>
          <p:cNvPr id="195" name="Google Shape;195;g36aff6eddcf_0_3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72204" y="4226713"/>
            <a:ext cx="5425677" cy="1552587"/>
          </a:xfrm>
          <a:prstGeom prst="rect">
            <a:avLst/>
          </a:prstGeom>
          <a:noFill/>
          <a:ln>
            <a:noFill/>
          </a:ln>
        </p:spPr>
      </p:pic>
      <p:pic>
        <p:nvPicPr>
          <p:cNvPr id="196" name="Google Shape;196;g36aff6eddcf_0_31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16225" y="815175"/>
            <a:ext cx="5644548" cy="1649326"/>
          </a:xfrm>
          <a:prstGeom prst="rect">
            <a:avLst/>
          </a:prstGeom>
          <a:noFill/>
          <a:ln>
            <a:noFill/>
          </a:ln>
        </p:spPr>
      </p:pic>
      <p:pic>
        <p:nvPicPr>
          <p:cNvPr id="197" name="Google Shape;197;g36aff6eddcf_0_313" title="Screenshot 2025-06-24 at 6.48.30 am.png"/>
          <p:cNvPicPr preferRelativeResize="0"/>
          <p:nvPr/>
        </p:nvPicPr>
        <p:blipFill rotWithShape="1">
          <a:blip r:embed="rId7">
            <a:alphaModFix/>
          </a:blip>
          <a:srcRect/>
          <a:stretch/>
        </p:blipFill>
        <p:spPr>
          <a:xfrm>
            <a:off x="7086019" y="2621147"/>
            <a:ext cx="3596256" cy="30927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6aff6eddcf_0_322"/>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204" name="Google Shape;204;g36aff6eddcf_0_322"/>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
        <p:nvSpPr>
          <p:cNvPr id="205" name="Google Shape;205;g36aff6eddcf_0_322"/>
          <p:cNvSpPr txBox="1">
            <a:spLocks noGrp="1"/>
          </p:cNvSpPr>
          <p:nvPr>
            <p:ph type="subTitle" idx="1"/>
          </p:nvPr>
        </p:nvSpPr>
        <p:spPr>
          <a:xfrm>
            <a:off x="262951" y="299441"/>
            <a:ext cx="11175300" cy="377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1000"/>
              </a:spcBef>
              <a:spcAft>
                <a:spcPts val="0"/>
              </a:spcAft>
              <a:buSzPts val="523"/>
              <a:buNone/>
            </a:pPr>
            <a:r>
              <a:rPr lang="en-US" sz="1840"/>
              <a:t>EXISTING ASIA-BASED FOOD PRODUCTS AND POTENTIAL FUTURE ARTEMIA-BASED ALTERNATIVES</a:t>
            </a:r>
            <a:endParaRPr sz="1840"/>
          </a:p>
          <a:p>
            <a:pPr marL="0" lvl="0" indent="0" algn="l" rtl="0">
              <a:lnSpc>
                <a:spcPct val="70000"/>
              </a:lnSpc>
              <a:spcBef>
                <a:spcPts val="1000"/>
              </a:spcBef>
              <a:spcAft>
                <a:spcPts val="0"/>
              </a:spcAft>
              <a:buSzPts val="523"/>
              <a:buNone/>
            </a:pPr>
            <a:endParaRPr sz="1140"/>
          </a:p>
        </p:txBody>
      </p:sp>
      <p:sp>
        <p:nvSpPr>
          <p:cNvPr id="206" name="Google Shape;206;g36aff6eddcf_0_322"/>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pic>
        <p:nvPicPr>
          <p:cNvPr id="207" name="Google Shape;207;g36aff6eddcf_0_322" title="Screenshot 2025-06-24 at 6.32.56 am.png"/>
          <p:cNvPicPr preferRelativeResize="0"/>
          <p:nvPr/>
        </p:nvPicPr>
        <p:blipFill rotWithShape="1">
          <a:blip r:embed="rId3">
            <a:alphaModFix/>
          </a:blip>
          <a:srcRect/>
          <a:stretch/>
        </p:blipFill>
        <p:spPr>
          <a:xfrm>
            <a:off x="339825" y="1267812"/>
            <a:ext cx="11512350" cy="4322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6aff6eddcf_0_335"/>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214" name="Google Shape;214;g36aff6eddcf_0_335"/>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215" name="Google Shape;215;g36aff6eddcf_0_335"/>
          <p:cNvSpPr txBox="1">
            <a:spLocks noGrp="1"/>
          </p:cNvSpPr>
          <p:nvPr>
            <p:ph type="subTitle" idx="1"/>
          </p:nvPr>
        </p:nvSpPr>
        <p:spPr>
          <a:xfrm>
            <a:off x="256925" y="273830"/>
            <a:ext cx="11175300" cy="377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1000"/>
              </a:spcBef>
              <a:spcAft>
                <a:spcPts val="0"/>
              </a:spcAft>
              <a:buSzPts val="523"/>
              <a:buNone/>
            </a:pPr>
            <a:r>
              <a:rPr lang="en-US" sz="1840"/>
              <a:t>EXISTING AFRICAN-BASED FOOD PRODUCTS AND POTENTIAL FUTURE ARTEMIA-BASED ALTERNATIVES</a:t>
            </a:r>
            <a:endParaRPr sz="1840"/>
          </a:p>
          <a:p>
            <a:pPr marL="0" lvl="0" indent="0" algn="l" rtl="0">
              <a:lnSpc>
                <a:spcPct val="70000"/>
              </a:lnSpc>
              <a:spcBef>
                <a:spcPts val="1000"/>
              </a:spcBef>
              <a:spcAft>
                <a:spcPts val="0"/>
              </a:spcAft>
              <a:buSzPts val="523"/>
              <a:buNone/>
            </a:pPr>
            <a:endParaRPr sz="1140"/>
          </a:p>
        </p:txBody>
      </p:sp>
      <p:sp>
        <p:nvSpPr>
          <p:cNvPr id="216" name="Google Shape;216;g36aff6eddcf_0_335"/>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217" name="Google Shape;217;g36aff6eddcf_0_335" title="Screenshot 2025-06-24 at 6.34.14 a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6925" y="1373462"/>
            <a:ext cx="11549399" cy="4111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6aff6eddcf_0_344"/>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224" name="Google Shape;224;g36aff6eddcf_0_344"/>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225" name="Google Shape;225;g36aff6eddcf_0_344"/>
          <p:cNvSpPr txBox="1">
            <a:spLocks noGrp="1"/>
          </p:cNvSpPr>
          <p:nvPr>
            <p:ph type="subTitle" idx="1"/>
          </p:nvPr>
        </p:nvSpPr>
        <p:spPr>
          <a:xfrm>
            <a:off x="256925" y="273830"/>
            <a:ext cx="11175300" cy="377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1000"/>
              </a:spcBef>
              <a:spcAft>
                <a:spcPts val="0"/>
              </a:spcAft>
              <a:buSzPts val="523"/>
              <a:buNone/>
            </a:pPr>
            <a:r>
              <a:rPr lang="en-US" sz="1840"/>
              <a:t>EXISTING WESTERN-BASED FOOD PRODUCTS AND POTENTIAL FUTURE ARTEMIA-BASED ALTERNATIVES</a:t>
            </a:r>
            <a:endParaRPr sz="1840"/>
          </a:p>
          <a:p>
            <a:pPr marL="0" lvl="0" indent="0" algn="l" rtl="0">
              <a:lnSpc>
                <a:spcPct val="70000"/>
              </a:lnSpc>
              <a:spcBef>
                <a:spcPts val="1000"/>
              </a:spcBef>
              <a:spcAft>
                <a:spcPts val="0"/>
              </a:spcAft>
              <a:buSzPts val="523"/>
              <a:buNone/>
            </a:pPr>
            <a:endParaRPr sz="1140"/>
          </a:p>
        </p:txBody>
      </p:sp>
      <p:sp>
        <p:nvSpPr>
          <p:cNvPr id="226" name="Google Shape;226;g36aff6eddcf_0_344"/>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pic>
        <p:nvPicPr>
          <p:cNvPr id="227" name="Google Shape;227;g36aff6eddcf_0_344" title="Screenshot 2025-06-24 at 6.35.56 a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7499" y="1169023"/>
            <a:ext cx="11257001" cy="43258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6aff6eddcf_0_364"/>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15</a:t>
            </a:fld>
            <a:endParaRPr/>
          </a:p>
        </p:txBody>
      </p:sp>
      <p:sp>
        <p:nvSpPr>
          <p:cNvPr id="234" name="Google Shape;234;g36aff6eddcf_0_364"/>
          <p:cNvSpPr txBox="1">
            <a:spLocks noGrp="1"/>
          </p:cNvSpPr>
          <p:nvPr>
            <p:ph type="subTitle" idx="1"/>
          </p:nvPr>
        </p:nvSpPr>
        <p:spPr>
          <a:xfrm>
            <a:off x="316225" y="297700"/>
            <a:ext cx="11175300" cy="377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1000"/>
              </a:spcBef>
              <a:spcAft>
                <a:spcPts val="0"/>
              </a:spcAft>
              <a:buSzPts val="523"/>
              <a:buNone/>
            </a:pPr>
            <a:r>
              <a:rPr lang="en-US" sz="1840"/>
              <a:t>KEY OPPORTUNITIES FOR ARTEMIA INTEGRATION IN AFRICA</a:t>
            </a:r>
            <a:endParaRPr sz="1840"/>
          </a:p>
          <a:p>
            <a:pPr marL="0" lvl="0" indent="0" algn="l" rtl="0">
              <a:lnSpc>
                <a:spcPct val="70000"/>
              </a:lnSpc>
              <a:spcBef>
                <a:spcPts val="1000"/>
              </a:spcBef>
              <a:spcAft>
                <a:spcPts val="0"/>
              </a:spcAft>
              <a:buSzPts val="523"/>
              <a:buNone/>
            </a:pPr>
            <a:endParaRPr sz="1140"/>
          </a:p>
        </p:txBody>
      </p:sp>
      <p:sp>
        <p:nvSpPr>
          <p:cNvPr id="235" name="Google Shape;235;g36aff6eddcf_0_364"/>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graphicFrame>
        <p:nvGraphicFramePr>
          <p:cNvPr id="236" name="Google Shape;236;g36aff6eddcf_0_364"/>
          <p:cNvGraphicFramePr/>
          <p:nvPr/>
        </p:nvGraphicFramePr>
        <p:xfrm>
          <a:off x="489101" y="988038"/>
          <a:ext cx="3000000" cy="3000000"/>
        </p:xfrm>
        <a:graphic>
          <a:graphicData uri="http://schemas.openxmlformats.org/drawingml/2006/table">
            <a:tbl>
              <a:tblPr>
                <a:noFill/>
                <a:tableStyleId>{55959E96-D3AF-452C-B231-B33288B5EC3B}</a:tableStyleId>
              </a:tblPr>
              <a:tblGrid>
                <a:gridCol w="6043900">
                  <a:extLst>
                    <a:ext uri="{9D8B030D-6E8A-4147-A177-3AD203B41FA5}">
                      <a16:colId xmlns:a16="http://schemas.microsoft.com/office/drawing/2014/main" val="20000"/>
                    </a:ext>
                  </a:extLst>
                </a:gridCol>
              </a:tblGrid>
              <a:tr h="411650">
                <a:tc>
                  <a:txBody>
                    <a:bodyPr/>
                    <a:lstStyle/>
                    <a:p>
                      <a:pPr marL="0" marR="0" lvl="0" indent="0" algn="l" rtl="0">
                        <a:lnSpc>
                          <a:spcPct val="115000"/>
                        </a:lnSpc>
                        <a:spcBef>
                          <a:spcPts val="0"/>
                        </a:spcBef>
                        <a:spcAft>
                          <a:spcPts val="0"/>
                        </a:spcAft>
                        <a:buClr>
                          <a:srgbClr val="000000"/>
                        </a:buClr>
                        <a:buSzPts val="1500"/>
                        <a:buFont typeface="Arial"/>
                        <a:buNone/>
                      </a:pPr>
                      <a:r>
                        <a:rPr lang="en-US" sz="1700" b="1" u="none" strike="noStrike" cap="none"/>
                        <a:t>Women-Led Artemia-Based Food Production for Income Generation</a:t>
                      </a:r>
                      <a:endParaRPr sz="1800" u="none" strike="noStrike" cap="none">
                        <a:solidFill>
                          <a:srgbClr val="434343"/>
                        </a:solidFill>
                      </a:endParaRPr>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2835675">
                <a:tc>
                  <a:txBody>
                    <a:bodyPr/>
                    <a:lstStyle/>
                    <a:p>
                      <a:pPr marL="0" marR="0" lvl="0" indent="0" algn="l" rtl="0">
                        <a:lnSpc>
                          <a:spcPct val="115000"/>
                        </a:lnSpc>
                        <a:spcBef>
                          <a:spcPts val="0"/>
                        </a:spcBef>
                        <a:spcAft>
                          <a:spcPts val="0"/>
                        </a:spcAft>
                        <a:buClr>
                          <a:srgbClr val="000000"/>
                        </a:buClr>
                        <a:buSzPts val="1200"/>
                        <a:buFont typeface="Arial"/>
                        <a:buNone/>
                      </a:pPr>
                      <a:r>
                        <a:rPr lang="en-US" sz="1100" b="1" u="none" strike="noStrike" cap="none"/>
                        <a:t>1. Artemia-Based Food Products for Local and Export Markets</a:t>
                      </a:r>
                      <a:endParaRPr sz="1100" b="1" u="none" strike="noStrike" cap="none"/>
                    </a:p>
                    <a:p>
                      <a:pPr marL="0" marR="0" lvl="0" indent="0" algn="l" rtl="0">
                        <a:lnSpc>
                          <a:spcPct val="115000"/>
                        </a:lnSpc>
                        <a:spcBef>
                          <a:spcPts val="1200"/>
                        </a:spcBef>
                        <a:spcAft>
                          <a:spcPts val="0"/>
                        </a:spcAft>
                        <a:buClr>
                          <a:srgbClr val="000000"/>
                        </a:buClr>
                        <a:buSzPts val="1200"/>
                        <a:buFont typeface="Arial"/>
                        <a:buNone/>
                      </a:pPr>
                      <a:r>
                        <a:rPr lang="en-US" sz="1100" u="none" strike="noStrike" cap="none"/>
                        <a:t>Women-led businesses can develop and commercialize </a:t>
                      </a:r>
                      <a:r>
                        <a:rPr lang="en-US" sz="1100" b="1" u="none" strike="noStrike" cap="none"/>
                        <a:t>Artemia-based food products</a:t>
                      </a:r>
                      <a:r>
                        <a:rPr lang="en-US" sz="1100" u="none" strike="noStrike" cap="none"/>
                        <a:t> such as:</a:t>
                      </a:r>
                      <a:endParaRPr sz="1100" u="none" strike="noStrike" cap="none"/>
                    </a:p>
                    <a:p>
                      <a:pPr marL="457200" marR="0" lvl="0" indent="-298450" algn="l" rtl="0">
                        <a:lnSpc>
                          <a:spcPct val="115000"/>
                        </a:lnSpc>
                        <a:spcBef>
                          <a:spcPts val="1200"/>
                        </a:spcBef>
                        <a:spcAft>
                          <a:spcPts val="0"/>
                        </a:spcAft>
                        <a:buClr>
                          <a:srgbClr val="000000"/>
                        </a:buClr>
                        <a:buSzPts val="1100"/>
                        <a:buFont typeface="Arial"/>
                        <a:buChar char="❖"/>
                      </a:pPr>
                      <a:r>
                        <a:rPr lang="en-US" sz="1100" b="1" u="none" strike="noStrike" cap="none"/>
                        <a:t>Artemia Omelet &amp; Kebab</a:t>
                      </a:r>
                      <a:r>
                        <a:rPr lang="en-US" sz="1100" u="none" strike="noStrike" cap="none"/>
                        <a:t> – High-protein, affordable street food and household meal alternatives.</a:t>
                      </a:r>
                      <a:endParaRPr sz="11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100" b="1" u="none" strike="noStrike" cap="none"/>
                        <a:t>Artemia Fish Sauce &amp; Powder</a:t>
                      </a:r>
                      <a:r>
                        <a:rPr lang="en-US" sz="1100" u="none" strike="noStrike" cap="none"/>
                        <a:t> – A sustainable alternative to traditional fish sauce, reducing pressure on wild fish stocks.</a:t>
                      </a:r>
                      <a:endParaRPr sz="11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100" b="1" u="none" strike="noStrike" cap="none"/>
                        <a:t>Artemia Seasoning &amp; Soup</a:t>
                      </a:r>
                      <a:r>
                        <a:rPr lang="en-US" sz="1100" u="none" strike="noStrike" cap="none"/>
                        <a:t> – Ready-to-use, fortified spice blends and protein-rich soup bases.</a:t>
                      </a:r>
                      <a:endParaRPr sz="11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100" b="1" u="none" strike="noStrike" cap="none"/>
                        <a:t>Artemia Sausage &amp; Meat Substitutes</a:t>
                      </a:r>
                      <a:r>
                        <a:rPr lang="en-US" sz="1100" u="none" strike="noStrike" cap="none"/>
                        <a:t> – Plant-based and seafood-flavored Artemia sausages for vegan/alternative protein markets.</a:t>
                      </a:r>
                      <a:endParaRPr sz="1100" u="none" strike="noStrike" cap="none"/>
                    </a:p>
                    <a:p>
                      <a:pPr marL="0" marR="0" lvl="0" indent="0" algn="l" rtl="0">
                        <a:lnSpc>
                          <a:spcPct val="115000"/>
                        </a:lnSpc>
                        <a:spcBef>
                          <a:spcPts val="1200"/>
                        </a:spcBef>
                        <a:spcAft>
                          <a:spcPts val="0"/>
                        </a:spcAft>
                        <a:buClr>
                          <a:srgbClr val="000000"/>
                        </a:buClr>
                        <a:buSzPts val="1200"/>
                        <a:buFont typeface="Arial"/>
                        <a:buNone/>
                      </a:pPr>
                      <a:r>
                        <a:rPr lang="en-US" sz="1100" b="1" u="none" strike="noStrike" cap="none"/>
                        <a:t>2. Employment and Economic Empowerment for Women in Artemia Farming</a:t>
                      </a:r>
                      <a:endParaRPr sz="1100" b="1" u="none" strike="noStrike" cap="none"/>
                    </a:p>
                    <a:p>
                      <a:pPr marL="0" marR="0" lvl="0" indent="0" algn="l" rtl="0">
                        <a:lnSpc>
                          <a:spcPct val="115000"/>
                        </a:lnSpc>
                        <a:spcBef>
                          <a:spcPts val="1200"/>
                        </a:spcBef>
                        <a:spcAft>
                          <a:spcPts val="0"/>
                        </a:spcAft>
                        <a:buClr>
                          <a:srgbClr val="000000"/>
                        </a:buClr>
                        <a:buSzPts val="1200"/>
                        <a:buFont typeface="Arial"/>
                        <a:buNone/>
                      </a:pPr>
                      <a:r>
                        <a:rPr lang="en-US" sz="1100" u="none" strike="noStrike" cap="none">
                          <a:solidFill>
                            <a:srgbClr val="0C0C0C"/>
                          </a:solidFill>
                        </a:rPr>
                        <a:t>Women play a central role in food production and processing but often lack access to financial resources, training, and market integration. Artemia farming and food processing present a high-impact opportunity for women-led entrepreneurship and local food businesses.</a:t>
                      </a:r>
                      <a:r>
                        <a:rPr lang="en-US" sz="1100" u="none" strike="noStrike" cap="none">
                          <a:solidFill>
                            <a:srgbClr val="666666"/>
                          </a:solidFill>
                        </a:rPr>
                        <a:t> </a:t>
                      </a:r>
                      <a:endParaRPr sz="1100" u="none" strike="noStrike" cap="none">
                        <a:solidFill>
                          <a:srgbClr val="666666"/>
                        </a:solidFill>
                      </a:endParaRPr>
                    </a:p>
                    <a:p>
                      <a:pPr marL="457200" marR="0" lvl="0" indent="-298450" algn="l" rtl="0">
                        <a:lnSpc>
                          <a:spcPct val="115000"/>
                        </a:lnSpc>
                        <a:spcBef>
                          <a:spcPts val="1200"/>
                        </a:spcBef>
                        <a:spcAft>
                          <a:spcPts val="0"/>
                        </a:spcAft>
                        <a:buClr>
                          <a:srgbClr val="000000"/>
                        </a:buClr>
                        <a:buSzPts val="1100"/>
                        <a:buFont typeface="Arial"/>
                        <a:buChar char="❖"/>
                      </a:pPr>
                      <a:r>
                        <a:rPr lang="en-US" sz="1100" b="1" u="none" strike="noStrike" cap="none"/>
                        <a:t>Earn stable incomes</a:t>
                      </a:r>
                      <a:r>
                        <a:rPr lang="en-US" sz="1100" u="none" strike="noStrike" cap="none"/>
                        <a:t> through Artemia food processing businesses.</a:t>
                      </a:r>
                      <a:endParaRPr sz="11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100" b="1" u="none" strike="noStrike" cap="none"/>
                        <a:t>Reduce dependency on fluctuating fish stocks and high-cost protein sources</a:t>
                      </a:r>
                      <a:r>
                        <a:rPr lang="en-US" sz="1100" u="none" strike="noStrike" cap="none"/>
                        <a:t>.</a:t>
                      </a:r>
                      <a:endParaRPr sz="11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100" u="none" strike="noStrike" cap="none"/>
                        <a:t>I</a:t>
                      </a:r>
                      <a:r>
                        <a:rPr lang="en-US" sz="1100" b="1" u="none" strike="noStrike" cap="none"/>
                        <a:t>mprove household nutrition</a:t>
                      </a:r>
                      <a:r>
                        <a:rPr lang="en-US" sz="1100" u="none" strike="noStrike" cap="none"/>
                        <a:t> by incorporating Artemia into family meals.</a:t>
                      </a:r>
                      <a:endParaRPr sz="1100" u="none" strike="noStrike" cap="none"/>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bl>
          </a:graphicData>
        </a:graphic>
      </p:graphicFrame>
      <p:graphicFrame>
        <p:nvGraphicFramePr>
          <p:cNvPr id="237" name="Google Shape;237;g36aff6eddcf_0_364"/>
          <p:cNvGraphicFramePr/>
          <p:nvPr/>
        </p:nvGraphicFramePr>
        <p:xfrm>
          <a:off x="6814325" y="996100"/>
          <a:ext cx="3000000" cy="3000000"/>
        </p:xfrm>
        <a:graphic>
          <a:graphicData uri="http://schemas.openxmlformats.org/drawingml/2006/table">
            <a:tbl>
              <a:tblPr>
                <a:noFill/>
                <a:tableStyleId>{55959E96-D3AF-452C-B231-B33288B5EC3B}</a:tableStyleId>
              </a:tblPr>
              <a:tblGrid>
                <a:gridCol w="5129650">
                  <a:extLst>
                    <a:ext uri="{9D8B030D-6E8A-4147-A177-3AD203B41FA5}">
                      <a16:colId xmlns:a16="http://schemas.microsoft.com/office/drawing/2014/main" val="20000"/>
                    </a:ext>
                  </a:extLst>
                </a:gridCol>
              </a:tblGrid>
              <a:tr h="869900">
                <a:tc>
                  <a:txBody>
                    <a:bodyPr/>
                    <a:lstStyle/>
                    <a:p>
                      <a:pPr marL="0" marR="0" lvl="0" indent="0" algn="l" rtl="0">
                        <a:lnSpc>
                          <a:spcPct val="115000"/>
                        </a:lnSpc>
                        <a:spcBef>
                          <a:spcPts val="0"/>
                        </a:spcBef>
                        <a:spcAft>
                          <a:spcPts val="0"/>
                        </a:spcAft>
                        <a:buClr>
                          <a:srgbClr val="000000"/>
                        </a:buClr>
                        <a:buSzPts val="1300"/>
                        <a:buFont typeface="Arial"/>
                        <a:buNone/>
                      </a:pPr>
                      <a:r>
                        <a:rPr lang="en-US" sz="1700" b="1" u="none" strike="noStrike" cap="none"/>
                        <a:t>Hot School Meals and World Food Programme (WFP) Initiatives</a:t>
                      </a:r>
                      <a:endParaRPr sz="1700" b="1" u="none" strike="noStrike" cap="none"/>
                    </a:p>
                    <a:p>
                      <a:pPr marL="0" marR="0" lvl="0" indent="0" algn="l" rtl="0">
                        <a:lnSpc>
                          <a:spcPct val="100000"/>
                        </a:lnSpc>
                        <a:spcBef>
                          <a:spcPts val="400"/>
                        </a:spcBef>
                        <a:spcAft>
                          <a:spcPts val="0"/>
                        </a:spcAft>
                        <a:buClr>
                          <a:srgbClr val="000000"/>
                        </a:buClr>
                        <a:buSzPts val="1100"/>
                        <a:buFont typeface="Arial"/>
                        <a:buNone/>
                      </a:pPr>
                      <a:endParaRPr sz="1100" u="none" strike="noStrike" cap="none"/>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F9900"/>
                    </a:solidFill>
                  </a:tcPr>
                </a:tc>
                <a:extLst>
                  <a:ext uri="{0D108BD9-81ED-4DB2-BD59-A6C34878D82A}">
                    <a16:rowId xmlns:a16="http://schemas.microsoft.com/office/drawing/2014/main" val="10000"/>
                  </a:ext>
                </a:extLst>
              </a:tr>
              <a:tr h="2690125">
                <a:tc>
                  <a:txBody>
                    <a:bodyPr/>
                    <a:lstStyle/>
                    <a:p>
                      <a:pPr marL="457200" marR="0" lvl="0" indent="-298450" algn="l" rtl="0">
                        <a:lnSpc>
                          <a:spcPct val="115000"/>
                        </a:lnSpc>
                        <a:spcBef>
                          <a:spcPts val="0"/>
                        </a:spcBef>
                        <a:spcAft>
                          <a:spcPts val="0"/>
                        </a:spcAft>
                        <a:buClr>
                          <a:srgbClr val="000000"/>
                        </a:buClr>
                        <a:buSzPts val="1100"/>
                        <a:buFont typeface="Arial"/>
                        <a:buChar char="●"/>
                      </a:pPr>
                      <a:r>
                        <a:rPr lang="en-US" sz="1100" b="1" u="none" strike="noStrike" cap="none"/>
                        <a:t>Malnutrition in School-Aged Children</a:t>
                      </a:r>
                      <a:r>
                        <a:rPr lang="en-US" sz="1100" u="none" strike="noStrike" cap="none"/>
                        <a:t>: </a:t>
                      </a:r>
                      <a:endParaRPr sz="11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100" u="none" strike="noStrike" cap="none"/>
                        <a:t>Over 32 million African children suffer from stunted growth due to poor nutrition. School meal programs play a crucial role in improving education outcomes, cognitive development, and long-term health.</a:t>
                      </a:r>
                      <a:endParaRPr sz="11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100" b="1" u="none" strike="noStrike" cap="none"/>
                        <a:t>Artemia-Enhanced School Meals</a:t>
                      </a:r>
                      <a:r>
                        <a:rPr lang="en-US" sz="1100" u="none" strike="noStrike" cap="none"/>
                        <a:t>: Integrating Artemia-based foods (omelets, kebabs, fish cakes, seasoning, soup) into school feeding programs can significantly enhance the protein and micronutrient intake of children.</a:t>
                      </a:r>
                      <a:endParaRPr sz="1100" u="none" strike="noStrike" cap="none"/>
                    </a:p>
                    <a:p>
                      <a:pPr marL="457200" marR="0" lvl="0" indent="-298450" algn="l" rtl="0">
                        <a:lnSpc>
                          <a:spcPct val="115000"/>
                        </a:lnSpc>
                        <a:spcBef>
                          <a:spcPts val="0"/>
                        </a:spcBef>
                        <a:spcAft>
                          <a:spcPts val="0"/>
                        </a:spcAft>
                        <a:buClr>
                          <a:srgbClr val="000000"/>
                        </a:buClr>
                        <a:buSzPts val="1100"/>
                        <a:buFont typeface="Arial"/>
                        <a:buChar char="●"/>
                      </a:pPr>
                      <a:r>
                        <a:rPr lang="en-US" sz="1100" b="1" u="none" strike="noStrike" cap="none"/>
                        <a:t>Alignment with WFP Goals</a:t>
                      </a:r>
                      <a:r>
                        <a:rPr lang="en-US" sz="1100" u="none" strike="noStrike" cap="none"/>
                        <a:t>: The World Food Programme (WFP) already supports school feeding programs in Africa. Artemia-based meals can be incorporated into existing WFP-supported initiatives to improve diet quality, meal affordability, and sustainability.</a:t>
                      </a:r>
                      <a:endParaRPr sz="1100" u="none" strike="noStrike" cap="none"/>
                    </a:p>
                  </a:txBody>
                  <a:tcPr marL="63500" marR="63500" marT="63500" marB="63500">
                    <a:lnL w="28575" cap="flat" cmpd="sng">
                      <a:solidFill>
                        <a:srgbClr val="FF712C"/>
                      </a:solidFill>
                      <a:prstDash val="solid"/>
                      <a:round/>
                      <a:headEnd type="none" w="sm" len="sm"/>
                      <a:tailEnd type="none" w="sm" len="sm"/>
                    </a:lnL>
                    <a:lnR w="28575" cap="flat" cmpd="sng">
                      <a:solidFill>
                        <a:srgbClr val="FF712C"/>
                      </a:solidFill>
                      <a:prstDash val="solid"/>
                      <a:round/>
                      <a:headEnd type="none" w="sm" len="sm"/>
                      <a:tailEnd type="none" w="sm" len="sm"/>
                    </a:lnR>
                    <a:lnT w="28575" cap="flat" cmpd="sng">
                      <a:solidFill>
                        <a:srgbClr val="FF712C"/>
                      </a:solidFill>
                      <a:prstDash val="solid"/>
                      <a:round/>
                      <a:headEnd type="none" w="sm" len="sm"/>
                      <a:tailEnd type="none" w="sm" len="sm"/>
                    </a:lnT>
                    <a:lnB w="28575" cap="flat" cmpd="sng">
                      <a:solidFill>
                        <a:srgbClr val="FF712C"/>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6aff6eddcf_0_376"/>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sp>
        <p:nvSpPr>
          <p:cNvPr id="244" name="Google Shape;244;g36aff6eddcf_0_376"/>
          <p:cNvSpPr txBox="1">
            <a:spLocks noGrp="1"/>
          </p:cNvSpPr>
          <p:nvPr>
            <p:ph type="subTitle" idx="1"/>
          </p:nvPr>
        </p:nvSpPr>
        <p:spPr>
          <a:xfrm>
            <a:off x="335500" y="319741"/>
            <a:ext cx="11101500" cy="377400"/>
          </a:xfrm>
          <a:prstGeom prst="rect">
            <a:avLst/>
          </a:prstGeom>
          <a:noFill/>
          <a:ln>
            <a:noFill/>
          </a:ln>
        </p:spPr>
        <p:txBody>
          <a:bodyPr spcFirstLastPara="1" wrap="square" lIns="0" tIns="0" rIns="0" bIns="0" anchor="t" anchorCtr="0">
            <a:normAutofit fontScale="85000" lnSpcReduction="10000"/>
          </a:bodyPr>
          <a:lstStyle/>
          <a:p>
            <a:pPr marL="0" marR="0" lvl="0" indent="0" algn="l" rtl="0">
              <a:lnSpc>
                <a:spcPct val="90000"/>
              </a:lnSpc>
              <a:spcBef>
                <a:spcPts val="1000"/>
              </a:spcBef>
              <a:spcAft>
                <a:spcPts val="0"/>
              </a:spcAft>
              <a:buClr>
                <a:schemeClr val="dk2"/>
              </a:buClr>
              <a:buSzPct val="133332"/>
              <a:buFont typeface="Montserrat"/>
              <a:buNone/>
            </a:pPr>
            <a:r>
              <a:rPr lang="en-US" sz="1800"/>
              <a:t>MARKET GROWTH STRATEGY (Unlock Business Insights with effective Market Research Strategies)</a:t>
            </a:r>
            <a:endParaRPr sz="1800"/>
          </a:p>
        </p:txBody>
      </p:sp>
      <p:sp>
        <p:nvSpPr>
          <p:cNvPr id="245" name="Google Shape;245;g36aff6eddcf_0_376"/>
          <p:cNvSpPr txBox="1">
            <a:spLocks noGrp="1"/>
          </p:cNvSpPr>
          <p:nvPr>
            <p:ph type="sldNum" idx="12"/>
          </p:nvPr>
        </p:nvSpPr>
        <p:spPr>
          <a:xfrm>
            <a:off x="256924" y="6420775"/>
            <a:ext cx="619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pic>
        <p:nvPicPr>
          <p:cNvPr id="246" name="Google Shape;246;g36aff6eddcf_0_376" title="Screenshot 2025-06-23 at 3.23.34 pm.png"/>
          <p:cNvPicPr preferRelativeResize="0"/>
          <p:nvPr/>
        </p:nvPicPr>
        <p:blipFill rotWithShape="1">
          <a:blip r:embed="rId3" cstate="screen">
            <a:alphaModFix/>
            <a:extLst>
              <a:ext uri="{28A0092B-C50C-407E-A947-70E740481C1C}">
                <a14:useLocalDpi xmlns:a14="http://schemas.microsoft.com/office/drawing/2010/main"/>
              </a:ext>
            </a:extLst>
          </a:blip>
          <a:srcRect l="2335" t="1703" r="1952" b="1528"/>
          <a:stretch/>
        </p:blipFill>
        <p:spPr>
          <a:xfrm>
            <a:off x="415350" y="1051557"/>
            <a:ext cx="5774100" cy="4862401"/>
          </a:xfrm>
          <a:prstGeom prst="rect">
            <a:avLst/>
          </a:prstGeom>
          <a:noFill/>
          <a:ln w="28575" cap="flat" cmpd="sng">
            <a:solidFill>
              <a:srgbClr val="FF712C"/>
            </a:solidFill>
            <a:prstDash val="solid"/>
            <a:round/>
            <a:headEnd type="none" w="sm" len="sm"/>
            <a:tailEnd type="none" w="sm" len="sm"/>
          </a:ln>
        </p:spPr>
      </p:pic>
      <p:pic>
        <p:nvPicPr>
          <p:cNvPr id="247" name="Google Shape;247;g36aff6eddcf_0_376" title="Screenshot 2025-06-23 at 3.24.01 pm.png"/>
          <p:cNvPicPr preferRelativeResize="0"/>
          <p:nvPr/>
        </p:nvPicPr>
        <p:blipFill rotWithShape="1">
          <a:blip r:embed="rId4" cstate="screen">
            <a:alphaModFix/>
            <a:extLst>
              <a:ext uri="{28A0092B-C50C-407E-A947-70E740481C1C}">
                <a14:useLocalDpi xmlns:a14="http://schemas.microsoft.com/office/drawing/2010/main"/>
              </a:ext>
            </a:extLst>
          </a:blip>
          <a:srcRect l="1649" t="2210" r="1338" b="3715"/>
          <a:stretch/>
        </p:blipFill>
        <p:spPr>
          <a:xfrm>
            <a:off x="6736450" y="1989425"/>
            <a:ext cx="5267599" cy="2360299"/>
          </a:xfrm>
          <a:prstGeom prst="rect">
            <a:avLst/>
          </a:prstGeom>
          <a:noFill/>
          <a:ln w="28575" cap="flat" cmpd="sng">
            <a:solidFill>
              <a:srgbClr val="EE5935"/>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6aff6eddcf_0_385"/>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
        <p:nvSpPr>
          <p:cNvPr id="254" name="Google Shape;254;g36aff6eddcf_0_385"/>
          <p:cNvSpPr txBox="1">
            <a:spLocks noGrp="1"/>
          </p:cNvSpPr>
          <p:nvPr>
            <p:ph type="subTitle" idx="1"/>
          </p:nvPr>
        </p:nvSpPr>
        <p:spPr>
          <a:xfrm>
            <a:off x="316225" y="297700"/>
            <a:ext cx="11175300" cy="377400"/>
          </a:xfrm>
          <a:prstGeom prst="rect">
            <a:avLst/>
          </a:prstGeom>
          <a:noFill/>
          <a:ln>
            <a:noFill/>
          </a:ln>
        </p:spPr>
        <p:txBody>
          <a:bodyPr spcFirstLastPara="1" wrap="square" lIns="0" tIns="0" rIns="0" bIns="0" anchor="t" anchorCtr="0">
            <a:normAutofit fontScale="25000" lnSpcReduction="20000"/>
          </a:bodyPr>
          <a:lstStyle/>
          <a:p>
            <a:pPr marL="0" lvl="0" indent="0" algn="l" rtl="0">
              <a:lnSpc>
                <a:spcPct val="70000"/>
              </a:lnSpc>
              <a:spcBef>
                <a:spcPts val="1000"/>
              </a:spcBef>
              <a:spcAft>
                <a:spcPts val="0"/>
              </a:spcAft>
              <a:buClr>
                <a:srgbClr val="000000"/>
              </a:buClr>
              <a:buSzPts val="131"/>
              <a:buFont typeface="Arial"/>
              <a:buNone/>
            </a:pPr>
            <a:r>
              <a:rPr lang="en-US" sz="6400"/>
              <a:t>RECOMMENDATIONS FOR INVESTMENT IN ARTEMIA-BASED SOLUTIONS FOR HUMAN</a:t>
            </a:r>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endParaRPr/>
          </a:p>
        </p:txBody>
      </p:sp>
      <p:sp>
        <p:nvSpPr>
          <p:cNvPr id="255" name="Google Shape;255;g36aff6eddcf_0_385"/>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
        <p:nvSpPr>
          <p:cNvPr id="256" name="Google Shape;256;g36aff6eddcf_0_385"/>
          <p:cNvSpPr txBox="1"/>
          <p:nvPr/>
        </p:nvSpPr>
        <p:spPr>
          <a:xfrm>
            <a:off x="771425" y="1015938"/>
            <a:ext cx="5136900" cy="5064000"/>
          </a:xfrm>
          <a:prstGeom prst="rect">
            <a:avLst/>
          </a:prstGeom>
          <a:solidFill>
            <a:srgbClr val="FCE5CD"/>
          </a:solidFill>
          <a:ln w="28575" cap="flat" cmpd="sng">
            <a:solidFill>
              <a:srgbClr val="FF712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600"/>
              </a:spcBef>
              <a:spcAft>
                <a:spcPts val="0"/>
              </a:spcAft>
              <a:buClr>
                <a:srgbClr val="000000"/>
              </a:buClr>
              <a:buSzPts val="1700"/>
              <a:buFont typeface="Arial"/>
              <a:buNone/>
            </a:pPr>
            <a:r>
              <a:rPr lang="en-US" sz="1700" b="1" i="0" u="none" strike="noStrike" cap="none">
                <a:solidFill>
                  <a:srgbClr val="FF9900"/>
                </a:solidFill>
                <a:latin typeface="Montserrat"/>
                <a:ea typeface="Montserrat"/>
                <a:cs typeface="Montserrat"/>
                <a:sym typeface="Montserrat"/>
              </a:rPr>
              <a:t>Nutritional Research</a:t>
            </a:r>
            <a:endParaRPr sz="1700" b="1" i="0" u="none" strike="noStrike" cap="none">
              <a:solidFill>
                <a:srgbClr val="FF99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Comprehensive Nutritional Profiling</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Bioavailability of Nutrients</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Anti-Nutritional Factors</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Nutritional Optimization</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600"/>
              <a:buFont typeface="Arial"/>
              <a:buNone/>
            </a:pPr>
            <a:r>
              <a:rPr lang="en-US" sz="1600" b="1" i="0" u="none" strike="noStrike" cap="none">
                <a:solidFill>
                  <a:srgbClr val="FF9900"/>
                </a:solidFill>
                <a:latin typeface="Montserrat"/>
                <a:ea typeface="Montserrat"/>
                <a:cs typeface="Montserrat"/>
                <a:sym typeface="Montserrat"/>
              </a:rPr>
              <a:t>Food Safety and Toxicology</a:t>
            </a:r>
            <a:endParaRPr sz="1600" b="1" i="0" u="none" strike="noStrike" cap="none">
              <a:solidFill>
                <a:srgbClr val="FF99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Safety Assessments</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Shelf-Life Studies</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Regulatory Compliance</a:t>
            </a:r>
            <a:endParaRPr sz="1600" b="1" i="0" u="none" strike="noStrike" cap="none">
              <a:solidFill>
                <a:srgbClr val="FF9900"/>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700"/>
              <a:buFont typeface="Arial"/>
              <a:buNone/>
            </a:pPr>
            <a:r>
              <a:rPr lang="en-US" sz="1700" b="1" i="0" u="none" strike="noStrike" cap="none">
                <a:solidFill>
                  <a:srgbClr val="FF9900"/>
                </a:solidFill>
                <a:latin typeface="Montserrat"/>
                <a:ea typeface="Montserrat"/>
                <a:cs typeface="Montserrat"/>
                <a:sym typeface="Montserrat"/>
              </a:rPr>
              <a:t>Product Development</a:t>
            </a:r>
            <a:endParaRPr sz="1700" b="1" i="0" u="none" strike="noStrike" cap="none">
              <a:solidFill>
                <a:srgbClr val="FF99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Innovative Food Products</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Cultural Integration</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Fortified Foods</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700"/>
              <a:buFont typeface="Arial"/>
              <a:buNone/>
            </a:pPr>
            <a:r>
              <a:rPr lang="en-US" sz="1700" b="1" i="0" u="none" strike="noStrike" cap="none">
                <a:solidFill>
                  <a:srgbClr val="FF9900"/>
                </a:solidFill>
                <a:latin typeface="Montserrat"/>
                <a:ea typeface="Montserrat"/>
                <a:cs typeface="Montserrat"/>
                <a:sym typeface="Montserrat"/>
              </a:rPr>
              <a:t>Consumer Acceptance and Market Research</a:t>
            </a:r>
            <a:endParaRPr sz="1700" b="1" i="0" u="none" strike="noStrike" cap="none">
              <a:solidFill>
                <a:srgbClr val="FF99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Behavioral Studies</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Market Positioning</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Culinary Innovations</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100"/>
              <a:buFont typeface="Arial"/>
              <a:buNone/>
            </a:pPr>
            <a:r>
              <a:rPr lang="en-US" sz="1100" b="1" i="0" u="none" strike="noStrike" cap="none">
                <a:solidFill>
                  <a:srgbClr val="434343"/>
                </a:solidFill>
                <a:latin typeface="Montserrat"/>
                <a:ea typeface="Montserrat"/>
                <a:cs typeface="Montserrat"/>
                <a:sym typeface="Montserrat"/>
              </a:rPr>
              <a:t>Awareness and Education</a:t>
            </a:r>
            <a:endParaRPr sz="11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600"/>
              </a:spcAft>
              <a:buClr>
                <a:srgbClr val="000000"/>
              </a:buClr>
              <a:buSzPts val="900"/>
              <a:buFont typeface="Arial"/>
              <a:buNone/>
            </a:pPr>
            <a:endParaRPr sz="900" b="1" i="0" u="none" strike="noStrike" cap="none">
              <a:solidFill>
                <a:srgbClr val="434343"/>
              </a:solidFill>
              <a:latin typeface="Montserrat"/>
              <a:ea typeface="Montserrat"/>
              <a:cs typeface="Montserrat"/>
              <a:sym typeface="Montserrat"/>
            </a:endParaRPr>
          </a:p>
        </p:txBody>
      </p:sp>
      <p:sp>
        <p:nvSpPr>
          <p:cNvPr id="257" name="Google Shape;257;g36aff6eddcf_0_385"/>
          <p:cNvSpPr txBox="1"/>
          <p:nvPr/>
        </p:nvSpPr>
        <p:spPr>
          <a:xfrm>
            <a:off x="6123000" y="1015950"/>
            <a:ext cx="5368500" cy="5110200"/>
          </a:xfrm>
          <a:prstGeom prst="rect">
            <a:avLst/>
          </a:prstGeom>
          <a:solidFill>
            <a:srgbClr val="FCE5CD"/>
          </a:solidFill>
          <a:ln w="28575" cap="flat" cmpd="sng">
            <a:solidFill>
              <a:srgbClr val="FF712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9900"/>
                </a:solidFill>
                <a:latin typeface="Montserrat"/>
                <a:ea typeface="Montserrat"/>
                <a:cs typeface="Montserrat"/>
                <a:sym typeface="Montserrat"/>
              </a:rPr>
              <a:t>Environmental and Economic Feasibility</a:t>
            </a:r>
            <a:endParaRPr sz="1800" b="1" i="0" u="none" strike="noStrike" cap="none">
              <a:solidFill>
                <a:srgbClr val="FF99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Sustainable Production</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Adaptation to Climate Change</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Cost Analysis</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Community-Based Farming/ Livelihoods</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800"/>
              <a:buFont typeface="Arial"/>
              <a:buNone/>
            </a:pPr>
            <a:r>
              <a:rPr lang="en-US" sz="1800" b="1" i="0" u="none" strike="noStrike" cap="none">
                <a:solidFill>
                  <a:srgbClr val="FF9900"/>
                </a:solidFill>
                <a:latin typeface="Montserrat"/>
                <a:ea typeface="Montserrat"/>
                <a:cs typeface="Montserrat"/>
                <a:sym typeface="Montserrat"/>
              </a:rPr>
              <a:t>Public Health and Policy Integration</a:t>
            </a:r>
            <a:endParaRPr sz="1800" b="1" i="0" u="none" strike="noStrike" cap="none">
              <a:solidFill>
                <a:srgbClr val="FF99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Policy Advocacy</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Global Partnerships</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Empowering Women and Families</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Awareness Campaigns</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700"/>
              <a:buFont typeface="Arial"/>
              <a:buNone/>
            </a:pPr>
            <a:r>
              <a:rPr lang="en-US" sz="1700" b="1" i="0" u="none" strike="noStrike" cap="none">
                <a:solidFill>
                  <a:srgbClr val="FF9900"/>
                </a:solidFill>
                <a:latin typeface="Montserrat"/>
                <a:ea typeface="Montserrat"/>
                <a:cs typeface="Montserrat"/>
                <a:sym typeface="Montserrat"/>
              </a:rPr>
              <a:t>Research Funding and Collaboration</a:t>
            </a:r>
            <a:endParaRPr sz="1700" b="1" i="0" u="none" strike="noStrike" cap="none">
              <a:solidFill>
                <a:srgbClr val="FF99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Interdisciplinary Studies</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Pilot Projects</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Comparative Studies</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Regional Adaptation</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r>
              <a:rPr lang="en-US" sz="1200" b="1" i="0" u="none" strike="noStrike" cap="none">
                <a:solidFill>
                  <a:srgbClr val="434343"/>
                </a:solidFill>
                <a:latin typeface="Montserrat"/>
                <a:ea typeface="Montserrat"/>
                <a:cs typeface="Montserrat"/>
                <a:sym typeface="Montserrat"/>
              </a:rPr>
              <a:t>Targeted Pilots in Food-Insecure Areas</a:t>
            </a: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0"/>
              </a:spcAft>
              <a:buClr>
                <a:srgbClr val="000000"/>
              </a:buClr>
              <a:buSzPts val="1200"/>
              <a:buFont typeface="Arial"/>
              <a:buNone/>
            </a:pPr>
            <a:endParaRPr sz="1200" b="1" i="0" u="none" strike="noStrike" cap="none">
              <a:solidFill>
                <a:srgbClr val="434343"/>
              </a:solidFill>
              <a:latin typeface="Montserrat"/>
              <a:ea typeface="Montserrat"/>
              <a:cs typeface="Montserrat"/>
              <a:sym typeface="Montserrat"/>
            </a:endParaRPr>
          </a:p>
          <a:p>
            <a:pPr marL="0" marR="0" lvl="0" indent="0" algn="l" rtl="0">
              <a:lnSpc>
                <a:spcPct val="100000"/>
              </a:lnSpc>
              <a:spcBef>
                <a:spcPts val="600"/>
              </a:spcBef>
              <a:spcAft>
                <a:spcPts val="600"/>
              </a:spcAft>
              <a:buClr>
                <a:srgbClr val="000000"/>
              </a:buClr>
              <a:buSzPts val="1200"/>
              <a:buFont typeface="Arial"/>
              <a:buNone/>
            </a:pPr>
            <a:endParaRPr sz="1200" b="1" i="0" u="none" strike="noStrike" cap="none">
              <a:solidFill>
                <a:srgbClr val="434343"/>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2"/>
        <p:cNvGrpSpPr/>
        <p:nvPr/>
      </p:nvGrpSpPr>
      <p:grpSpPr>
        <a:xfrm>
          <a:off x="0" y="0"/>
          <a:ext cx="0" cy="0"/>
          <a:chOff x="0" y="0"/>
          <a:chExt cx="0" cy="0"/>
        </a:xfrm>
      </p:grpSpPr>
      <p:pic>
        <p:nvPicPr>
          <p:cNvPr id="263" name="Google Shape;263;g33dbb633c57_7_43" title="AdobeStock_868249655.jpe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67726" cy="6857999"/>
          </a:xfrm>
          <a:prstGeom prst="rect">
            <a:avLst/>
          </a:prstGeom>
          <a:noFill/>
          <a:ln>
            <a:noFill/>
          </a:ln>
        </p:spPr>
      </p:pic>
      <p:sp>
        <p:nvSpPr>
          <p:cNvPr id="264" name="Google Shape;264;g33dbb633c57_7_43"/>
          <p:cNvSpPr txBox="1"/>
          <p:nvPr/>
        </p:nvSpPr>
        <p:spPr>
          <a:xfrm>
            <a:off x="607475" y="5127652"/>
            <a:ext cx="9651600" cy="1275600"/>
          </a:xfrm>
          <a:prstGeom prst="rect">
            <a:avLst/>
          </a:prstGeom>
          <a:noFill/>
          <a:ln>
            <a:noFill/>
          </a:ln>
        </p:spPr>
        <p:txBody>
          <a:bodyPr spcFirstLastPara="1" wrap="square" lIns="91425" tIns="91425" rIns="91425" bIns="91425" anchor="t" anchorCtr="0">
            <a:noAutofit/>
          </a:bodyPr>
          <a:lstStyle/>
          <a:p>
            <a:pPr marL="0" marR="0" lvl="0" indent="0" algn="l" rtl="0">
              <a:lnSpc>
                <a:spcPct val="200000"/>
              </a:lnSpc>
              <a:spcBef>
                <a:spcPts val="0"/>
              </a:spcBef>
              <a:spcAft>
                <a:spcPts val="0"/>
              </a:spcAft>
              <a:buClr>
                <a:srgbClr val="000000"/>
              </a:buClr>
              <a:buSzPts val="4000"/>
              <a:buFont typeface="Arial"/>
              <a:buNone/>
            </a:pPr>
            <a:r>
              <a:rPr lang="en-US" sz="4000" b="1" i="0" u="none" strike="noStrike" cap="none">
                <a:solidFill>
                  <a:schemeClr val="lt1"/>
                </a:solidFill>
                <a:latin typeface="Montserrat"/>
                <a:ea typeface="Montserrat"/>
                <a:cs typeface="Montserrat"/>
                <a:sym typeface="Montserrat"/>
              </a:rPr>
              <a:t>Thank you</a:t>
            </a:r>
            <a:endParaRPr sz="4000" b="1"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Montserrat"/>
              <a:ea typeface="Montserrat"/>
              <a:cs typeface="Montserrat"/>
              <a:sym typeface="Montserrat"/>
            </a:endParaRPr>
          </a:p>
        </p:txBody>
      </p:sp>
      <p:pic>
        <p:nvPicPr>
          <p:cNvPr id="265" name="Google Shape;265;g33dbb633c57_7_43" title="WBG-PRO|GREEN-BLUE-FF-Blue.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033725" y="5499895"/>
            <a:ext cx="4838701" cy="1223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6aff6eddcf_0_10"/>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
        <p:nvSpPr>
          <p:cNvPr id="85" name="Google Shape;85;g36aff6eddcf_0_10"/>
          <p:cNvSpPr txBox="1">
            <a:spLocks noGrp="1"/>
          </p:cNvSpPr>
          <p:nvPr>
            <p:ph type="subTitle" idx="1"/>
          </p:nvPr>
        </p:nvSpPr>
        <p:spPr>
          <a:xfrm>
            <a:off x="256925" y="327761"/>
            <a:ext cx="11175300" cy="377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2400"/>
              <a:buNone/>
            </a:pPr>
            <a:r>
              <a:rPr lang="en-US" sz="1800"/>
              <a:t>OUTLOOK ON GLOBAL FOOD AND NUTRITION SECURITY</a:t>
            </a:r>
            <a:endParaRPr sz="1800"/>
          </a:p>
        </p:txBody>
      </p:sp>
      <p:sp>
        <p:nvSpPr>
          <p:cNvPr id="86" name="Google Shape;86;g36aff6eddcf_0_10"/>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pic>
        <p:nvPicPr>
          <p:cNvPr id="87" name="Google Shape;87;g36aff6eddcf_0_10" title="Screenshot 2025-06-16 at 2.25.33 p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1375" y="790625"/>
            <a:ext cx="6615901" cy="5514614"/>
          </a:xfrm>
          <a:prstGeom prst="rect">
            <a:avLst/>
          </a:prstGeom>
          <a:noFill/>
          <a:ln w="28575" cap="flat" cmpd="sng">
            <a:solidFill>
              <a:srgbClr val="FF712C"/>
            </a:solidFill>
            <a:prstDash val="solid"/>
            <a:round/>
            <a:headEnd type="none" w="sm" len="sm"/>
            <a:tailEnd type="none" w="sm" len="sm"/>
          </a:ln>
        </p:spPr>
      </p:pic>
      <p:sp>
        <p:nvSpPr>
          <p:cNvPr id="88" name="Google Shape;88;g36aff6eddcf_0_10"/>
          <p:cNvSpPr txBox="1">
            <a:spLocks noGrp="1"/>
          </p:cNvSpPr>
          <p:nvPr>
            <p:ph type="subTitle" idx="1"/>
          </p:nvPr>
        </p:nvSpPr>
        <p:spPr>
          <a:xfrm>
            <a:off x="7597550" y="2578050"/>
            <a:ext cx="4126800" cy="1266300"/>
          </a:xfrm>
          <a:prstGeom prst="rect">
            <a:avLst/>
          </a:prstGeom>
          <a:solidFill>
            <a:srgbClr val="FCE5CD"/>
          </a:solidFill>
          <a:ln w="28575" cap="flat" cmpd="sng">
            <a:solidFill>
              <a:srgbClr val="FF712C"/>
            </a:solidFill>
            <a:prstDash val="solid"/>
            <a:round/>
            <a:headEnd type="none" w="sm" len="sm"/>
            <a:tailEnd type="none" w="sm" len="sm"/>
          </a:ln>
        </p:spPr>
        <p:txBody>
          <a:bodyPr spcFirstLastPara="1" wrap="square" lIns="0" tIns="0" rIns="0" bIns="0" anchor="ctr" anchorCtr="0">
            <a:normAutofit/>
          </a:bodyPr>
          <a:lstStyle/>
          <a:p>
            <a:pPr marL="0" lvl="0" indent="0" algn="l" rtl="0">
              <a:lnSpc>
                <a:spcPct val="90000"/>
              </a:lnSpc>
              <a:spcBef>
                <a:spcPts val="1000"/>
              </a:spcBef>
              <a:spcAft>
                <a:spcPts val="0"/>
              </a:spcAft>
              <a:buSzPts val="2400"/>
              <a:buNone/>
            </a:pPr>
            <a:r>
              <a:rPr lang="en-US" sz="1900" b="0">
                <a:solidFill>
                  <a:srgbClr val="0C0C0C"/>
                </a:solidFill>
              </a:rPr>
              <a:t>Global hunger rose sharply from 2019 to 2021 and persisted at the same level to 2024</a:t>
            </a:r>
            <a:endParaRPr sz="1900" b="0">
              <a:solidFill>
                <a:srgbClr val="0C0C0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6aff6eddcf_0_221"/>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
        <p:nvSpPr>
          <p:cNvPr id="95" name="Google Shape;95;g36aff6eddcf_0_221"/>
          <p:cNvSpPr txBox="1">
            <a:spLocks noGrp="1"/>
          </p:cNvSpPr>
          <p:nvPr>
            <p:ph type="subTitle" idx="1"/>
          </p:nvPr>
        </p:nvSpPr>
        <p:spPr>
          <a:xfrm>
            <a:off x="256925" y="298625"/>
            <a:ext cx="11175300" cy="377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2400"/>
              <a:buNone/>
            </a:pPr>
            <a:r>
              <a:rPr lang="en-US" sz="1800"/>
              <a:t>THE GROWING GLOBAL FOOD INSECURITY CRISIS: WHY WE NEED NEW SOLUTIONS</a:t>
            </a:r>
            <a:endParaRPr sz="1800"/>
          </a:p>
        </p:txBody>
      </p:sp>
      <p:sp>
        <p:nvSpPr>
          <p:cNvPr id="96" name="Google Shape;96;g36aff6eddcf_0_221"/>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97" name="Google Shape;97;g36aff6eddcf_0_221"/>
          <p:cNvSpPr txBox="1"/>
          <p:nvPr/>
        </p:nvSpPr>
        <p:spPr>
          <a:xfrm>
            <a:off x="7717625" y="1915450"/>
            <a:ext cx="4050000" cy="2055000"/>
          </a:xfrm>
          <a:prstGeom prst="rect">
            <a:avLst/>
          </a:prstGeom>
          <a:solidFill>
            <a:schemeClr val="accent4"/>
          </a:solidFill>
          <a:ln w="28575" cap="flat" cmpd="sng">
            <a:solidFill>
              <a:srgbClr val="FF712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en-US" sz="1350" i="0" u="none" strike="noStrike" cap="none">
                <a:solidFill>
                  <a:srgbClr val="000000"/>
                </a:solidFill>
                <a:highlight>
                  <a:schemeClr val="accent4"/>
                </a:highlight>
                <a:latin typeface="Montserrat"/>
                <a:ea typeface="Montserrat"/>
                <a:cs typeface="Montserrat"/>
                <a:sym typeface="Montserrat"/>
              </a:rPr>
              <a:t>The current scenario shows that </a:t>
            </a:r>
            <a:r>
              <a:rPr lang="en-US" sz="1350" b="1" i="0" u="none" strike="noStrike" cap="none">
                <a:solidFill>
                  <a:srgbClr val="000000"/>
                </a:solidFill>
                <a:highlight>
                  <a:schemeClr val="accent4"/>
                </a:highlight>
                <a:latin typeface="Montserrat"/>
                <a:ea typeface="Montserrat"/>
                <a:cs typeface="Montserrat"/>
                <a:sym typeface="Montserrat"/>
              </a:rPr>
              <a:t>582 million people, or 6.8 percent of the global population, will be chronically undernourished in 2030</a:t>
            </a:r>
            <a:r>
              <a:rPr lang="en-US" sz="1350" i="0" u="none" strike="noStrike" cap="none">
                <a:solidFill>
                  <a:srgbClr val="000000"/>
                </a:solidFill>
                <a:highlight>
                  <a:schemeClr val="accent4"/>
                </a:highlight>
                <a:latin typeface="Montserrat"/>
                <a:ea typeface="Montserrat"/>
                <a:cs typeface="Montserrat"/>
                <a:sym typeface="Montserrat"/>
              </a:rPr>
              <a:t>, pointing to the immense challenge of achieving SDG 2 (Zero Hunger). This is </a:t>
            </a:r>
            <a:r>
              <a:rPr lang="en-US" sz="1350" b="1" i="0" u="none" strike="noStrike" cap="none">
                <a:solidFill>
                  <a:srgbClr val="000000"/>
                </a:solidFill>
                <a:highlight>
                  <a:schemeClr val="accent4"/>
                </a:highlight>
                <a:latin typeface="Montserrat"/>
                <a:ea typeface="Montserrat"/>
                <a:cs typeface="Montserrat"/>
                <a:sym typeface="Montserrat"/>
              </a:rPr>
              <a:t>about 130 million more undernourished people than in the “projections before COVID-19 pandemic” scenario</a:t>
            </a:r>
            <a:r>
              <a:rPr lang="en-US" sz="1350" i="0" u="none" strike="noStrike" cap="none">
                <a:solidFill>
                  <a:srgbClr val="000000"/>
                </a:solidFill>
                <a:highlight>
                  <a:schemeClr val="accent4"/>
                </a:highlight>
                <a:latin typeface="Montserrat"/>
                <a:ea typeface="Montserrat"/>
                <a:cs typeface="Montserrat"/>
                <a:sym typeface="Montserrat"/>
              </a:rPr>
              <a:t>.</a:t>
            </a:r>
            <a:endParaRPr sz="1400" i="0" u="none" strike="noStrike" cap="none">
              <a:solidFill>
                <a:srgbClr val="000000"/>
              </a:solidFill>
              <a:highlight>
                <a:schemeClr val="accent4"/>
              </a:highlight>
              <a:latin typeface="Montserrat"/>
              <a:ea typeface="Montserrat"/>
              <a:cs typeface="Montserrat"/>
              <a:sym typeface="Montserrat"/>
            </a:endParaRPr>
          </a:p>
        </p:txBody>
      </p:sp>
      <p:sp>
        <p:nvSpPr>
          <p:cNvPr id="98" name="Google Shape;98;g36aff6eddcf_0_221"/>
          <p:cNvSpPr txBox="1"/>
          <p:nvPr/>
        </p:nvSpPr>
        <p:spPr>
          <a:xfrm>
            <a:off x="1032050" y="925775"/>
            <a:ext cx="6449400" cy="4494600"/>
          </a:xfrm>
          <a:prstGeom prst="rect">
            <a:avLst/>
          </a:prstGeom>
          <a:solidFill>
            <a:srgbClr val="FCE5CD"/>
          </a:solidFill>
          <a:ln w="28575" cap="flat" cmpd="sng">
            <a:solidFill>
              <a:srgbClr val="FF712C"/>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Montserrat"/>
              <a:buChar char="●"/>
            </a:pPr>
            <a:r>
              <a:rPr lang="en-US" sz="1400" b="0" i="0" u="none" strike="noStrike" cap="none">
                <a:solidFill>
                  <a:srgbClr val="000000"/>
                </a:solidFill>
                <a:latin typeface="Montserrat"/>
                <a:ea typeface="Montserrat"/>
                <a:cs typeface="Montserrat"/>
                <a:sym typeface="Montserrat"/>
              </a:rPr>
              <a:t>Global hunger affects </a:t>
            </a:r>
            <a:r>
              <a:rPr lang="en-US" sz="1400" b="1" i="0" u="none" strike="noStrike" cap="none">
                <a:solidFill>
                  <a:srgbClr val="000000"/>
                </a:solidFill>
                <a:latin typeface="Montserrat"/>
                <a:ea typeface="Montserrat"/>
                <a:cs typeface="Montserrat"/>
                <a:sym typeface="Montserrat"/>
              </a:rPr>
              <a:t>~733 million people</a:t>
            </a:r>
            <a:r>
              <a:rPr lang="en-US" sz="1400" b="0" i="0" u="none" strike="noStrike" cap="none">
                <a:solidFill>
                  <a:srgbClr val="000000"/>
                </a:solidFill>
                <a:latin typeface="Montserrat"/>
                <a:ea typeface="Montserrat"/>
                <a:cs typeface="Montserrat"/>
                <a:sym typeface="Montserrat"/>
              </a:rPr>
              <a:t> in 2023 (9.1% of world population), up by </a:t>
            </a:r>
            <a:r>
              <a:rPr lang="en-US" sz="1400" b="1" i="0" u="none" strike="noStrike" cap="none">
                <a:solidFill>
                  <a:srgbClr val="000000"/>
                </a:solidFill>
                <a:latin typeface="Montserrat"/>
                <a:ea typeface="Montserrat"/>
                <a:cs typeface="Montserrat"/>
                <a:sym typeface="Montserrat"/>
              </a:rPr>
              <a:t>152 million since 2019</a:t>
            </a:r>
            <a:r>
              <a:rPr lang="en-US" sz="1400" b="0" i="0" u="none" strike="noStrike" cap="none">
                <a:solidFill>
                  <a:srgbClr val="000000"/>
                </a:solidFill>
                <a:latin typeface="Montserrat"/>
                <a:ea typeface="Montserrat"/>
                <a:cs typeface="Montserrat"/>
                <a:sym typeface="Montserrat"/>
              </a:rPr>
              <a:t>.</a:t>
            </a:r>
            <a:endParaRPr sz="1400" b="0" i="0" u="none" strike="noStrike" cap="none">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a:latin typeface="Montserrat"/>
              <a:ea typeface="Montserrat"/>
              <a:cs typeface="Montserrat"/>
              <a:sym typeface="Montserrat"/>
            </a:endParaRPr>
          </a:p>
          <a:p>
            <a:pPr marL="457200" marR="0" lvl="0" indent="-317500" algn="l" rtl="0">
              <a:lnSpc>
                <a:spcPct val="100000"/>
              </a:lnSpc>
              <a:spcBef>
                <a:spcPts val="0"/>
              </a:spcBef>
              <a:spcAft>
                <a:spcPts val="0"/>
              </a:spcAft>
              <a:buClr>
                <a:srgbClr val="000000"/>
              </a:buClr>
              <a:buSzPts val="1400"/>
              <a:buFont typeface="Montserrat"/>
              <a:buChar char="●"/>
            </a:pPr>
            <a:r>
              <a:rPr lang="en-US" sz="1400" b="1" i="0" u="none" strike="noStrike" cap="none">
                <a:solidFill>
                  <a:srgbClr val="000000"/>
                </a:solidFill>
                <a:latin typeface="Montserrat"/>
                <a:ea typeface="Montserrat"/>
                <a:cs typeface="Montserrat"/>
                <a:sym typeface="Montserrat"/>
              </a:rPr>
              <a:t>Africa</a:t>
            </a:r>
            <a:r>
              <a:rPr lang="en-US" sz="1400" b="0" i="0" u="none" strike="noStrike" cap="none">
                <a:solidFill>
                  <a:srgbClr val="000000"/>
                </a:solidFill>
                <a:latin typeface="Montserrat"/>
                <a:ea typeface="Montserrat"/>
                <a:cs typeface="Montserrat"/>
                <a:sym typeface="Montserrat"/>
              </a:rPr>
              <a:t> faces the </a:t>
            </a:r>
            <a:r>
              <a:rPr lang="en-US" sz="1400" b="1" i="0" u="none" strike="noStrike" cap="none">
                <a:solidFill>
                  <a:srgbClr val="000000"/>
                </a:solidFill>
                <a:latin typeface="Montserrat"/>
                <a:ea typeface="Montserrat"/>
                <a:cs typeface="Montserrat"/>
                <a:sym typeface="Montserrat"/>
              </a:rPr>
              <a:t>highest hunger burden: 20.4%</a:t>
            </a:r>
            <a:r>
              <a:rPr lang="en-US" sz="1400" b="0" i="0" u="none" strike="noStrike" cap="none">
                <a:solidFill>
                  <a:srgbClr val="000000"/>
                </a:solidFill>
                <a:latin typeface="Montserrat"/>
                <a:ea typeface="Montserrat"/>
                <a:cs typeface="Montserrat"/>
                <a:sym typeface="Montserrat"/>
              </a:rPr>
              <a:t> of its population is </a:t>
            </a:r>
            <a:r>
              <a:rPr lang="en-US" sz="1400" b="1" i="0" u="none" strike="noStrike" cap="none">
                <a:solidFill>
                  <a:srgbClr val="000000"/>
                </a:solidFill>
                <a:latin typeface="Montserrat"/>
                <a:ea typeface="Montserrat"/>
                <a:cs typeface="Montserrat"/>
                <a:sym typeface="Montserrat"/>
              </a:rPr>
              <a:t>undernourished (~300 million people)</a:t>
            </a:r>
            <a:r>
              <a:rPr lang="en-US" sz="1400" b="0" i="0" u="none" strike="noStrike" cap="none">
                <a:solidFill>
                  <a:srgbClr val="000000"/>
                </a:solidFill>
                <a:latin typeface="Montserrat"/>
                <a:ea typeface="Montserrat"/>
                <a:cs typeface="Montserrat"/>
                <a:sym typeface="Montserrat"/>
              </a:rPr>
              <a:t>.</a:t>
            </a:r>
            <a:br>
              <a:rPr lang="en-US" sz="1400" b="0" i="0" u="none" strike="noStrike" cap="none">
                <a:solidFill>
                  <a:srgbClr val="000000"/>
                </a:solidFill>
                <a:latin typeface="Montserrat"/>
                <a:ea typeface="Montserrat"/>
                <a:cs typeface="Montserrat"/>
                <a:sym typeface="Montserrat"/>
              </a:rPr>
            </a:br>
            <a:endParaRPr sz="1400" b="0" i="0" u="none" strike="noStrike" cap="none">
              <a:solidFill>
                <a:srgbClr val="000000"/>
              </a:solidFill>
              <a:latin typeface="Montserrat"/>
              <a:ea typeface="Montserrat"/>
              <a:cs typeface="Montserrat"/>
              <a:sym typeface="Montserrat"/>
            </a:endParaRPr>
          </a:p>
          <a:p>
            <a:pPr marL="457200" marR="0" lvl="0" indent="-317500" algn="l" rtl="0">
              <a:lnSpc>
                <a:spcPct val="100000"/>
              </a:lnSpc>
              <a:spcBef>
                <a:spcPts val="0"/>
              </a:spcBef>
              <a:spcAft>
                <a:spcPts val="0"/>
              </a:spcAft>
              <a:buClr>
                <a:srgbClr val="000000"/>
              </a:buClr>
              <a:buSzPts val="1400"/>
              <a:buFont typeface="Montserrat"/>
              <a:buChar char="●"/>
            </a:pPr>
            <a:r>
              <a:rPr lang="en-US" sz="1400" b="1" i="0" u="none" strike="noStrike" cap="none">
                <a:solidFill>
                  <a:srgbClr val="000000"/>
                </a:solidFill>
                <a:latin typeface="Montserrat"/>
                <a:ea typeface="Montserrat"/>
                <a:cs typeface="Montserrat"/>
                <a:sym typeface="Montserrat"/>
              </a:rPr>
              <a:t>Severe food insecurity affects 864 million</a:t>
            </a:r>
            <a:r>
              <a:rPr lang="en-US" sz="1400" b="0" i="0" u="none" strike="noStrike" cap="none">
                <a:solidFill>
                  <a:srgbClr val="000000"/>
                </a:solidFill>
                <a:latin typeface="Montserrat"/>
                <a:ea typeface="Montserrat"/>
                <a:cs typeface="Montserrat"/>
                <a:sym typeface="Montserrat"/>
              </a:rPr>
              <a:t> people worldwide (10.7%).</a:t>
            </a:r>
            <a:endParaRPr sz="1400" b="0" i="0" u="none" strike="noStrike" cap="none">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a:p>
            <a:pPr marL="457200" marR="0" lvl="0" indent="-317500" algn="l" rtl="0">
              <a:lnSpc>
                <a:spcPct val="100000"/>
              </a:lnSpc>
              <a:spcBef>
                <a:spcPts val="0"/>
              </a:spcBef>
              <a:spcAft>
                <a:spcPts val="0"/>
              </a:spcAft>
              <a:buClr>
                <a:srgbClr val="000000"/>
              </a:buClr>
              <a:buSzPts val="1400"/>
              <a:buFont typeface="Montserrat"/>
              <a:buChar char="●"/>
            </a:pPr>
            <a:r>
              <a:rPr lang="en-US" sz="1400" b="0" i="0" u="none" strike="noStrike" cap="none">
                <a:solidFill>
                  <a:srgbClr val="000000"/>
                </a:solidFill>
                <a:latin typeface="Montserrat"/>
                <a:ea typeface="Montserrat"/>
                <a:cs typeface="Montserrat"/>
                <a:sym typeface="Montserrat"/>
              </a:rPr>
              <a:t>Moderate or severe food insecurity touches 2.33 billion people – 28.9% of the global population.</a:t>
            </a:r>
            <a:br>
              <a:rPr lang="en-US" sz="1400" b="0" i="0" u="none" strike="noStrike" cap="none">
                <a:solidFill>
                  <a:srgbClr val="000000"/>
                </a:solidFill>
                <a:latin typeface="Montserrat"/>
                <a:ea typeface="Montserrat"/>
                <a:cs typeface="Montserrat"/>
                <a:sym typeface="Montserrat"/>
              </a:rPr>
            </a:br>
            <a:endParaRPr sz="1400" b="0" i="0" u="none" strike="noStrike" cap="none">
              <a:solidFill>
                <a:srgbClr val="000000"/>
              </a:solidFill>
              <a:latin typeface="Montserrat"/>
              <a:ea typeface="Montserrat"/>
              <a:cs typeface="Montserrat"/>
              <a:sym typeface="Montserrat"/>
            </a:endParaRPr>
          </a:p>
          <a:p>
            <a:pPr marL="457200" marR="0" lvl="0" indent="-317500" algn="l" rtl="0">
              <a:lnSpc>
                <a:spcPct val="100000"/>
              </a:lnSpc>
              <a:spcBef>
                <a:spcPts val="0"/>
              </a:spcBef>
              <a:spcAft>
                <a:spcPts val="0"/>
              </a:spcAft>
              <a:buClr>
                <a:srgbClr val="000000"/>
              </a:buClr>
              <a:buSzPts val="1400"/>
              <a:buFont typeface="Montserrat"/>
              <a:buChar char="●"/>
            </a:pPr>
            <a:r>
              <a:rPr lang="en-US" sz="1400" b="1" i="0" u="none" strike="noStrike" cap="none">
                <a:solidFill>
                  <a:srgbClr val="000000"/>
                </a:solidFill>
                <a:latin typeface="Montserrat"/>
                <a:ea typeface="Montserrat"/>
                <a:cs typeface="Montserrat"/>
                <a:sym typeface="Montserrat"/>
              </a:rPr>
              <a:t>**58% of people in Africa are food insecure</a:t>
            </a:r>
            <a:r>
              <a:rPr lang="en-US" sz="1400" b="0" i="0" u="none" strike="noStrike" cap="none">
                <a:solidFill>
                  <a:srgbClr val="000000"/>
                </a:solidFill>
                <a:latin typeface="Montserrat"/>
                <a:ea typeface="Montserrat"/>
                <a:cs typeface="Montserrat"/>
                <a:sym typeface="Montserrat"/>
              </a:rPr>
              <a:t> – double the global average.</a:t>
            </a:r>
            <a:endParaRPr sz="1400" b="0" i="0" u="none" strike="noStrike" cap="none">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a:p>
            <a:pPr marL="457200" marR="0" lvl="0" indent="-317500" algn="l" rtl="0">
              <a:lnSpc>
                <a:spcPct val="100000"/>
              </a:lnSpc>
              <a:spcBef>
                <a:spcPts val="0"/>
              </a:spcBef>
              <a:spcAft>
                <a:spcPts val="0"/>
              </a:spcAft>
              <a:buClr>
                <a:srgbClr val="000000"/>
              </a:buClr>
              <a:buSzPts val="1400"/>
              <a:buFont typeface="Montserrat"/>
              <a:buChar char="●"/>
            </a:pPr>
            <a:r>
              <a:rPr lang="en-US" sz="1400" b="1" i="0" u="none" strike="noStrike" cap="none">
                <a:solidFill>
                  <a:srgbClr val="000000"/>
                </a:solidFill>
                <a:latin typeface="Montserrat"/>
                <a:ea typeface="Montserrat"/>
                <a:cs typeface="Montserrat"/>
                <a:sym typeface="Montserrat"/>
              </a:rPr>
              <a:t>Food insecurity </a:t>
            </a:r>
            <a:r>
              <a:rPr lang="en-US" sz="1400" b="0" i="0" u="none" strike="noStrike" cap="none">
                <a:solidFill>
                  <a:srgbClr val="000000"/>
                </a:solidFill>
                <a:latin typeface="Montserrat"/>
                <a:ea typeface="Montserrat"/>
                <a:cs typeface="Montserrat"/>
                <a:sym typeface="Montserrat"/>
              </a:rPr>
              <a:t>is </a:t>
            </a:r>
            <a:r>
              <a:rPr lang="en-US" sz="1400" b="1" i="0" u="none" strike="noStrike" cap="none">
                <a:solidFill>
                  <a:srgbClr val="000000"/>
                </a:solidFill>
                <a:latin typeface="Montserrat"/>
                <a:ea typeface="Montserrat"/>
                <a:cs typeface="Montserrat"/>
                <a:sym typeface="Montserrat"/>
              </a:rPr>
              <a:t>worse</a:t>
            </a:r>
            <a:r>
              <a:rPr lang="en-US" sz="1400" b="0" i="0" u="none" strike="noStrike" cap="none">
                <a:solidFill>
                  <a:srgbClr val="000000"/>
                </a:solidFill>
                <a:latin typeface="Montserrat"/>
                <a:ea typeface="Montserrat"/>
                <a:cs typeface="Montserrat"/>
                <a:sym typeface="Montserrat"/>
              </a:rPr>
              <a:t> for </a:t>
            </a:r>
            <a:r>
              <a:rPr lang="en-US" sz="1400" b="1" i="0" u="none" strike="noStrike" cap="none">
                <a:solidFill>
                  <a:srgbClr val="000000"/>
                </a:solidFill>
                <a:latin typeface="Montserrat"/>
                <a:ea typeface="Montserrat"/>
                <a:cs typeface="Montserrat"/>
                <a:sym typeface="Montserrat"/>
              </a:rPr>
              <a:t>women</a:t>
            </a:r>
            <a:r>
              <a:rPr lang="en-US" sz="1400" b="0" i="0" u="none" strike="noStrike" cap="none">
                <a:solidFill>
                  <a:srgbClr val="000000"/>
                </a:solidFill>
                <a:latin typeface="Montserrat"/>
                <a:ea typeface="Montserrat"/>
                <a:cs typeface="Montserrat"/>
                <a:sym typeface="Montserrat"/>
              </a:rPr>
              <a:t> and </a:t>
            </a:r>
            <a:r>
              <a:rPr lang="en-US" sz="1400" b="1" i="0" u="none" strike="noStrike" cap="none">
                <a:solidFill>
                  <a:srgbClr val="000000"/>
                </a:solidFill>
                <a:latin typeface="Montserrat"/>
                <a:ea typeface="Montserrat"/>
                <a:cs typeface="Montserrat"/>
                <a:sym typeface="Montserrat"/>
              </a:rPr>
              <a:t>rural</a:t>
            </a:r>
            <a:r>
              <a:rPr lang="en-US" sz="1400" b="0" i="0" u="none" strike="noStrike" cap="none">
                <a:solidFill>
                  <a:srgbClr val="000000"/>
                </a:solidFill>
                <a:latin typeface="Montserrat"/>
                <a:ea typeface="Montserrat"/>
                <a:cs typeface="Montserrat"/>
                <a:sym typeface="Montserrat"/>
              </a:rPr>
              <a:t> populations.</a:t>
            </a:r>
            <a:endParaRPr sz="1400" b="0" i="0" u="none" strike="noStrike" cap="none">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ontserrat"/>
              <a:ea typeface="Montserrat"/>
              <a:cs typeface="Montserrat"/>
              <a:sym typeface="Montserrat"/>
            </a:endParaRPr>
          </a:p>
          <a:p>
            <a:pPr marL="457200" marR="0" lvl="0" indent="-317500" algn="l" rtl="0">
              <a:lnSpc>
                <a:spcPct val="100000"/>
              </a:lnSpc>
              <a:spcBef>
                <a:spcPts val="0"/>
              </a:spcBef>
              <a:spcAft>
                <a:spcPts val="0"/>
              </a:spcAft>
              <a:buClr>
                <a:srgbClr val="000000"/>
              </a:buClr>
              <a:buSzPts val="1400"/>
              <a:buFont typeface="Montserrat"/>
              <a:buChar char="●"/>
            </a:pPr>
            <a:r>
              <a:rPr lang="en-US" sz="1400" b="0" i="0" u="none" strike="noStrike" cap="none">
                <a:solidFill>
                  <a:srgbClr val="000000"/>
                </a:solidFill>
                <a:latin typeface="Montserrat"/>
                <a:ea typeface="Montserrat"/>
                <a:cs typeface="Montserrat"/>
                <a:sym typeface="Montserrat"/>
              </a:rPr>
              <a:t>Little progress toward SDG 2 (Zero Hunger); ongoing conflicts, wars, inflation, climate change and pandemic effects are worsening the situation.</a:t>
            </a:r>
            <a:endParaRPr sz="14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6aff6eddcf_0_230"/>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105" name="Google Shape;105;g36aff6eddcf_0_230"/>
          <p:cNvSpPr txBox="1">
            <a:spLocks noGrp="1"/>
          </p:cNvSpPr>
          <p:nvPr>
            <p:ph type="subTitle" idx="1"/>
          </p:nvPr>
        </p:nvSpPr>
        <p:spPr>
          <a:xfrm>
            <a:off x="316225" y="298625"/>
            <a:ext cx="11175300" cy="377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2400"/>
              <a:buNone/>
            </a:pPr>
            <a:r>
              <a:rPr lang="en-US" sz="1800"/>
              <a:t>A COMPREHENSIVE APPROACH TO FINANCING FOOD SECURITY AND NUTRITION</a:t>
            </a:r>
            <a:endParaRPr sz="1800"/>
          </a:p>
        </p:txBody>
      </p:sp>
      <p:sp>
        <p:nvSpPr>
          <p:cNvPr id="106" name="Google Shape;106;g36aff6eddcf_0_230"/>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pic>
        <p:nvPicPr>
          <p:cNvPr id="107" name="Google Shape;107;g36aff6eddcf_0_230" title="Screenshot 2025-06-25 at 5.43.12 a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6225" y="843200"/>
            <a:ext cx="5285550" cy="3032475"/>
          </a:xfrm>
          <a:prstGeom prst="rect">
            <a:avLst/>
          </a:prstGeom>
          <a:noFill/>
          <a:ln>
            <a:noFill/>
          </a:ln>
        </p:spPr>
      </p:pic>
      <p:pic>
        <p:nvPicPr>
          <p:cNvPr id="108" name="Google Shape;108;g36aff6eddcf_0_230" title="Screenshot 2025-06-25 at 5.44.09 am.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6225" y="3875673"/>
            <a:ext cx="5285550" cy="2402753"/>
          </a:xfrm>
          <a:prstGeom prst="rect">
            <a:avLst/>
          </a:prstGeom>
          <a:noFill/>
          <a:ln>
            <a:noFill/>
          </a:ln>
        </p:spPr>
      </p:pic>
      <p:sp>
        <p:nvSpPr>
          <p:cNvPr id="109" name="Google Shape;109;g36aff6eddcf_0_230"/>
          <p:cNvSpPr txBox="1"/>
          <p:nvPr/>
        </p:nvSpPr>
        <p:spPr>
          <a:xfrm>
            <a:off x="5925750" y="1277375"/>
            <a:ext cx="5722800" cy="4571400"/>
          </a:xfrm>
          <a:prstGeom prst="rect">
            <a:avLst/>
          </a:prstGeom>
          <a:solidFill>
            <a:srgbClr val="FCE5CD"/>
          </a:solidFill>
          <a:ln w="28575" cap="flat" cmpd="sng">
            <a:solidFill>
              <a:srgbClr val="FF712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Montserrat"/>
                <a:ea typeface="Montserrat"/>
                <a:cs typeface="Montserrat"/>
                <a:sym typeface="Montserrat"/>
              </a:rPr>
              <a:t>A new definition of financing for food security and nutrition:</a:t>
            </a:r>
            <a:endParaRPr sz="1500" b="1"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Montserrat"/>
                <a:ea typeface="Montserrat"/>
                <a:cs typeface="Montserrat"/>
                <a:sym typeface="Montserrat"/>
              </a:rPr>
              <a:t>“</a:t>
            </a:r>
            <a:r>
              <a:rPr lang="en-US" sz="1500" b="1" i="0" u="none" strike="noStrike" cap="none">
                <a:solidFill>
                  <a:srgbClr val="000000"/>
                </a:solidFill>
                <a:latin typeface="Montserrat"/>
                <a:ea typeface="Montserrat"/>
                <a:cs typeface="Montserrat"/>
                <a:sym typeface="Montserrat"/>
              </a:rPr>
              <a:t>Financing for food security and nutrition</a:t>
            </a:r>
            <a:r>
              <a:rPr lang="en-US" sz="1500" b="0" i="0" u="none" strike="noStrike" cap="none">
                <a:solidFill>
                  <a:srgbClr val="000000"/>
                </a:solidFill>
                <a:latin typeface="Montserrat"/>
                <a:ea typeface="Montserrat"/>
                <a:cs typeface="Montserrat"/>
                <a:sym typeface="Montserrat"/>
              </a:rPr>
              <a:t> refers to the </a:t>
            </a:r>
            <a:r>
              <a:rPr lang="en-US" sz="1500" b="1" i="0" u="none" strike="noStrike" cap="none">
                <a:solidFill>
                  <a:srgbClr val="000000"/>
                </a:solidFill>
                <a:latin typeface="Montserrat"/>
                <a:ea typeface="Montserrat"/>
                <a:cs typeface="Montserrat"/>
                <a:sym typeface="Montserrat"/>
              </a:rPr>
              <a:t>public and private financial resources</a:t>
            </a:r>
            <a:r>
              <a:rPr lang="en-US" sz="1500" b="0" i="0" u="none" strike="noStrike" cap="none">
                <a:solidFill>
                  <a:srgbClr val="000000"/>
                </a:solidFill>
                <a:latin typeface="Montserrat"/>
                <a:ea typeface="Montserrat"/>
                <a:cs typeface="Montserrat"/>
                <a:sym typeface="Montserrat"/>
              </a:rPr>
              <a:t>, both </a:t>
            </a:r>
            <a:r>
              <a:rPr lang="en-US" sz="1500" b="1" i="0" u="none" strike="noStrike" cap="none">
                <a:solidFill>
                  <a:srgbClr val="000000"/>
                </a:solidFill>
                <a:latin typeface="Montserrat"/>
                <a:ea typeface="Montserrat"/>
                <a:cs typeface="Montserrat"/>
                <a:sym typeface="Montserrat"/>
              </a:rPr>
              <a:t>domestic and foreign</a:t>
            </a:r>
            <a:r>
              <a:rPr lang="en-US" sz="1500" b="0" i="0" u="none" strike="noStrike" cap="none">
                <a:solidFill>
                  <a:srgbClr val="000000"/>
                </a:solidFill>
                <a:latin typeface="Montserrat"/>
                <a:ea typeface="Montserrat"/>
                <a:cs typeface="Montserrat"/>
                <a:sym typeface="Montserrat"/>
              </a:rPr>
              <a:t>, that are directed towards </a:t>
            </a:r>
            <a:r>
              <a:rPr lang="en-US" sz="1500" b="1" i="0" u="none" strike="noStrike" cap="none">
                <a:solidFill>
                  <a:srgbClr val="000000"/>
                </a:solidFill>
                <a:latin typeface="Montserrat"/>
                <a:ea typeface="Montserrat"/>
                <a:cs typeface="Montserrat"/>
                <a:sym typeface="Montserrat"/>
              </a:rPr>
              <a:t>eradicating hunger, food insecurity and all forms of malnutrition.</a:t>
            </a:r>
            <a:r>
              <a:rPr lang="en-US" sz="1500" b="0" i="0" u="none" strike="noStrike" cap="none">
                <a:solidFill>
                  <a:srgbClr val="000000"/>
                </a:solidFill>
                <a:latin typeface="Montserrat"/>
                <a:ea typeface="Montserrat"/>
                <a:cs typeface="Montserrat"/>
                <a:sym typeface="Montserrat"/>
              </a:rPr>
              <a:t> They are targeted to ensure the </a:t>
            </a:r>
            <a:r>
              <a:rPr lang="en-US" sz="1500" b="1" i="0" u="none" strike="noStrike" cap="none">
                <a:solidFill>
                  <a:srgbClr val="000000"/>
                </a:solidFill>
                <a:latin typeface="Montserrat"/>
                <a:ea typeface="Montserrat"/>
                <a:cs typeface="Montserrat"/>
                <a:sym typeface="Montserrat"/>
              </a:rPr>
              <a:t>availability, access, utilization and stability</a:t>
            </a:r>
            <a:r>
              <a:rPr lang="en-US" sz="1500" b="0" i="0" u="none" strike="noStrike" cap="none">
                <a:solidFill>
                  <a:srgbClr val="000000"/>
                </a:solidFill>
                <a:latin typeface="Montserrat"/>
                <a:ea typeface="Montserrat"/>
                <a:cs typeface="Montserrat"/>
                <a:sym typeface="Montserrat"/>
              </a:rPr>
              <a:t> of nutritious and safe foods, and practices that favour healthy diets, as well as health, education and social protection services that enable these, and include the financial resources that are directed towards strengthening the resilience of agrifood systems to the major drivers and underlying structural factors of hunger, food insecurity and malnutrition.”</a:t>
            </a:r>
            <a:endParaRPr sz="1500" b="0" i="0" u="none" strike="noStrike" cap="none">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6aff6eddcf_0_240"/>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116" name="Google Shape;116;g36aff6eddcf_0_240"/>
          <p:cNvSpPr txBox="1">
            <a:spLocks noGrp="1"/>
          </p:cNvSpPr>
          <p:nvPr>
            <p:ph type="subTitle" idx="1"/>
          </p:nvPr>
        </p:nvSpPr>
        <p:spPr>
          <a:xfrm>
            <a:off x="316225" y="306288"/>
            <a:ext cx="11175300" cy="377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2400"/>
              <a:buNone/>
            </a:pPr>
            <a:r>
              <a:rPr lang="en-US" sz="1800"/>
              <a:t>ARTEMIA: </a:t>
            </a:r>
            <a:r>
              <a:rPr lang="en-US" sz="1800">
                <a:solidFill>
                  <a:srgbClr val="EE5935"/>
                </a:solidFill>
              </a:rPr>
              <a:t>COST-EFFECTIVE, SCALABLE, AND CLIMATE-RESILIENT NUTRITION SOLUTIONS</a:t>
            </a:r>
            <a:endParaRPr sz="1800">
              <a:solidFill>
                <a:srgbClr val="EE5935"/>
              </a:solidFill>
            </a:endParaRPr>
          </a:p>
        </p:txBody>
      </p:sp>
      <p:sp>
        <p:nvSpPr>
          <p:cNvPr id="117" name="Google Shape;117;g36aff6eddcf_0_240"/>
          <p:cNvSpPr txBox="1">
            <a:spLocks noGrp="1"/>
          </p:cNvSpPr>
          <p:nvPr>
            <p:ph type="sldNum" idx="12"/>
          </p:nvPr>
        </p:nvSpPr>
        <p:spPr>
          <a:xfrm>
            <a:off x="230500" y="6384550"/>
            <a:ext cx="400200" cy="27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118" name="Google Shape;118;g36aff6eddcf_0_240"/>
          <p:cNvSpPr txBox="1"/>
          <p:nvPr/>
        </p:nvSpPr>
        <p:spPr>
          <a:xfrm>
            <a:off x="316225" y="917275"/>
            <a:ext cx="11511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36aff6eddcf_0_240"/>
          <p:cNvSpPr txBox="1"/>
          <p:nvPr/>
        </p:nvSpPr>
        <p:spPr>
          <a:xfrm>
            <a:off x="485125" y="751300"/>
            <a:ext cx="5001300" cy="2235600"/>
          </a:xfrm>
          <a:prstGeom prst="rect">
            <a:avLst/>
          </a:prstGeom>
          <a:solidFill>
            <a:srgbClr val="FCE5CD"/>
          </a:solidFill>
          <a:ln w="9525" cap="flat" cmpd="sng">
            <a:solidFill>
              <a:srgbClr val="FF712C"/>
            </a:solidFill>
            <a:prstDash val="solid"/>
            <a:round/>
            <a:headEnd type="none" w="sm" len="sm"/>
            <a:tailEnd type="none" w="sm" len="sm"/>
          </a:ln>
        </p:spPr>
        <p:txBody>
          <a:bodyPr spcFirstLastPara="1" wrap="square" lIns="0" tIns="0" rIns="0" bIns="0" anchor="t" anchorCtr="0">
            <a:noAutofit/>
          </a:bodyPr>
          <a:lstStyle/>
          <a:p>
            <a:pPr marL="171450" marR="0" lvl="0" indent="0" algn="l" rtl="0">
              <a:lnSpc>
                <a:spcPct val="150000"/>
              </a:lnSpc>
              <a:spcBef>
                <a:spcPts val="0"/>
              </a:spcBef>
              <a:spcAft>
                <a:spcPts val="0"/>
              </a:spcAft>
              <a:buClr>
                <a:srgbClr val="000000"/>
              </a:buClr>
              <a:buSzPts val="2800"/>
              <a:buFont typeface="Arial"/>
              <a:buNone/>
            </a:pPr>
            <a:r>
              <a:rPr lang="en-US" sz="2800" b="1" i="0" u="none" strike="noStrike" cap="none">
                <a:solidFill>
                  <a:srgbClr val="EE5935"/>
                </a:solidFill>
                <a:latin typeface="Montserrat"/>
                <a:ea typeface="Montserrat"/>
                <a:cs typeface="Montserrat"/>
                <a:sym typeface="Montserrat"/>
              </a:rPr>
              <a:t>SUPERFOOD</a:t>
            </a:r>
            <a:endParaRPr sz="2800" b="1" i="0" u="none" strike="noStrike" cap="none">
              <a:solidFill>
                <a:srgbClr val="EE5935"/>
              </a:solidFill>
              <a:latin typeface="Montserrat"/>
              <a:ea typeface="Montserrat"/>
              <a:cs typeface="Montserrat"/>
              <a:sym typeface="Montserrat"/>
            </a:endParaRPr>
          </a:p>
          <a:p>
            <a:pPr marL="457200" marR="185615" lvl="0" indent="-317500" algn="l" rtl="0">
              <a:lnSpc>
                <a:spcPct val="150000"/>
              </a:lnSpc>
              <a:spcBef>
                <a:spcPts val="0"/>
              </a:spcBef>
              <a:spcAft>
                <a:spcPts val="0"/>
              </a:spcAft>
              <a:buClr>
                <a:schemeClr val="dk1"/>
              </a:buClr>
              <a:buSzPts val="1400"/>
              <a:buFont typeface="Montserrat"/>
              <a:buChar char="●"/>
            </a:pPr>
            <a:r>
              <a:rPr lang="en-US" sz="1400" b="0" i="0" u="none" strike="noStrike" cap="none">
                <a:solidFill>
                  <a:schemeClr val="dk1"/>
                </a:solidFill>
                <a:latin typeface="Montserrat"/>
                <a:ea typeface="Montserrat"/>
                <a:cs typeface="Montserrat"/>
                <a:sym typeface="Montserrat"/>
              </a:rPr>
              <a:t>High protein content (40-60%)</a:t>
            </a:r>
            <a:endParaRPr sz="1400" b="0" i="0" u="none" strike="noStrike" cap="none">
              <a:solidFill>
                <a:schemeClr val="dk1"/>
              </a:solidFill>
              <a:latin typeface="Montserrat"/>
              <a:ea typeface="Montserrat"/>
              <a:cs typeface="Montserrat"/>
              <a:sym typeface="Montserrat"/>
            </a:endParaRPr>
          </a:p>
          <a:p>
            <a:pPr marL="457200" marR="185615" lvl="0" indent="-317500" algn="l" rtl="0">
              <a:lnSpc>
                <a:spcPct val="115000"/>
              </a:lnSpc>
              <a:spcBef>
                <a:spcPts val="0"/>
              </a:spcBef>
              <a:spcAft>
                <a:spcPts val="0"/>
              </a:spcAft>
              <a:buClr>
                <a:schemeClr val="dk1"/>
              </a:buClr>
              <a:buSzPts val="1400"/>
              <a:buFont typeface="Montserrat"/>
              <a:buChar char="●"/>
            </a:pPr>
            <a:r>
              <a:rPr lang="en-US" sz="1400" b="0" i="0" u="none" strike="noStrike" cap="none">
                <a:solidFill>
                  <a:schemeClr val="dk1"/>
                </a:solidFill>
                <a:latin typeface="Montserrat"/>
                <a:ea typeface="Montserrat"/>
                <a:cs typeface="Montserrat"/>
                <a:sym typeface="Montserrat"/>
              </a:rPr>
              <a:t>Rich in </a:t>
            </a:r>
            <a:r>
              <a:rPr lang="en-US" sz="1400" b="1" i="0" u="none" strike="noStrike" cap="none">
                <a:solidFill>
                  <a:schemeClr val="dk1"/>
                </a:solidFill>
                <a:latin typeface="Montserrat"/>
                <a:ea typeface="Montserrat"/>
                <a:cs typeface="Montserrat"/>
                <a:sym typeface="Montserrat"/>
              </a:rPr>
              <a:t>omega-3s </a:t>
            </a:r>
            <a:r>
              <a:rPr lang="en-US" sz="1400" b="0" i="0" u="none" strike="noStrike" cap="none">
                <a:solidFill>
                  <a:schemeClr val="dk1"/>
                </a:solidFill>
                <a:latin typeface="Montserrat"/>
                <a:ea typeface="Montserrat"/>
                <a:cs typeface="Montserrat"/>
                <a:sym typeface="Montserrat"/>
              </a:rPr>
              <a:t>(PUFAS like </a:t>
            </a:r>
            <a:r>
              <a:rPr lang="en-US" sz="1400" b="1" i="0" u="none" strike="noStrike" cap="none">
                <a:solidFill>
                  <a:schemeClr val="dk1"/>
                </a:solidFill>
                <a:latin typeface="Montserrat"/>
                <a:ea typeface="Montserrat"/>
                <a:cs typeface="Montserrat"/>
                <a:sym typeface="Montserrat"/>
              </a:rPr>
              <a:t>EPA and DHA</a:t>
            </a:r>
            <a:r>
              <a:rPr lang="en-US" sz="1400" b="0" i="0" u="none" strike="noStrike" cap="none">
                <a:solidFill>
                  <a:schemeClr val="dk1"/>
                </a:solidFill>
                <a:latin typeface="Montserrat"/>
                <a:ea typeface="Montserrat"/>
                <a:cs typeface="Montserrat"/>
                <a:sym typeface="Montserrat"/>
              </a:rPr>
              <a:t>)</a:t>
            </a:r>
            <a:endParaRPr sz="1400" b="0" i="0" u="none" strike="noStrike" cap="none">
              <a:solidFill>
                <a:schemeClr val="dk1"/>
              </a:solidFill>
              <a:latin typeface="Montserrat"/>
              <a:ea typeface="Montserrat"/>
              <a:cs typeface="Montserrat"/>
              <a:sym typeface="Montserrat"/>
            </a:endParaRPr>
          </a:p>
          <a:p>
            <a:pPr marL="457200" marR="185615" lvl="0" indent="-317500" algn="l" rtl="0">
              <a:lnSpc>
                <a:spcPct val="115000"/>
              </a:lnSpc>
              <a:spcBef>
                <a:spcPts val="0"/>
              </a:spcBef>
              <a:spcAft>
                <a:spcPts val="0"/>
              </a:spcAft>
              <a:buClr>
                <a:schemeClr val="dk1"/>
              </a:buClr>
              <a:buSzPts val="1400"/>
              <a:buFont typeface="Montserrat"/>
              <a:buChar char="●"/>
            </a:pPr>
            <a:r>
              <a:rPr lang="en-US" sz="1400" b="1" i="0" u="none" strike="noStrike" cap="none">
                <a:solidFill>
                  <a:schemeClr val="dk1"/>
                </a:solidFill>
                <a:latin typeface="Montserrat"/>
                <a:ea typeface="Montserrat"/>
                <a:cs typeface="Montserrat"/>
                <a:sym typeface="Montserrat"/>
              </a:rPr>
              <a:t>Adaptable</a:t>
            </a:r>
            <a:r>
              <a:rPr lang="en-US" sz="1400" b="0" i="0" u="none" strike="noStrike" cap="none">
                <a:solidFill>
                  <a:schemeClr val="dk1"/>
                </a:solidFill>
                <a:latin typeface="Montserrat"/>
                <a:ea typeface="Montserrat"/>
                <a:cs typeface="Montserrat"/>
                <a:sym typeface="Montserrat"/>
              </a:rPr>
              <a:t> to many different </a:t>
            </a:r>
            <a:r>
              <a:rPr lang="en-US" sz="1400" b="1" i="0" u="none" strike="noStrike" cap="none">
                <a:solidFill>
                  <a:schemeClr val="dk1"/>
                </a:solidFill>
                <a:latin typeface="Montserrat"/>
                <a:ea typeface="Montserrat"/>
                <a:cs typeface="Montserrat"/>
                <a:sym typeface="Montserrat"/>
              </a:rPr>
              <a:t>recipes</a:t>
            </a:r>
            <a:endParaRPr sz="1400" b="1" i="0" u="none" strike="noStrike" cap="none">
              <a:solidFill>
                <a:schemeClr val="dk1"/>
              </a:solidFill>
              <a:latin typeface="Montserrat"/>
              <a:ea typeface="Montserrat"/>
              <a:cs typeface="Montserrat"/>
              <a:sym typeface="Montserrat"/>
            </a:endParaRPr>
          </a:p>
          <a:p>
            <a:pPr marL="457200" marR="185615" lvl="0" indent="-317500" algn="l" rtl="0">
              <a:lnSpc>
                <a:spcPct val="115000"/>
              </a:lnSpc>
              <a:spcBef>
                <a:spcPts val="0"/>
              </a:spcBef>
              <a:spcAft>
                <a:spcPts val="0"/>
              </a:spcAft>
              <a:buClr>
                <a:schemeClr val="dk1"/>
              </a:buClr>
              <a:buSzPts val="1400"/>
              <a:buFont typeface="Montserrat"/>
              <a:buChar char="●"/>
            </a:pPr>
            <a:r>
              <a:rPr lang="en-US" sz="1400" b="0" i="0" u="none" strike="noStrike" cap="none">
                <a:solidFill>
                  <a:schemeClr val="dk1"/>
                </a:solidFill>
                <a:latin typeface="Montserrat"/>
                <a:ea typeface="Montserrat"/>
                <a:cs typeface="Montserrat"/>
                <a:sym typeface="Montserrat"/>
              </a:rPr>
              <a:t>Ease of p</a:t>
            </a:r>
            <a:r>
              <a:rPr lang="en-US" sz="1400" b="1" i="0" u="none" strike="noStrike" cap="none">
                <a:solidFill>
                  <a:schemeClr val="dk1"/>
                </a:solidFill>
                <a:latin typeface="Montserrat"/>
                <a:ea typeface="Montserrat"/>
                <a:cs typeface="Montserrat"/>
                <a:sym typeface="Montserrat"/>
              </a:rPr>
              <a:t>rocessing, storage and transport</a:t>
            </a:r>
            <a:endParaRPr sz="1400" b="1" i="0" u="none" strike="noStrike" cap="none">
              <a:solidFill>
                <a:schemeClr val="dk1"/>
              </a:solidFill>
              <a:latin typeface="Montserrat"/>
              <a:ea typeface="Montserrat"/>
              <a:cs typeface="Montserrat"/>
              <a:sym typeface="Montserrat"/>
            </a:endParaRPr>
          </a:p>
        </p:txBody>
      </p:sp>
      <p:sp>
        <p:nvSpPr>
          <p:cNvPr id="120" name="Google Shape;120;g36aff6eddcf_0_240"/>
          <p:cNvSpPr txBox="1"/>
          <p:nvPr/>
        </p:nvSpPr>
        <p:spPr>
          <a:xfrm>
            <a:off x="6122999" y="742600"/>
            <a:ext cx="5583900" cy="2235600"/>
          </a:xfrm>
          <a:prstGeom prst="rect">
            <a:avLst/>
          </a:prstGeom>
          <a:solidFill>
            <a:srgbClr val="FFF2CC"/>
          </a:solidFill>
          <a:ln w="9525" cap="flat" cmpd="sng">
            <a:solidFill>
              <a:srgbClr val="FF712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500"/>
              <a:buFont typeface="Arial"/>
              <a:buNone/>
            </a:pPr>
            <a:r>
              <a:rPr lang="en-US" sz="2500" b="1" i="0" u="none" strike="noStrike" cap="none">
                <a:solidFill>
                  <a:srgbClr val="EE5935"/>
                </a:solidFill>
                <a:latin typeface="Montserrat"/>
                <a:ea typeface="Montserrat"/>
                <a:cs typeface="Montserrat"/>
                <a:sym typeface="Montserrat"/>
              </a:rPr>
              <a:t>COST-EFFECTIVE</a:t>
            </a:r>
            <a:endParaRPr sz="2500" b="1" i="0" u="none" strike="noStrike" cap="none">
              <a:solidFill>
                <a:srgbClr val="EE5935"/>
              </a:solidFill>
              <a:latin typeface="Montserrat"/>
              <a:ea typeface="Montserrat"/>
              <a:cs typeface="Montserrat"/>
              <a:sym typeface="Montserrat"/>
            </a:endParaRPr>
          </a:p>
          <a:p>
            <a:pPr marL="457200" marR="0" lvl="0" indent="-317500" algn="l" rtl="0">
              <a:lnSpc>
                <a:spcPct val="115000"/>
              </a:lnSpc>
              <a:spcBef>
                <a:spcPts val="1200"/>
              </a:spcBef>
              <a:spcAft>
                <a:spcPts val="0"/>
              </a:spcAft>
              <a:buClr>
                <a:srgbClr val="000000"/>
              </a:buClr>
              <a:buSzPts val="1400"/>
              <a:buFont typeface="Arial"/>
              <a:buChar char="●"/>
            </a:pPr>
            <a:r>
              <a:rPr lang="en-US" sz="1400" i="0" u="none" strike="noStrike" cap="none">
                <a:solidFill>
                  <a:srgbClr val="000000"/>
                </a:solidFill>
                <a:latin typeface="Montserrat"/>
                <a:ea typeface="Montserrat"/>
                <a:cs typeface="Montserrat"/>
                <a:sym typeface="Montserrat"/>
              </a:rPr>
              <a:t>Grows in </a:t>
            </a:r>
            <a:r>
              <a:rPr lang="en-US" sz="1400" b="1" i="0" u="none" strike="noStrike" cap="none">
                <a:solidFill>
                  <a:srgbClr val="000000"/>
                </a:solidFill>
                <a:latin typeface="Montserrat"/>
                <a:ea typeface="Montserrat"/>
                <a:cs typeface="Montserrat"/>
                <a:sym typeface="Montserrat"/>
              </a:rPr>
              <a:t>saline, non-arable lands</a:t>
            </a:r>
            <a:r>
              <a:rPr lang="en-US" sz="1400" i="0" u="none" strike="noStrike" cap="none">
                <a:solidFill>
                  <a:srgbClr val="000000"/>
                </a:solidFill>
                <a:latin typeface="Montserrat"/>
                <a:ea typeface="Montserrat"/>
                <a:cs typeface="Montserrat"/>
                <a:sym typeface="Montserrat"/>
              </a:rPr>
              <a:t> — no competition with crops.</a:t>
            </a:r>
            <a:endParaRPr sz="1400" i="0" u="none" strike="noStrike" cap="none">
              <a:solidFill>
                <a:srgbClr val="000000"/>
              </a:solidFill>
              <a:latin typeface="Montserrat"/>
              <a:ea typeface="Montserrat"/>
              <a:cs typeface="Montserrat"/>
              <a:sym typeface="Montserrat"/>
            </a:endParaRPr>
          </a:p>
          <a:p>
            <a:pPr marL="457200" marR="0" lvl="0" indent="-317500" algn="l" rtl="0">
              <a:lnSpc>
                <a:spcPct val="115000"/>
              </a:lnSpc>
              <a:spcBef>
                <a:spcPts val="0"/>
              </a:spcBef>
              <a:spcAft>
                <a:spcPts val="0"/>
              </a:spcAft>
              <a:buClr>
                <a:srgbClr val="000000"/>
              </a:buClr>
              <a:buSzPts val="1400"/>
              <a:buFont typeface="Arial"/>
              <a:buChar char="●"/>
            </a:pPr>
            <a:r>
              <a:rPr lang="en-US" sz="1400" i="0" u="none" strike="noStrike" cap="none">
                <a:solidFill>
                  <a:srgbClr val="000000"/>
                </a:solidFill>
                <a:latin typeface="Montserrat"/>
                <a:ea typeface="Montserrat"/>
                <a:cs typeface="Montserrat"/>
                <a:sym typeface="Montserrat"/>
              </a:rPr>
              <a:t>Production costs as low as </a:t>
            </a:r>
            <a:r>
              <a:rPr lang="en-US" sz="1400" b="1" i="0" u="none" strike="noStrike" cap="none">
                <a:solidFill>
                  <a:srgbClr val="000000"/>
                </a:solidFill>
                <a:latin typeface="Montserrat"/>
                <a:ea typeface="Montserrat"/>
                <a:cs typeface="Montserrat"/>
                <a:sym typeface="Montserrat"/>
              </a:rPr>
              <a:t>$1 per kg of Artemia biomass</a:t>
            </a:r>
            <a:r>
              <a:rPr lang="en-US" sz="1400" i="0" u="none" strike="noStrike" cap="none">
                <a:solidFill>
                  <a:srgbClr val="000000"/>
                </a:solidFill>
                <a:latin typeface="Montserrat"/>
                <a:ea typeface="Montserrat"/>
                <a:cs typeface="Montserrat"/>
                <a:sym typeface="Montserrat"/>
              </a:rPr>
              <a:t>.</a:t>
            </a:r>
            <a:endParaRPr sz="1400" i="0" u="none" strike="noStrike" cap="none">
              <a:solidFill>
                <a:srgbClr val="000000"/>
              </a:solidFill>
              <a:latin typeface="Montserrat"/>
              <a:ea typeface="Montserrat"/>
              <a:cs typeface="Montserrat"/>
              <a:sym typeface="Montserrat"/>
            </a:endParaRPr>
          </a:p>
          <a:p>
            <a:pPr marL="457200" marR="0" lvl="0" indent="-317500" algn="l" rtl="0">
              <a:lnSpc>
                <a:spcPct val="115000"/>
              </a:lnSpc>
              <a:spcBef>
                <a:spcPts val="0"/>
              </a:spcBef>
              <a:spcAft>
                <a:spcPts val="0"/>
              </a:spcAft>
              <a:buClr>
                <a:srgbClr val="000000"/>
              </a:buClr>
              <a:buSzPts val="1400"/>
              <a:buFont typeface="Arial"/>
              <a:buChar char="●"/>
            </a:pPr>
            <a:r>
              <a:rPr lang="en-US" sz="1400" i="0" u="none" strike="noStrike" cap="none">
                <a:solidFill>
                  <a:srgbClr val="000000"/>
                </a:solidFill>
                <a:latin typeface="Montserrat"/>
                <a:ea typeface="Montserrat"/>
                <a:cs typeface="Montserrat"/>
                <a:sym typeface="Montserrat"/>
              </a:rPr>
              <a:t>50g of Artemia can produce </a:t>
            </a:r>
            <a:r>
              <a:rPr lang="en-US" sz="1400" b="1" i="0" u="none" strike="noStrike" cap="none">
                <a:solidFill>
                  <a:srgbClr val="000000"/>
                </a:solidFill>
                <a:latin typeface="Montserrat"/>
                <a:ea typeface="Montserrat"/>
                <a:cs typeface="Montserrat"/>
                <a:sym typeface="Montserrat"/>
              </a:rPr>
              <a:t>high-protein meals (kebabs, omelets) for under $0.05 per serving</a:t>
            </a:r>
            <a:r>
              <a:rPr lang="en-US" sz="1400" i="0" u="none" strike="noStrike" cap="none">
                <a:solidFill>
                  <a:srgbClr val="000000"/>
                </a:solidFill>
                <a:latin typeface="Montserrat"/>
                <a:ea typeface="Montserrat"/>
                <a:cs typeface="Montserrat"/>
                <a:sym typeface="Montserrat"/>
              </a:rPr>
              <a:t>.</a:t>
            </a:r>
            <a:endParaRPr sz="1100" i="0" u="none" strike="noStrike" cap="none">
              <a:solidFill>
                <a:srgbClr val="000000"/>
              </a:solidFill>
              <a:latin typeface="Montserrat"/>
              <a:ea typeface="Montserrat"/>
              <a:cs typeface="Montserrat"/>
              <a:sym typeface="Montserrat"/>
            </a:endParaRPr>
          </a:p>
        </p:txBody>
      </p:sp>
      <p:sp>
        <p:nvSpPr>
          <p:cNvPr id="121" name="Google Shape;121;g36aff6eddcf_0_240"/>
          <p:cNvSpPr txBox="1"/>
          <p:nvPr/>
        </p:nvSpPr>
        <p:spPr>
          <a:xfrm>
            <a:off x="485125" y="3967700"/>
            <a:ext cx="5001300" cy="2253300"/>
          </a:xfrm>
          <a:prstGeom prst="rect">
            <a:avLst/>
          </a:prstGeom>
          <a:solidFill>
            <a:srgbClr val="F9CB9C"/>
          </a:solidFill>
          <a:ln w="9525" cap="flat" cmpd="sng">
            <a:solidFill>
              <a:srgbClr val="FF712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600"/>
              <a:buFont typeface="Arial"/>
              <a:buNone/>
            </a:pPr>
            <a:r>
              <a:rPr lang="en-US" sz="2600" b="1" i="0" u="none" strike="noStrike" cap="none">
                <a:solidFill>
                  <a:srgbClr val="ED7D31"/>
                </a:solidFill>
                <a:latin typeface="Montserrat"/>
                <a:ea typeface="Montserrat"/>
                <a:cs typeface="Montserrat"/>
                <a:sym typeface="Montserrat"/>
              </a:rPr>
              <a:t>SCALABLE</a:t>
            </a:r>
            <a:endParaRPr sz="2600" b="1" i="0" u="none" strike="noStrike" cap="none">
              <a:solidFill>
                <a:srgbClr val="ED7D31"/>
              </a:solidFill>
              <a:latin typeface="Montserrat"/>
              <a:ea typeface="Montserrat"/>
              <a:cs typeface="Montserrat"/>
              <a:sym typeface="Montserrat"/>
            </a:endParaRPr>
          </a:p>
          <a:p>
            <a:pPr marL="457200" marR="0" lvl="0" indent="-317500" algn="l" rtl="0">
              <a:lnSpc>
                <a:spcPct val="115000"/>
              </a:lnSpc>
              <a:spcBef>
                <a:spcPts val="1200"/>
              </a:spcBef>
              <a:spcAft>
                <a:spcPts val="0"/>
              </a:spcAft>
              <a:buClr>
                <a:srgbClr val="000000"/>
              </a:buClr>
              <a:buSzPts val="1400"/>
              <a:buFont typeface="Arial"/>
              <a:buChar char="●"/>
            </a:pPr>
            <a:r>
              <a:rPr lang="en-US" sz="1400" b="0" i="0" u="none" strike="noStrike" cap="none">
                <a:solidFill>
                  <a:srgbClr val="000000"/>
                </a:solidFill>
                <a:latin typeface="Montserrat"/>
                <a:ea typeface="Montserrat"/>
                <a:cs typeface="Montserrat"/>
                <a:sym typeface="Montserrat"/>
              </a:rPr>
              <a:t>A </a:t>
            </a:r>
            <a:r>
              <a:rPr lang="en-US" sz="1400" b="1" i="0" u="none" strike="noStrike" cap="none">
                <a:solidFill>
                  <a:srgbClr val="000000"/>
                </a:solidFill>
                <a:latin typeface="Montserrat"/>
                <a:ea typeface="Montserrat"/>
                <a:cs typeface="Montserrat"/>
                <a:sym typeface="Montserrat"/>
              </a:rPr>
              <a:t>1-hectare Artemia pond</a:t>
            </a:r>
            <a:r>
              <a:rPr lang="en-US" sz="1400" b="0" i="0" u="none" strike="noStrike" cap="none">
                <a:solidFill>
                  <a:srgbClr val="000000"/>
                </a:solidFill>
                <a:latin typeface="Montserrat"/>
                <a:ea typeface="Montserrat"/>
                <a:cs typeface="Montserrat"/>
                <a:sym typeface="Montserrat"/>
              </a:rPr>
              <a:t> can produce up to </a:t>
            </a:r>
            <a:r>
              <a:rPr lang="en-US" sz="1400" b="1" i="0" u="none" strike="noStrike" cap="none">
                <a:solidFill>
                  <a:srgbClr val="000000"/>
                </a:solidFill>
                <a:latin typeface="Montserrat"/>
                <a:ea typeface="Montserrat"/>
                <a:cs typeface="Montserrat"/>
                <a:sym typeface="Montserrat"/>
              </a:rPr>
              <a:t>2 tons per month</a:t>
            </a:r>
            <a:r>
              <a:rPr lang="en-US" sz="1400" b="0" i="0" u="none" strike="noStrike" cap="none">
                <a:solidFill>
                  <a:srgbClr val="000000"/>
                </a:solidFill>
                <a:latin typeface="Montserrat"/>
                <a:ea typeface="Montserrat"/>
                <a:cs typeface="Montserrat"/>
                <a:sym typeface="Montserrat"/>
              </a:rPr>
              <a:t>.</a:t>
            </a:r>
            <a:endParaRPr sz="1400" b="0" i="0" u="none" strike="noStrike" cap="none">
              <a:solidFill>
                <a:srgbClr val="000000"/>
              </a:solidFill>
              <a:latin typeface="Montserrat"/>
              <a:ea typeface="Montserrat"/>
              <a:cs typeface="Montserrat"/>
              <a:sym typeface="Montserrat"/>
            </a:endParaRPr>
          </a:p>
          <a:p>
            <a:pPr marL="457200" marR="0" lvl="0" indent="-317500" algn="l" rtl="0">
              <a:lnSpc>
                <a:spcPct val="115000"/>
              </a:lnSpc>
              <a:spcBef>
                <a:spcPts val="0"/>
              </a:spcBef>
              <a:spcAft>
                <a:spcPts val="0"/>
              </a:spcAft>
              <a:buClr>
                <a:srgbClr val="000000"/>
              </a:buClr>
              <a:buSzPts val="1400"/>
              <a:buFont typeface="Arial"/>
              <a:buChar char="●"/>
            </a:pPr>
            <a:r>
              <a:rPr lang="en-US" sz="1400" b="1" i="0" u="none" strike="noStrike" cap="none">
                <a:solidFill>
                  <a:srgbClr val="000000"/>
                </a:solidFill>
                <a:latin typeface="Montserrat"/>
                <a:ea typeface="Montserrat"/>
                <a:cs typeface="Montserrat"/>
                <a:sym typeface="Montserrat"/>
              </a:rPr>
              <a:t>Rapid growth cycle</a:t>
            </a:r>
            <a:r>
              <a:rPr lang="en-US" sz="1400" b="0" i="0" u="none" strike="noStrike" cap="none">
                <a:solidFill>
                  <a:srgbClr val="000000"/>
                </a:solidFill>
                <a:latin typeface="Montserrat"/>
                <a:ea typeface="Montserrat"/>
                <a:cs typeface="Montserrat"/>
                <a:sym typeface="Montserrat"/>
              </a:rPr>
              <a:t>: full maturity in </a:t>
            </a:r>
            <a:r>
              <a:rPr lang="en-US" sz="1400" b="1" i="0" u="none" strike="noStrike" cap="none">
                <a:solidFill>
                  <a:srgbClr val="000000"/>
                </a:solidFill>
                <a:latin typeface="Montserrat"/>
                <a:ea typeface="Montserrat"/>
                <a:cs typeface="Montserrat"/>
                <a:sym typeface="Montserrat"/>
              </a:rPr>
              <a:t>~2 weeks</a:t>
            </a:r>
            <a:r>
              <a:rPr lang="en-US" sz="1400" b="0" i="0" u="none" strike="noStrike" cap="none">
                <a:solidFill>
                  <a:srgbClr val="000000"/>
                </a:solidFill>
                <a:latin typeface="Montserrat"/>
                <a:ea typeface="Montserrat"/>
                <a:cs typeface="Montserrat"/>
                <a:sym typeface="Montserrat"/>
              </a:rPr>
              <a:t> (vs. 6 months for shrimp, 12–18 months for cattle).</a:t>
            </a:r>
            <a:endParaRPr sz="1400" b="0" i="0" u="none" strike="noStrike" cap="none">
              <a:solidFill>
                <a:srgbClr val="000000"/>
              </a:solidFill>
              <a:latin typeface="Montserrat"/>
              <a:ea typeface="Montserrat"/>
              <a:cs typeface="Montserrat"/>
              <a:sym typeface="Montserrat"/>
            </a:endParaRPr>
          </a:p>
          <a:p>
            <a:pPr marL="457200" marR="0" lvl="0" indent="-298450" algn="l" rtl="0">
              <a:lnSpc>
                <a:spcPct val="115000"/>
              </a:lnSpc>
              <a:spcBef>
                <a:spcPts val="0"/>
              </a:spcBef>
              <a:spcAft>
                <a:spcPts val="0"/>
              </a:spcAft>
              <a:buClr>
                <a:srgbClr val="000000"/>
              </a:buClr>
              <a:buSzPts val="1100"/>
              <a:buFont typeface="Arial"/>
              <a:buChar char="●"/>
            </a:pPr>
            <a:r>
              <a:rPr lang="en-US" sz="1400" b="0" i="0" u="none" strike="noStrike" cap="none">
                <a:solidFill>
                  <a:srgbClr val="000000"/>
                </a:solidFill>
                <a:latin typeface="Montserrat"/>
                <a:ea typeface="Montserrat"/>
                <a:cs typeface="Montserrat"/>
                <a:sym typeface="Montserrat"/>
              </a:rPr>
              <a:t>Scalable for </a:t>
            </a:r>
            <a:r>
              <a:rPr lang="en-US" sz="1400" b="1" i="0" u="none" strike="noStrike" cap="none">
                <a:solidFill>
                  <a:srgbClr val="000000"/>
                </a:solidFill>
                <a:latin typeface="Montserrat"/>
                <a:ea typeface="Montserrat"/>
                <a:cs typeface="Montserrat"/>
                <a:sym typeface="Montserrat"/>
              </a:rPr>
              <a:t>smallholder farmers</a:t>
            </a:r>
            <a:r>
              <a:rPr lang="en-US" sz="1400" b="0" i="0" u="none" strike="noStrike" cap="none">
                <a:solidFill>
                  <a:srgbClr val="000000"/>
                </a:solidFill>
                <a:latin typeface="Montserrat"/>
                <a:ea typeface="Montserrat"/>
                <a:cs typeface="Montserrat"/>
                <a:sym typeface="Montserrat"/>
              </a:rPr>
              <a:t>, salt farmers, and women-led businesses.</a:t>
            </a:r>
            <a:endParaRPr sz="1100" b="0" i="0" u="none" strike="noStrike" cap="none">
              <a:solidFill>
                <a:srgbClr val="000000"/>
              </a:solidFill>
              <a:latin typeface="Montserrat"/>
              <a:ea typeface="Montserrat"/>
              <a:cs typeface="Montserrat"/>
              <a:sym typeface="Montserrat"/>
            </a:endParaRPr>
          </a:p>
        </p:txBody>
      </p:sp>
      <p:sp>
        <p:nvSpPr>
          <p:cNvPr id="122" name="Google Shape;122;g36aff6eddcf_0_240"/>
          <p:cNvSpPr txBox="1"/>
          <p:nvPr/>
        </p:nvSpPr>
        <p:spPr>
          <a:xfrm>
            <a:off x="6122999" y="3967692"/>
            <a:ext cx="5583900" cy="2200200"/>
          </a:xfrm>
          <a:prstGeom prst="rect">
            <a:avLst/>
          </a:prstGeom>
          <a:solidFill>
            <a:srgbClr val="F6B26B"/>
          </a:solidFill>
          <a:ln w="9525" cap="flat" cmpd="sng">
            <a:solidFill>
              <a:srgbClr val="FF712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300"/>
              <a:buFont typeface="Arial"/>
              <a:buNone/>
            </a:pPr>
            <a:r>
              <a:rPr lang="en-US" sz="2300" b="1" i="0" u="none" strike="noStrike" cap="none">
                <a:solidFill>
                  <a:srgbClr val="EE5935"/>
                </a:solidFill>
                <a:latin typeface="Montserrat"/>
                <a:ea typeface="Montserrat"/>
                <a:cs typeface="Montserrat"/>
                <a:sym typeface="Montserrat"/>
              </a:rPr>
              <a:t>CLIMATE-RESILIENT</a:t>
            </a:r>
            <a:endParaRPr sz="2300" b="1" i="0" u="none" strike="noStrike" cap="none">
              <a:solidFill>
                <a:srgbClr val="EE5935"/>
              </a:solidFill>
              <a:latin typeface="Montserrat"/>
              <a:ea typeface="Montserrat"/>
              <a:cs typeface="Montserrat"/>
              <a:sym typeface="Montserrat"/>
            </a:endParaRPr>
          </a:p>
          <a:p>
            <a:pPr marL="457200" marR="0" lvl="0" indent="-317500" algn="l" rtl="0">
              <a:lnSpc>
                <a:spcPct val="115000"/>
              </a:lnSpc>
              <a:spcBef>
                <a:spcPts val="1200"/>
              </a:spcBef>
              <a:spcAft>
                <a:spcPts val="0"/>
              </a:spcAft>
              <a:buClr>
                <a:srgbClr val="000000"/>
              </a:buClr>
              <a:buSzPts val="1400"/>
              <a:buFont typeface="Arial"/>
              <a:buChar char="●"/>
            </a:pPr>
            <a:r>
              <a:rPr lang="en-US" sz="1400" i="0" u="none" strike="noStrike" cap="none">
                <a:solidFill>
                  <a:srgbClr val="000000"/>
                </a:solidFill>
                <a:latin typeface="Montserrat"/>
                <a:ea typeface="Montserrat"/>
                <a:cs typeface="Montserrat"/>
                <a:sym typeface="Montserrat"/>
              </a:rPr>
              <a:t>Thrives in </a:t>
            </a:r>
            <a:r>
              <a:rPr lang="en-US" sz="1400" b="1" i="0" u="none" strike="noStrike" cap="none">
                <a:solidFill>
                  <a:srgbClr val="000000"/>
                </a:solidFill>
                <a:latin typeface="Montserrat"/>
                <a:ea typeface="Montserrat"/>
                <a:cs typeface="Montserrat"/>
                <a:sym typeface="Montserrat"/>
              </a:rPr>
              <a:t>hypersaline, climate-stressed environments</a:t>
            </a:r>
            <a:r>
              <a:rPr lang="en-US" sz="1400" i="0" u="none" strike="noStrike" cap="none">
                <a:solidFill>
                  <a:srgbClr val="000000"/>
                </a:solidFill>
                <a:latin typeface="Montserrat"/>
                <a:ea typeface="Montserrat"/>
                <a:cs typeface="Montserrat"/>
                <a:sym typeface="Montserrat"/>
              </a:rPr>
              <a:t> unsuitable for most crops or fish.</a:t>
            </a:r>
            <a:endParaRPr sz="1400" i="0" u="none" strike="noStrike" cap="none">
              <a:solidFill>
                <a:srgbClr val="000000"/>
              </a:solidFill>
              <a:latin typeface="Montserrat"/>
              <a:ea typeface="Montserrat"/>
              <a:cs typeface="Montserrat"/>
              <a:sym typeface="Montserrat"/>
            </a:endParaRPr>
          </a:p>
          <a:p>
            <a:pPr marL="457200" marR="0" lvl="0" indent="-317500" algn="l" rtl="0">
              <a:lnSpc>
                <a:spcPct val="115000"/>
              </a:lnSpc>
              <a:spcBef>
                <a:spcPts val="0"/>
              </a:spcBef>
              <a:spcAft>
                <a:spcPts val="0"/>
              </a:spcAft>
              <a:buClr>
                <a:srgbClr val="000000"/>
              </a:buClr>
              <a:buSzPts val="1400"/>
              <a:buFont typeface="Arial"/>
              <a:buChar char="●"/>
            </a:pPr>
            <a:r>
              <a:rPr lang="en-US" sz="1400" i="0" u="none" strike="noStrike" cap="none">
                <a:solidFill>
                  <a:srgbClr val="000000"/>
                </a:solidFill>
                <a:latin typeface="Montserrat"/>
                <a:ea typeface="Montserrat"/>
                <a:cs typeface="Montserrat"/>
                <a:sym typeface="Montserrat"/>
              </a:rPr>
              <a:t>Requires </a:t>
            </a:r>
            <a:r>
              <a:rPr lang="en-US" sz="1400" b="1" i="0" u="none" strike="noStrike" cap="none">
                <a:solidFill>
                  <a:srgbClr val="000000"/>
                </a:solidFill>
                <a:latin typeface="Montserrat"/>
                <a:ea typeface="Montserrat"/>
                <a:cs typeface="Montserrat"/>
                <a:sym typeface="Montserrat"/>
              </a:rPr>
              <a:t>minimal freshwater</a:t>
            </a:r>
            <a:r>
              <a:rPr lang="en-US" sz="1400" i="0" u="none" strike="noStrike" cap="none">
                <a:solidFill>
                  <a:srgbClr val="000000"/>
                </a:solidFill>
                <a:latin typeface="Montserrat"/>
                <a:ea typeface="Montserrat"/>
                <a:cs typeface="Montserrat"/>
                <a:sym typeface="Montserrat"/>
              </a:rPr>
              <a:t>, </a:t>
            </a:r>
            <a:r>
              <a:rPr lang="en-US" sz="1400" b="1" i="0" u="none" strike="noStrike" cap="none">
                <a:solidFill>
                  <a:srgbClr val="000000"/>
                </a:solidFill>
                <a:latin typeface="Montserrat"/>
                <a:ea typeface="Montserrat"/>
                <a:cs typeface="Montserrat"/>
                <a:sym typeface="Montserrat"/>
              </a:rPr>
              <a:t>low inputs</a:t>
            </a:r>
            <a:r>
              <a:rPr lang="en-US" sz="1400" i="0" u="none" strike="noStrike" cap="none">
                <a:solidFill>
                  <a:srgbClr val="000000"/>
                </a:solidFill>
                <a:latin typeface="Montserrat"/>
                <a:ea typeface="Montserrat"/>
                <a:cs typeface="Montserrat"/>
                <a:sym typeface="Montserrat"/>
              </a:rPr>
              <a:t>, and produces </a:t>
            </a:r>
            <a:r>
              <a:rPr lang="en-US" sz="1400" b="1" i="0" u="none" strike="noStrike" cap="none">
                <a:solidFill>
                  <a:srgbClr val="000000"/>
                </a:solidFill>
                <a:latin typeface="Montserrat"/>
                <a:ea typeface="Montserrat"/>
                <a:cs typeface="Montserrat"/>
                <a:sym typeface="Montserrat"/>
              </a:rPr>
              <a:t>low GHG emissions</a:t>
            </a:r>
            <a:r>
              <a:rPr lang="en-US" sz="1400" i="0" u="none" strike="noStrike" cap="none">
                <a:solidFill>
                  <a:srgbClr val="000000"/>
                </a:solidFill>
                <a:latin typeface="Montserrat"/>
                <a:ea typeface="Montserrat"/>
                <a:cs typeface="Montserrat"/>
                <a:sym typeface="Montserrat"/>
              </a:rPr>
              <a:t>.</a:t>
            </a:r>
            <a:endParaRPr sz="1400" i="0" u="none" strike="noStrike" cap="none">
              <a:solidFill>
                <a:srgbClr val="000000"/>
              </a:solidFill>
              <a:latin typeface="Montserrat"/>
              <a:ea typeface="Montserrat"/>
              <a:cs typeface="Montserrat"/>
              <a:sym typeface="Montserrat"/>
            </a:endParaRPr>
          </a:p>
          <a:p>
            <a:pPr marL="457200" marR="0" lvl="0" indent="-317500" algn="l" rtl="0">
              <a:lnSpc>
                <a:spcPct val="115000"/>
              </a:lnSpc>
              <a:spcBef>
                <a:spcPts val="0"/>
              </a:spcBef>
              <a:spcAft>
                <a:spcPts val="0"/>
              </a:spcAft>
              <a:buClr>
                <a:srgbClr val="000000"/>
              </a:buClr>
              <a:buSzPts val="1400"/>
              <a:buFont typeface="Arial"/>
              <a:buChar char="●"/>
            </a:pPr>
            <a:r>
              <a:rPr lang="en-US" sz="1400" i="0" u="none" strike="noStrike" cap="none">
                <a:solidFill>
                  <a:srgbClr val="000000"/>
                </a:solidFill>
                <a:latin typeface="Montserrat"/>
                <a:ea typeface="Montserrat"/>
                <a:cs typeface="Montserrat"/>
                <a:sym typeface="Montserrat"/>
              </a:rPr>
              <a:t>Offers a sustainable livelihood option in </a:t>
            </a:r>
            <a:r>
              <a:rPr lang="en-US" sz="1400" b="1" i="0" u="none" strike="noStrike" cap="none">
                <a:solidFill>
                  <a:srgbClr val="000000"/>
                </a:solidFill>
                <a:latin typeface="Montserrat"/>
                <a:ea typeface="Montserrat"/>
                <a:cs typeface="Montserrat"/>
                <a:sym typeface="Montserrat"/>
              </a:rPr>
              <a:t>coastal and drought-prone regions</a:t>
            </a:r>
            <a:r>
              <a:rPr lang="en-US" sz="1400" i="0" u="none" strike="noStrike" cap="none">
                <a:solidFill>
                  <a:srgbClr val="000000"/>
                </a:solidFill>
                <a:latin typeface="Montserrat"/>
                <a:ea typeface="Montserrat"/>
                <a:cs typeface="Montserrat"/>
                <a:sym typeface="Montserrat"/>
              </a:rPr>
              <a:t>.</a:t>
            </a:r>
            <a:endParaRPr sz="1400" i="0" u="none" strike="noStrike" cap="none">
              <a:solidFill>
                <a:srgbClr val="000000"/>
              </a:solidFill>
              <a:latin typeface="Montserrat"/>
              <a:ea typeface="Montserrat"/>
              <a:cs typeface="Montserrat"/>
              <a:sym typeface="Montserrat"/>
            </a:endParaRPr>
          </a:p>
        </p:txBody>
      </p:sp>
      <p:pic>
        <p:nvPicPr>
          <p:cNvPr id="123" name="Google Shape;123;g36aff6eddcf_0_2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0700" y="3104788"/>
            <a:ext cx="4482082" cy="727850"/>
          </a:xfrm>
          <a:prstGeom prst="rect">
            <a:avLst/>
          </a:prstGeom>
          <a:noFill/>
          <a:ln>
            <a:noFill/>
          </a:ln>
        </p:spPr>
      </p:pic>
      <p:pic>
        <p:nvPicPr>
          <p:cNvPr id="124" name="Google Shape;124;g36aff6eddcf_0_2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75148" y="3086000"/>
            <a:ext cx="4904385" cy="76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6aff6eddcf_0_250"/>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131" name="Google Shape;131;g36aff6eddcf_0_250"/>
          <p:cNvSpPr txBox="1">
            <a:spLocks noGrp="1"/>
          </p:cNvSpPr>
          <p:nvPr>
            <p:ph type="subTitle" idx="1"/>
          </p:nvPr>
        </p:nvSpPr>
        <p:spPr>
          <a:xfrm>
            <a:off x="316225" y="297700"/>
            <a:ext cx="11175300" cy="377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1000"/>
              </a:spcBef>
              <a:spcAft>
                <a:spcPts val="0"/>
              </a:spcAft>
              <a:buSzPts val="523"/>
              <a:buNone/>
            </a:pPr>
            <a:r>
              <a:rPr lang="en-US" sz="1800"/>
              <a:t>NUTRITIONAL COMPOSITION OF ARTEMIA </a:t>
            </a:r>
            <a:endParaRPr sz="1800"/>
          </a:p>
        </p:txBody>
      </p:sp>
      <p:sp>
        <p:nvSpPr>
          <p:cNvPr id="132" name="Google Shape;132;g36aff6eddcf_0_250"/>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graphicFrame>
        <p:nvGraphicFramePr>
          <p:cNvPr id="133" name="Google Shape;133;g36aff6eddcf_0_250"/>
          <p:cNvGraphicFramePr/>
          <p:nvPr/>
        </p:nvGraphicFramePr>
        <p:xfrm>
          <a:off x="1887650" y="814251"/>
          <a:ext cx="3000000" cy="3000000"/>
        </p:xfrm>
        <a:graphic>
          <a:graphicData uri="http://schemas.openxmlformats.org/drawingml/2006/table">
            <a:tbl>
              <a:tblPr>
                <a:noFill/>
                <a:tableStyleId>{B08235A9-D3D3-45B4-9625-4B75819C97B4}</a:tableStyleId>
              </a:tblPr>
              <a:tblGrid>
                <a:gridCol w="1771450">
                  <a:extLst>
                    <a:ext uri="{9D8B030D-6E8A-4147-A177-3AD203B41FA5}">
                      <a16:colId xmlns:a16="http://schemas.microsoft.com/office/drawing/2014/main" val="20000"/>
                    </a:ext>
                  </a:extLst>
                </a:gridCol>
                <a:gridCol w="2145025">
                  <a:extLst>
                    <a:ext uri="{9D8B030D-6E8A-4147-A177-3AD203B41FA5}">
                      <a16:colId xmlns:a16="http://schemas.microsoft.com/office/drawing/2014/main" val="20001"/>
                    </a:ext>
                  </a:extLst>
                </a:gridCol>
                <a:gridCol w="2092725">
                  <a:extLst>
                    <a:ext uri="{9D8B030D-6E8A-4147-A177-3AD203B41FA5}">
                      <a16:colId xmlns:a16="http://schemas.microsoft.com/office/drawing/2014/main" val="20002"/>
                    </a:ext>
                  </a:extLst>
                </a:gridCol>
                <a:gridCol w="1779075">
                  <a:extLst>
                    <a:ext uri="{9D8B030D-6E8A-4147-A177-3AD203B41FA5}">
                      <a16:colId xmlns:a16="http://schemas.microsoft.com/office/drawing/2014/main" val="20003"/>
                    </a:ext>
                  </a:extLst>
                </a:gridCol>
              </a:tblGrid>
              <a:tr h="289625">
                <a:tc>
                  <a:txBody>
                    <a:bodyPr/>
                    <a:lstStyle/>
                    <a:p>
                      <a:pPr marL="0" marR="0" lvl="0" indent="0" algn="just" rtl="0">
                        <a:lnSpc>
                          <a:spcPct val="115000"/>
                        </a:lnSpc>
                        <a:spcBef>
                          <a:spcPts val="0"/>
                        </a:spcBef>
                        <a:spcAft>
                          <a:spcPts val="0"/>
                        </a:spcAft>
                        <a:buClr>
                          <a:srgbClr val="000000"/>
                        </a:buClr>
                        <a:buSzPts val="1200"/>
                        <a:buFont typeface="Arial"/>
                        <a:buNone/>
                      </a:pPr>
                      <a:r>
                        <a:rPr lang="en-US" sz="1200" b="1" u="none" strike="noStrike" cap="none">
                          <a:solidFill>
                            <a:srgbClr val="FF9900"/>
                          </a:solidFill>
                          <a:latin typeface="Montserrat"/>
                          <a:ea typeface="Montserrat"/>
                          <a:cs typeface="Montserrat"/>
                          <a:sym typeface="Montserrat"/>
                        </a:rPr>
                        <a:t>Nutrient Category</a:t>
                      </a:r>
                      <a:endParaRPr sz="12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100"/>
                        <a:buFont typeface="Arial"/>
                        <a:buNone/>
                      </a:pPr>
                      <a:r>
                        <a:rPr lang="en-US" sz="1100" b="1" u="none" strike="noStrike" cap="none">
                          <a:solidFill>
                            <a:srgbClr val="FF9900"/>
                          </a:solidFill>
                          <a:latin typeface="Montserrat"/>
                          <a:ea typeface="Montserrat"/>
                          <a:cs typeface="Montserrat"/>
                          <a:sym typeface="Montserrat"/>
                        </a:rPr>
                        <a:t>Nutrient</a:t>
                      </a:r>
                      <a:endParaRPr sz="1100"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100"/>
                        <a:buFont typeface="Arial"/>
                        <a:buNone/>
                      </a:pPr>
                      <a:r>
                        <a:rPr lang="en-US" sz="1100" b="1" u="none" strike="noStrike" cap="none">
                          <a:solidFill>
                            <a:srgbClr val="FF9900"/>
                          </a:solidFill>
                          <a:latin typeface="Montserrat"/>
                          <a:ea typeface="Montserrat"/>
                          <a:cs typeface="Montserrat"/>
                          <a:sym typeface="Montserrat"/>
                        </a:rPr>
                        <a:t>Content</a:t>
                      </a:r>
                      <a:endParaRPr sz="1100"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100"/>
                        <a:buFont typeface="Arial"/>
                        <a:buNone/>
                      </a:pPr>
                      <a:r>
                        <a:rPr lang="en-US" sz="1100" b="1" u="none" strike="noStrike" cap="none">
                          <a:solidFill>
                            <a:srgbClr val="FF9900"/>
                          </a:solidFill>
                          <a:latin typeface="Montserrat"/>
                          <a:ea typeface="Montserrat"/>
                          <a:cs typeface="Montserrat"/>
                          <a:sym typeface="Montserrat"/>
                        </a:rPr>
                        <a:t>Unit</a:t>
                      </a:r>
                      <a:endParaRPr sz="1100"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298350">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FF9900"/>
                          </a:solidFill>
                          <a:latin typeface="Montserrat"/>
                          <a:ea typeface="Montserrat"/>
                          <a:cs typeface="Montserrat"/>
                          <a:sym typeface="Montserrat"/>
                        </a:rPr>
                        <a:t>Macronutrients</a:t>
                      </a:r>
                      <a:endParaRPr sz="10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Protein</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30–65</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dry weight</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298350">
                <a:tc>
                  <a:txBody>
                    <a:bodyPr/>
                    <a:lstStyle/>
                    <a:p>
                      <a:pPr marL="0" marR="0" lvl="0" indent="0" algn="just" rtl="0">
                        <a:lnSpc>
                          <a:spcPct val="115000"/>
                        </a:lnSpc>
                        <a:spcBef>
                          <a:spcPts val="0"/>
                        </a:spcBef>
                        <a:spcAft>
                          <a:spcPts val="0"/>
                        </a:spcAft>
                        <a:buClr>
                          <a:srgbClr val="000000"/>
                        </a:buClr>
                        <a:buSzPts val="1000"/>
                        <a:buFont typeface="Arial"/>
                        <a:buNone/>
                      </a:pPr>
                      <a:endParaRPr sz="10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Lipids</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10–20</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dry weight</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298350">
                <a:tc>
                  <a:txBody>
                    <a:bodyPr/>
                    <a:lstStyle/>
                    <a:p>
                      <a:pPr marL="0" marR="0" lvl="0" indent="0" algn="just" rtl="0">
                        <a:lnSpc>
                          <a:spcPct val="115000"/>
                        </a:lnSpc>
                        <a:spcBef>
                          <a:spcPts val="0"/>
                        </a:spcBef>
                        <a:spcAft>
                          <a:spcPts val="0"/>
                        </a:spcAft>
                        <a:buClr>
                          <a:srgbClr val="000000"/>
                        </a:buClr>
                        <a:buSzPts val="1000"/>
                        <a:buFont typeface="Arial"/>
                        <a:buNone/>
                      </a:pPr>
                      <a:endParaRPr sz="10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Carbohydrates</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15–25</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dry weight</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r h="298350">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FF9900"/>
                          </a:solidFill>
                          <a:latin typeface="Montserrat"/>
                          <a:ea typeface="Montserrat"/>
                          <a:cs typeface="Montserrat"/>
                          <a:sym typeface="Montserrat"/>
                        </a:rPr>
                        <a:t>Minerals</a:t>
                      </a:r>
                      <a:endParaRPr sz="10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Calcium</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0.2–4.8</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mg/g</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298350">
                <a:tc>
                  <a:txBody>
                    <a:bodyPr/>
                    <a:lstStyle/>
                    <a:p>
                      <a:pPr marL="0" marR="0" lvl="0" indent="0" algn="just" rtl="0">
                        <a:lnSpc>
                          <a:spcPct val="115000"/>
                        </a:lnSpc>
                        <a:spcBef>
                          <a:spcPts val="0"/>
                        </a:spcBef>
                        <a:spcAft>
                          <a:spcPts val="0"/>
                        </a:spcAft>
                        <a:buClr>
                          <a:srgbClr val="000000"/>
                        </a:buClr>
                        <a:buSzPts val="1000"/>
                        <a:buFont typeface="Arial"/>
                        <a:buNone/>
                      </a:pPr>
                      <a:endParaRPr sz="10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Iron</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269–2946</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µg/g</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5"/>
                  </a:ext>
                </a:extLst>
              </a:tr>
              <a:tr h="298350">
                <a:tc>
                  <a:txBody>
                    <a:bodyPr/>
                    <a:lstStyle/>
                    <a:p>
                      <a:pPr marL="0" marR="0" lvl="0" indent="0" algn="just" rtl="0">
                        <a:lnSpc>
                          <a:spcPct val="115000"/>
                        </a:lnSpc>
                        <a:spcBef>
                          <a:spcPts val="0"/>
                        </a:spcBef>
                        <a:spcAft>
                          <a:spcPts val="0"/>
                        </a:spcAft>
                        <a:buClr>
                          <a:srgbClr val="000000"/>
                        </a:buClr>
                        <a:buSzPts val="1000"/>
                        <a:buFont typeface="Arial"/>
                        <a:buNone/>
                      </a:pPr>
                      <a:endParaRPr sz="10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Zinc</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75–241</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µg/g</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6"/>
                  </a:ext>
                </a:extLst>
              </a:tr>
              <a:tr h="298350">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FF9900"/>
                          </a:solidFill>
                          <a:latin typeface="Montserrat"/>
                          <a:ea typeface="Montserrat"/>
                          <a:cs typeface="Montserrat"/>
                          <a:sym typeface="Montserrat"/>
                        </a:rPr>
                        <a:t>Vitamins</a:t>
                      </a:r>
                      <a:endParaRPr sz="10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Vitamin B-Complex</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Rich (qualitative)</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7"/>
                  </a:ext>
                </a:extLst>
              </a:tr>
              <a:tr h="456650">
                <a:tc>
                  <a:txBody>
                    <a:bodyPr/>
                    <a:lstStyle/>
                    <a:p>
                      <a:pPr marL="0" marR="0" lvl="0" indent="0" algn="just" rtl="0">
                        <a:lnSpc>
                          <a:spcPct val="115000"/>
                        </a:lnSpc>
                        <a:spcBef>
                          <a:spcPts val="0"/>
                        </a:spcBef>
                        <a:spcAft>
                          <a:spcPts val="0"/>
                        </a:spcAft>
                        <a:buClr>
                          <a:srgbClr val="000000"/>
                        </a:buClr>
                        <a:buSzPts val="1000"/>
                        <a:buFont typeface="Arial"/>
                        <a:buNone/>
                      </a:pPr>
                      <a:endParaRPr sz="10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Vitamin E</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Rich (qualitative, antioxidant)</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8"/>
                  </a:ext>
                </a:extLst>
              </a:tr>
              <a:tr h="299525">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solidFill>
                            <a:srgbClr val="FF9900"/>
                          </a:solidFill>
                          <a:latin typeface="Montserrat"/>
                          <a:ea typeface="Montserrat"/>
                          <a:cs typeface="Montserrat"/>
                          <a:sym typeface="Montserrat"/>
                        </a:rPr>
                        <a:t>Fatty Acids</a:t>
                      </a:r>
                      <a:endParaRPr sz="1000" b="1"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Palmitic Acid (16:0)</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5.74% – 26.6%</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of total fatty acids</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09"/>
                  </a:ext>
                </a:extLst>
              </a:tr>
              <a:tr h="299525">
                <a:tc>
                  <a:txBody>
                    <a:bodyPr/>
                    <a:lstStyle/>
                    <a:p>
                      <a:pPr marL="0" marR="0" lvl="0" indent="0" algn="just" rtl="0">
                        <a:lnSpc>
                          <a:spcPct val="115000"/>
                        </a:lnSpc>
                        <a:spcBef>
                          <a:spcPts val="0"/>
                        </a:spcBef>
                        <a:spcAft>
                          <a:spcPts val="0"/>
                        </a:spcAft>
                        <a:buClr>
                          <a:srgbClr val="000000"/>
                        </a:buClr>
                        <a:buSzPts val="900"/>
                        <a:buFont typeface="Arial"/>
                        <a:buNone/>
                      </a:pPr>
                      <a:endParaRPr sz="900"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Palmitoleic Acid (16:1)</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3.12% – 30.6%</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of total fatty acids</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10"/>
                  </a:ext>
                </a:extLst>
              </a:tr>
              <a:tr h="299525">
                <a:tc>
                  <a:txBody>
                    <a:bodyPr/>
                    <a:lstStyle/>
                    <a:p>
                      <a:pPr marL="0" marR="0" lvl="0" indent="0" algn="just" rtl="0">
                        <a:lnSpc>
                          <a:spcPct val="115000"/>
                        </a:lnSpc>
                        <a:spcBef>
                          <a:spcPts val="0"/>
                        </a:spcBef>
                        <a:spcAft>
                          <a:spcPts val="0"/>
                        </a:spcAft>
                        <a:buClr>
                          <a:srgbClr val="000000"/>
                        </a:buClr>
                        <a:buSzPts val="900"/>
                        <a:buFont typeface="Arial"/>
                        <a:buNone/>
                      </a:pPr>
                      <a:endParaRPr sz="900"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Oleic Acid (18:1, n-9)</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14.0% – 37.5%</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of total fatty acids</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11"/>
                  </a:ext>
                </a:extLst>
              </a:tr>
              <a:tr h="299525">
                <a:tc>
                  <a:txBody>
                    <a:bodyPr/>
                    <a:lstStyle/>
                    <a:p>
                      <a:pPr marL="0" marR="0" lvl="0" indent="0" algn="just" rtl="0">
                        <a:lnSpc>
                          <a:spcPct val="115000"/>
                        </a:lnSpc>
                        <a:spcBef>
                          <a:spcPts val="0"/>
                        </a:spcBef>
                        <a:spcAft>
                          <a:spcPts val="0"/>
                        </a:spcAft>
                        <a:buClr>
                          <a:srgbClr val="000000"/>
                        </a:buClr>
                        <a:buSzPts val="900"/>
                        <a:buFont typeface="Arial"/>
                        <a:buNone/>
                      </a:pPr>
                      <a:endParaRPr sz="900"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Linoleic Acid (18:2, n-6)</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1.6% – 11.8%</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of total fatty acids</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12"/>
                  </a:ext>
                </a:extLst>
              </a:tr>
              <a:tr h="299525">
                <a:tc>
                  <a:txBody>
                    <a:bodyPr/>
                    <a:lstStyle/>
                    <a:p>
                      <a:pPr marL="0" marR="0" lvl="0" indent="0" algn="just" rtl="0">
                        <a:lnSpc>
                          <a:spcPct val="115000"/>
                        </a:lnSpc>
                        <a:spcBef>
                          <a:spcPts val="0"/>
                        </a:spcBef>
                        <a:spcAft>
                          <a:spcPts val="0"/>
                        </a:spcAft>
                        <a:buClr>
                          <a:srgbClr val="000000"/>
                        </a:buClr>
                        <a:buSzPts val="900"/>
                        <a:buFont typeface="Arial"/>
                        <a:buNone/>
                      </a:pPr>
                      <a:endParaRPr sz="900"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Linolenic Acid (18:3, n-3)</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0.4% – 33.6%</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of total fatty acids</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13"/>
                  </a:ext>
                </a:extLst>
              </a:tr>
              <a:tr h="299525">
                <a:tc>
                  <a:txBody>
                    <a:bodyPr/>
                    <a:lstStyle/>
                    <a:p>
                      <a:pPr marL="0" marR="0" lvl="0" indent="0" algn="just" rtl="0">
                        <a:lnSpc>
                          <a:spcPct val="115000"/>
                        </a:lnSpc>
                        <a:spcBef>
                          <a:spcPts val="0"/>
                        </a:spcBef>
                        <a:spcAft>
                          <a:spcPts val="0"/>
                        </a:spcAft>
                        <a:buClr>
                          <a:srgbClr val="000000"/>
                        </a:buClr>
                        <a:buSzPts val="900"/>
                        <a:buFont typeface="Arial"/>
                        <a:buNone/>
                      </a:pPr>
                      <a:endParaRPr sz="900"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Eicosapentaenoic Acid (EPA)</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0.2% – 20.5%</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of total fatty acids</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14"/>
                  </a:ext>
                </a:extLst>
              </a:tr>
              <a:tr h="299525">
                <a:tc>
                  <a:txBody>
                    <a:bodyPr/>
                    <a:lstStyle/>
                    <a:p>
                      <a:pPr marL="0" marR="0" lvl="0" indent="0" algn="just" rtl="0">
                        <a:lnSpc>
                          <a:spcPct val="115000"/>
                        </a:lnSpc>
                        <a:spcBef>
                          <a:spcPts val="0"/>
                        </a:spcBef>
                        <a:spcAft>
                          <a:spcPts val="0"/>
                        </a:spcAft>
                        <a:buClr>
                          <a:srgbClr val="000000"/>
                        </a:buClr>
                        <a:buSzPts val="900"/>
                        <a:buFont typeface="Arial"/>
                        <a:buNone/>
                      </a:pPr>
                      <a:endParaRPr sz="900" u="none" strike="noStrike" cap="none">
                        <a:solidFill>
                          <a:srgbClr val="FF9900"/>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Docosahexaenoic Acid (DHA)</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0.1% – 1.5%</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0C0C0C"/>
                          </a:solidFill>
                          <a:latin typeface="Montserrat"/>
                          <a:ea typeface="Montserrat"/>
                          <a:cs typeface="Montserrat"/>
                          <a:sym typeface="Montserrat"/>
                        </a:rPr>
                        <a:t>% of total fatty acids</a:t>
                      </a:r>
                      <a:endParaRPr sz="1000" b="1" u="none" strike="noStrike" cap="none">
                        <a:solidFill>
                          <a:srgbClr val="0C0C0C"/>
                        </a:solidFill>
                        <a:latin typeface="Montserrat"/>
                        <a:ea typeface="Montserrat"/>
                        <a:cs typeface="Montserrat"/>
                        <a:sym typeface="Montserrat"/>
                      </a:endParaRPr>
                    </a:p>
                  </a:txBody>
                  <a:tcPr marL="63500" marR="63500" marT="63500" marB="63500">
                    <a:lnL w="12700" cap="flat" cmpd="sng">
                      <a:solidFill>
                        <a:srgbClr val="FF9900"/>
                      </a:solidFill>
                      <a:prstDash val="solid"/>
                      <a:round/>
                      <a:headEnd type="none" w="sm" len="sm"/>
                      <a:tailEnd type="none" w="sm" len="sm"/>
                    </a:lnL>
                    <a:lnR w="12700" cap="flat" cmpd="sng">
                      <a:solidFill>
                        <a:srgbClr val="FF9900"/>
                      </a:solidFill>
                      <a:prstDash val="solid"/>
                      <a:round/>
                      <a:headEnd type="none" w="sm" len="sm"/>
                      <a:tailEnd type="none" w="sm" len="sm"/>
                    </a:lnR>
                    <a:lnT w="12700" cap="flat" cmpd="sng">
                      <a:solidFill>
                        <a:srgbClr val="FF9900"/>
                      </a:solidFill>
                      <a:prstDash val="solid"/>
                      <a:round/>
                      <a:headEnd type="none" w="sm" len="sm"/>
                      <a:tailEnd type="none" w="sm" len="sm"/>
                    </a:lnT>
                    <a:lnB w="12700" cap="flat" cmpd="sng">
                      <a:solidFill>
                        <a:srgbClr val="FF9900"/>
                      </a:solidFill>
                      <a:prstDash val="solid"/>
                      <a:round/>
                      <a:headEnd type="none" w="sm" len="sm"/>
                      <a:tailEnd type="none" w="sm" len="sm"/>
                    </a:lnB>
                    <a:solidFill>
                      <a:srgbClr val="FCE5CD"/>
                    </a:solidFill>
                  </a:tcPr>
                </a:tc>
                <a:extLst>
                  <a:ext uri="{0D108BD9-81ED-4DB2-BD59-A6C34878D82A}">
                    <a16:rowId xmlns:a16="http://schemas.microsoft.com/office/drawing/2014/main" val="10015"/>
                  </a:ext>
                </a:extLst>
              </a:tr>
            </a:tbl>
          </a:graphicData>
        </a:graphic>
      </p:graphicFrame>
      <p:sp>
        <p:nvSpPr>
          <p:cNvPr id="134" name="Google Shape;134;g36aff6eddcf_0_250"/>
          <p:cNvSpPr txBox="1"/>
          <p:nvPr/>
        </p:nvSpPr>
        <p:spPr>
          <a:xfrm>
            <a:off x="1887638" y="5811275"/>
            <a:ext cx="7788300" cy="515700"/>
          </a:xfrm>
          <a:prstGeom prst="rect">
            <a:avLst/>
          </a:prstGeom>
          <a:noFill/>
          <a:ln>
            <a:noFill/>
          </a:ln>
        </p:spPr>
        <p:txBody>
          <a:bodyPr spcFirstLastPara="1" wrap="square" lIns="91425" tIns="91425" rIns="91425" bIns="91425" anchor="t" anchorCtr="0">
            <a:spAutoFit/>
          </a:bodyPr>
          <a:lstStyle/>
          <a:p>
            <a:pPr marL="285750" marR="0" lvl="0" indent="-285750" algn="l" rtl="0">
              <a:lnSpc>
                <a:spcPct val="115000"/>
              </a:lnSpc>
              <a:spcBef>
                <a:spcPts val="300"/>
              </a:spcBef>
              <a:spcAft>
                <a:spcPts val="0"/>
              </a:spcAft>
              <a:buClr>
                <a:srgbClr val="000000"/>
              </a:buClr>
              <a:buSzPts val="1000"/>
              <a:buFont typeface="Arial"/>
              <a:buNone/>
            </a:pPr>
            <a:r>
              <a:rPr lang="en-US" sz="1000" b="0" i="0" u="none" strike="noStrike" cap="none">
                <a:solidFill>
                  <a:srgbClr val="434343"/>
                </a:solidFill>
                <a:latin typeface="Montserrat"/>
                <a:ea typeface="Montserrat"/>
                <a:cs typeface="Montserrat"/>
                <a:sym typeface="Montserrat"/>
              </a:rPr>
              <a:t>Léger, P., Bengtson, D. A., Sorgeloos, P., Simpson, K. L., &amp; Beck, A. D. (1987). The nutritional value of Artemia: a review. Artemia research and its applications, 3, 357-372.</a:t>
            </a:r>
            <a:endParaRPr sz="1000" b="0" i="0" u="none" strike="noStrike" cap="none">
              <a:solidFill>
                <a:srgbClr val="434343"/>
              </a:solidFill>
              <a:latin typeface="Montserrat"/>
              <a:ea typeface="Montserrat"/>
              <a:cs typeface="Montserrat"/>
              <a:sym typeface="Montserrat"/>
            </a:endParaRPr>
          </a:p>
        </p:txBody>
      </p:sp>
      <p:sp>
        <p:nvSpPr>
          <p:cNvPr id="135" name="Google Shape;135;g36aff6eddcf_0_250"/>
          <p:cNvSpPr/>
          <p:nvPr/>
        </p:nvSpPr>
        <p:spPr>
          <a:xfrm>
            <a:off x="5804125" y="1167000"/>
            <a:ext cx="514500" cy="2148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6" name="Google Shape;136;g36aff6eddcf_0_250"/>
          <p:cNvSpPr/>
          <p:nvPr/>
        </p:nvSpPr>
        <p:spPr>
          <a:xfrm>
            <a:off x="5807375" y="2317525"/>
            <a:ext cx="776100" cy="299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g36aff6eddcf_0_250"/>
          <p:cNvSpPr/>
          <p:nvPr/>
        </p:nvSpPr>
        <p:spPr>
          <a:xfrm>
            <a:off x="5804125" y="4567800"/>
            <a:ext cx="954300" cy="299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8" name="Google Shape;138;g36aff6eddcf_0_250"/>
          <p:cNvSpPr/>
          <p:nvPr/>
        </p:nvSpPr>
        <p:spPr>
          <a:xfrm>
            <a:off x="5804125" y="4867200"/>
            <a:ext cx="954300" cy="299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 name="Google Shape;139;g36aff6eddcf_0_250"/>
          <p:cNvSpPr/>
          <p:nvPr/>
        </p:nvSpPr>
        <p:spPr>
          <a:xfrm>
            <a:off x="5847525" y="5166600"/>
            <a:ext cx="954300" cy="299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 name="Google Shape;140;g36aff6eddcf_0_250"/>
          <p:cNvSpPr/>
          <p:nvPr/>
        </p:nvSpPr>
        <p:spPr>
          <a:xfrm>
            <a:off x="5847525" y="5466000"/>
            <a:ext cx="954300" cy="2994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 name="Google Shape;141;g36aff6eddcf_0_250"/>
          <p:cNvSpPr/>
          <p:nvPr/>
        </p:nvSpPr>
        <p:spPr>
          <a:xfrm>
            <a:off x="5804125" y="1422475"/>
            <a:ext cx="514500" cy="2148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6aff6eddcf_0_264"/>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148" name="Google Shape;148;g36aff6eddcf_0_264"/>
          <p:cNvSpPr txBox="1">
            <a:spLocks noGrp="1"/>
          </p:cNvSpPr>
          <p:nvPr>
            <p:ph type="subTitle" idx="1"/>
          </p:nvPr>
        </p:nvSpPr>
        <p:spPr>
          <a:xfrm>
            <a:off x="316225" y="297700"/>
            <a:ext cx="11175300" cy="377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1000"/>
              </a:spcBef>
              <a:spcAft>
                <a:spcPts val="0"/>
              </a:spcAft>
              <a:buSzPts val="523"/>
              <a:buNone/>
            </a:pPr>
            <a:r>
              <a:rPr lang="en-US" sz="1800"/>
              <a:t>PROTEIN CONTENT COMPARISON (average)</a:t>
            </a:r>
            <a:endParaRPr sz="1800"/>
          </a:p>
          <a:p>
            <a:pPr marL="0" lvl="0" indent="0" algn="l" rtl="0">
              <a:lnSpc>
                <a:spcPct val="70000"/>
              </a:lnSpc>
              <a:spcBef>
                <a:spcPts val="1000"/>
              </a:spcBef>
              <a:spcAft>
                <a:spcPts val="0"/>
              </a:spcAft>
              <a:buSzPts val="523"/>
              <a:buNone/>
            </a:pPr>
            <a:endParaRPr sz="1140"/>
          </a:p>
        </p:txBody>
      </p:sp>
      <p:sp>
        <p:nvSpPr>
          <p:cNvPr id="149" name="Google Shape;149;g36aff6eddcf_0_264"/>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150" name="Google Shape;150;g36aff6eddcf_0_264"/>
          <p:cNvPicPr preferRelativeResize="0"/>
          <p:nvPr/>
        </p:nvPicPr>
        <p:blipFill rotWithShape="1">
          <a:blip r:embed="rId3">
            <a:alphaModFix/>
          </a:blip>
          <a:srcRect/>
          <a:stretch/>
        </p:blipFill>
        <p:spPr>
          <a:xfrm>
            <a:off x="1020775" y="1044300"/>
            <a:ext cx="9263749" cy="4769900"/>
          </a:xfrm>
          <a:prstGeom prst="rect">
            <a:avLst/>
          </a:prstGeom>
          <a:noFill/>
          <a:ln w="28575" cap="flat" cmpd="sng">
            <a:solidFill>
              <a:srgbClr val="FF712C"/>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6aff6eddcf_0_280"/>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157" name="Google Shape;157;g36aff6eddcf_0_280"/>
          <p:cNvSpPr txBox="1">
            <a:spLocks noGrp="1"/>
          </p:cNvSpPr>
          <p:nvPr>
            <p:ph type="subTitle" idx="1"/>
          </p:nvPr>
        </p:nvSpPr>
        <p:spPr>
          <a:xfrm>
            <a:off x="316225" y="297700"/>
            <a:ext cx="11175300" cy="377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1000"/>
              </a:spcBef>
              <a:spcAft>
                <a:spcPts val="0"/>
              </a:spcAft>
              <a:buSzPts val="523"/>
              <a:buNone/>
            </a:pPr>
            <a:r>
              <a:rPr lang="en-US" sz="1800"/>
              <a:t>NUTRITIONAL COMPARISON: FISH CHUTNEY vs ARTEMIA JHAL FERAZI</a:t>
            </a:r>
            <a:endParaRPr sz="1800"/>
          </a:p>
          <a:p>
            <a:pPr marL="0" lvl="0" indent="0" algn="l" rtl="0">
              <a:lnSpc>
                <a:spcPct val="70000"/>
              </a:lnSpc>
              <a:spcBef>
                <a:spcPts val="1000"/>
              </a:spcBef>
              <a:spcAft>
                <a:spcPts val="0"/>
              </a:spcAft>
              <a:buSzPts val="523"/>
              <a:buNone/>
            </a:pPr>
            <a:endParaRPr sz="1140"/>
          </a:p>
        </p:txBody>
      </p:sp>
      <p:sp>
        <p:nvSpPr>
          <p:cNvPr id="158" name="Google Shape;158;g36aff6eddcf_0_280"/>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pic>
        <p:nvPicPr>
          <p:cNvPr id="159" name="Google Shape;159;g36aff6eddcf_0_280" title="Screenshot 2025-06-16 at 2.39.25 p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875" y="1279575"/>
            <a:ext cx="6422800" cy="3630700"/>
          </a:xfrm>
          <a:prstGeom prst="rect">
            <a:avLst/>
          </a:prstGeom>
          <a:noFill/>
          <a:ln w="28575" cap="flat" cmpd="sng">
            <a:solidFill>
              <a:srgbClr val="FF712C"/>
            </a:solidFill>
            <a:prstDash val="solid"/>
            <a:round/>
            <a:headEnd type="none" w="sm" len="sm"/>
            <a:tailEnd type="none" w="sm" len="sm"/>
          </a:ln>
        </p:spPr>
      </p:pic>
      <p:pic>
        <p:nvPicPr>
          <p:cNvPr id="160" name="Google Shape;160;g36aff6eddcf_0_280" title="Screenshot 2025-06-23 at 8.56.36 pm.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83450" y="2189600"/>
            <a:ext cx="4729376" cy="1885700"/>
          </a:xfrm>
          <a:prstGeom prst="rect">
            <a:avLst/>
          </a:prstGeom>
          <a:noFill/>
          <a:ln w="28575" cap="flat" cmpd="sng">
            <a:solidFill>
              <a:srgbClr val="FF712C"/>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6aff6eddcf_0_292"/>
          <p:cNvSpPr txBox="1">
            <a:spLocks noGrp="1"/>
          </p:cNvSpPr>
          <p:nvPr>
            <p:ph type="sldNum" idx="12"/>
          </p:nvPr>
        </p:nvSpPr>
        <p:spPr>
          <a:xfrm>
            <a:off x="256924" y="6420775"/>
            <a:ext cx="619500" cy="2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167" name="Google Shape;167;g36aff6eddcf_0_292"/>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168" name="Google Shape;168;g36aff6eddcf_0_292"/>
          <p:cNvSpPr txBox="1">
            <a:spLocks noGrp="1"/>
          </p:cNvSpPr>
          <p:nvPr>
            <p:ph type="subTitle" idx="1"/>
          </p:nvPr>
        </p:nvSpPr>
        <p:spPr>
          <a:xfrm>
            <a:off x="352451" y="278998"/>
            <a:ext cx="11175300" cy="377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1000"/>
              </a:spcBef>
              <a:spcAft>
                <a:spcPts val="0"/>
              </a:spcAft>
              <a:buSzPts val="523"/>
              <a:buNone/>
            </a:pPr>
            <a:r>
              <a:rPr lang="en-US" sz="1840"/>
              <a:t>ARTEMIA BIOMASS IN LOCAL HUMAN FOOD RECIPES IN VIETNAM, BANGLADESH, AND CHINA</a:t>
            </a:r>
            <a:endParaRPr sz="1840"/>
          </a:p>
          <a:p>
            <a:pPr marL="0" lvl="0" indent="0" algn="l" rtl="0">
              <a:lnSpc>
                <a:spcPct val="70000"/>
              </a:lnSpc>
              <a:spcBef>
                <a:spcPts val="1000"/>
              </a:spcBef>
              <a:spcAft>
                <a:spcPts val="0"/>
              </a:spcAft>
              <a:buSzPts val="523"/>
              <a:buNone/>
            </a:pPr>
            <a:endParaRPr sz="1140"/>
          </a:p>
        </p:txBody>
      </p:sp>
      <p:sp>
        <p:nvSpPr>
          <p:cNvPr id="169" name="Google Shape;169;g36aff6eddcf_0_292"/>
          <p:cNvSpPr txBox="1">
            <a:spLocks noGrp="1"/>
          </p:cNvSpPr>
          <p:nvPr>
            <p:ph type="sldNum" idx="12"/>
          </p:nvPr>
        </p:nvSpPr>
        <p:spPr>
          <a:xfrm>
            <a:off x="256925" y="6420775"/>
            <a:ext cx="514500" cy="2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pic>
        <p:nvPicPr>
          <p:cNvPr id="170" name="Google Shape;170;g36aff6eddcf_0_292" title="Screenshot 2025-06-23 at 8.49.30 pm.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7150" y="871049"/>
            <a:ext cx="6704548" cy="4993975"/>
          </a:xfrm>
          <a:prstGeom prst="rect">
            <a:avLst/>
          </a:prstGeom>
          <a:noFill/>
          <a:ln w="28575" cap="flat" cmpd="sng">
            <a:solidFill>
              <a:srgbClr val="FF712C"/>
            </a:solidFill>
            <a:prstDash val="solid"/>
            <a:round/>
            <a:headEnd type="none" w="sm" len="sm"/>
            <a:tailEnd type="none" w="sm" len="sm"/>
          </a:ln>
        </p:spPr>
      </p:pic>
      <p:pic>
        <p:nvPicPr>
          <p:cNvPr id="171" name="Google Shape;171;g36aff6eddcf_0_29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98700" y="2095774"/>
            <a:ext cx="4558651" cy="2483899"/>
          </a:xfrm>
          <a:prstGeom prst="rect">
            <a:avLst/>
          </a:prstGeom>
          <a:noFill/>
          <a:ln w="28575" cap="flat" cmpd="sng">
            <a:solidFill>
              <a:srgbClr val="FF712C"/>
            </a:solidFill>
            <a:prstDash val="solid"/>
            <a:miter lim="8000"/>
            <a:headEnd type="none" w="sm" len="sm"/>
            <a:tailEnd type="none" w="sm" len="sm"/>
          </a:ln>
        </p:spPr>
      </p:pic>
      <p:sp>
        <p:nvSpPr>
          <p:cNvPr id="172" name="Google Shape;172;g36aff6eddcf_0_292"/>
          <p:cNvSpPr txBox="1"/>
          <p:nvPr/>
        </p:nvSpPr>
        <p:spPr>
          <a:xfrm>
            <a:off x="7298700" y="4579675"/>
            <a:ext cx="39126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EE5935"/>
                </a:solidFill>
                <a:latin typeface="Arial"/>
                <a:ea typeface="Arial"/>
                <a:cs typeface="Arial"/>
                <a:sym typeface="Arial"/>
              </a:rPr>
              <a:t>Artemia seasoning powder product in Vietnam</a:t>
            </a:r>
            <a:endParaRPr sz="1100" b="0" i="0" u="none" strike="noStrike" cap="none">
              <a:solidFill>
                <a:srgbClr val="EE5935"/>
              </a:solidFill>
              <a:latin typeface="Arial"/>
              <a:ea typeface="Arial"/>
              <a:cs typeface="Arial"/>
              <a:sym typeface="Arial"/>
            </a:endParaRPr>
          </a:p>
        </p:txBody>
      </p:sp>
      <p:sp>
        <p:nvSpPr>
          <p:cNvPr id="173" name="Google Shape;173;g36aff6eddcf_0_292"/>
          <p:cNvSpPr txBox="1"/>
          <p:nvPr/>
        </p:nvSpPr>
        <p:spPr>
          <a:xfrm>
            <a:off x="7420725" y="1208450"/>
            <a:ext cx="4117500" cy="461700"/>
          </a:xfrm>
          <a:prstGeom prst="rect">
            <a:avLst/>
          </a:prstGeom>
          <a:solidFill>
            <a:srgbClr val="FCE5CD"/>
          </a:solidFill>
          <a:ln w="9525" cap="flat" cmpd="sng">
            <a:solidFill>
              <a:srgbClr val="FCE5CD"/>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ED7D31"/>
                </a:solidFill>
                <a:latin typeface="Montserrat"/>
                <a:ea typeface="Montserrat"/>
                <a:cs typeface="Montserrat"/>
                <a:sym typeface="Montserrat"/>
              </a:rPr>
              <a:t>“Artemia is an osmoregulator”</a:t>
            </a:r>
            <a:endParaRPr sz="2100" b="1" i="0" u="none" strike="noStrike" cap="none">
              <a:solidFill>
                <a:srgbClr val="ED7D3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FUTUREFISH">
  <a:themeElements>
    <a:clrScheme name="Office">
      <a:dk1>
        <a:srgbClr val="36454F"/>
      </a:dk1>
      <a:lt1>
        <a:srgbClr val="FFFFFF"/>
      </a:lt1>
      <a:dk2>
        <a:srgbClr val="298FC2"/>
      </a:dk2>
      <a:lt2>
        <a:srgbClr val="D50032"/>
      </a:lt2>
      <a:accent1>
        <a:srgbClr val="D47D17"/>
      </a:accent1>
      <a:accent2>
        <a:srgbClr val="5E7461"/>
      </a:accent2>
      <a:accent3>
        <a:srgbClr val="AA985D"/>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1426</Words>
  <Application>Microsoft Macintosh PowerPoint</Application>
  <PresentationFormat>Widescreen</PresentationFormat>
  <Paragraphs>265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Montserrat</vt:lpstr>
      <vt:lpstr>Calibri</vt:lpstr>
      <vt:lpstr>FUTUREFISH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patrick sorgeloos</dc:creator>
  <cp:lastModifiedBy>Microsoft Office User</cp:lastModifiedBy>
  <cp:revision>2</cp:revision>
  <dcterms:modified xsi:type="dcterms:W3CDTF">2025-06-30T01:21:41Z</dcterms:modified>
</cp:coreProperties>
</file>