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97" r:id="rId2"/>
    <p:sldId id="301" r:id="rId3"/>
    <p:sldId id="307" r:id="rId4"/>
    <p:sldId id="308" r:id="rId5"/>
    <p:sldId id="313" r:id="rId6"/>
    <p:sldId id="314" r:id="rId7"/>
    <p:sldId id="315" r:id="rId8"/>
    <p:sldId id="316" r:id="rId9"/>
    <p:sldId id="312" r:id="rId10"/>
    <p:sldId id="309" r:id="rId11"/>
    <p:sldId id="310" r:id="rId12"/>
    <p:sldId id="311" r:id="rId13"/>
    <p:sldId id="295" r:id="rId14"/>
  </p:sldIdLst>
  <p:sldSz cx="12192000" cy="6858000"/>
  <p:notesSz cx="6858000" cy="9144000"/>
  <p:embeddedFontLst>
    <p:embeddedFont>
      <p:font typeface="Montserrat" pitchFamily="2" charset="77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57">
          <p15:clr>
            <a:srgbClr val="9AA0A6"/>
          </p15:clr>
        </p15:guide>
        <p15:guide id="2" orient="horz" pos="216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mtMTuc5VfMsxJEO5cSH1+uT3q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3C41BB-60A5-4AC1-8513-74C7C0BEB644}">
  <a:tblStyle styleId="{CC3C41BB-60A5-4AC1-8513-74C7C0BEB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60D20F-EF08-4CE4-9B79-5DB2C5C5848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94643"/>
  </p:normalViewPr>
  <p:slideViewPr>
    <p:cSldViewPr snapToGrid="0">
      <p:cViewPr varScale="1">
        <p:scale>
          <a:sx n="100" d="100"/>
          <a:sy n="100" d="100"/>
        </p:scale>
        <p:origin x="952" y="176"/>
      </p:cViewPr>
      <p:guideLst>
        <p:guide pos="385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3dbb633c57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g33dbb633c57_7_43:notes"/>
          <p:cNvSpPr txBox="1">
            <a:spLocks noGrp="1"/>
          </p:cNvSpPr>
          <p:nvPr>
            <p:ph type="body" idx="1"/>
          </p:nvPr>
        </p:nvSpPr>
        <p:spPr>
          <a:xfrm>
            <a:off x="994093" y="3276730"/>
            <a:ext cx="79527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857" name="Google Shape;857;g33dbb633c57_7_43:notes"/>
          <p:cNvSpPr txBox="1">
            <a:spLocks noGrp="1"/>
          </p:cNvSpPr>
          <p:nvPr>
            <p:ph type="sldNum" idx="12"/>
          </p:nvPr>
        </p:nvSpPr>
        <p:spPr>
          <a:xfrm>
            <a:off x="5630891" y="6467168"/>
            <a:ext cx="4307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userDrawn="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;p6">
            <a:extLst>
              <a:ext uri="{FF2B5EF4-FFF2-40B4-BE49-F238E27FC236}">
                <a16:creationId xmlns:a16="http://schemas.microsoft.com/office/drawing/2014/main" id="{9EED2193-2DDE-84A5-3110-BCAC6231CC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4" name="Google Shape;19;p6">
            <a:extLst>
              <a:ext uri="{FF2B5EF4-FFF2-40B4-BE49-F238E27FC236}">
                <a16:creationId xmlns:a16="http://schemas.microsoft.com/office/drawing/2014/main" id="{AF584EA3-BF11-CB01-ED44-51001CFD1E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375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5" name="Google Shape;21;p6">
            <a:extLst>
              <a:ext uri="{FF2B5EF4-FFF2-40B4-BE49-F238E27FC236}">
                <a16:creationId xmlns:a16="http://schemas.microsoft.com/office/drawing/2014/main" id="{3EF8717C-2F8C-FA8E-BC92-21C19FA06DD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125" y="167173"/>
            <a:ext cx="514525" cy="507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1;p5">
            <a:extLst>
              <a:ext uri="{FF2B5EF4-FFF2-40B4-BE49-F238E27FC236}">
                <a16:creationId xmlns:a16="http://schemas.microsoft.com/office/drawing/2014/main" id="{42485EA3-6708-3154-6B73-27F075DF3291}"/>
              </a:ext>
            </a:extLst>
          </p:cNvPr>
          <p:cNvCxnSpPr/>
          <p:nvPr userDrawn="1"/>
        </p:nvCxnSpPr>
        <p:spPr>
          <a:xfrm>
            <a:off x="316214" y="675109"/>
            <a:ext cx="11559600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2;p5">
            <a:extLst>
              <a:ext uri="{FF2B5EF4-FFF2-40B4-BE49-F238E27FC236}">
                <a16:creationId xmlns:a16="http://schemas.microsoft.com/office/drawing/2014/main" id="{224DC5AA-62C8-1745-A374-FA98A05024E5}"/>
              </a:ext>
            </a:extLst>
          </p:cNvPr>
          <p:cNvCxnSpPr/>
          <p:nvPr userDrawn="1"/>
        </p:nvCxnSpPr>
        <p:spPr>
          <a:xfrm>
            <a:off x="316250" y="6385187"/>
            <a:ext cx="8628245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3;p5">
            <a:extLst>
              <a:ext uri="{FF2B5EF4-FFF2-40B4-BE49-F238E27FC236}">
                <a16:creationId xmlns:a16="http://schemas.microsoft.com/office/drawing/2014/main" id="{C26467AE-B14F-4CBB-F92F-3029D1A7C21B}"/>
              </a:ext>
            </a:extLst>
          </p:cNvPr>
          <p:cNvGrpSpPr/>
          <p:nvPr userDrawn="1"/>
        </p:nvGrpSpPr>
        <p:grpSpPr>
          <a:xfrm>
            <a:off x="8985796" y="5957150"/>
            <a:ext cx="2783029" cy="695050"/>
            <a:chOff x="5104225" y="2301337"/>
            <a:chExt cx="2783029" cy="695050"/>
          </a:xfrm>
        </p:grpSpPr>
        <p:pic>
          <p:nvPicPr>
            <p:cNvPr id="24" name="Google Shape;14;p5">
              <a:extLst>
                <a:ext uri="{FF2B5EF4-FFF2-40B4-BE49-F238E27FC236}">
                  <a16:creationId xmlns:a16="http://schemas.microsoft.com/office/drawing/2014/main" id="{3E75A9E9-2F2C-4F2D-E6E4-85AF81995991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2996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5;p5">
              <a:extLst>
                <a:ext uri="{FF2B5EF4-FFF2-40B4-BE49-F238E27FC236}">
                  <a16:creationId xmlns:a16="http://schemas.microsoft.com/office/drawing/2014/main" id="{2F0E9BFC-9CEE-E4B0-02D2-8F5338F2869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4225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E753985-F7FC-E81F-5B41-2145CA034D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97110"/>
            <a:ext cx="5800258" cy="14709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C660DE6-444D-34D5-E5B7-D85162340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0" y="6398372"/>
            <a:ext cx="8090646" cy="2713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or add presentation title here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userDrawn="1">
  <p:cSld name="Blank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BE1F7BC-BFBD-4AD7-8F25-13410328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6">
            <a:extLst>
              <a:ext uri="{FF2B5EF4-FFF2-40B4-BE49-F238E27FC236}">
                <a16:creationId xmlns:a16="http://schemas.microsoft.com/office/drawing/2014/main" id="{0C806546-44AE-382E-42A3-0AAE055E348C}"/>
              </a:ext>
            </a:extLst>
          </p:cNvPr>
          <p:cNvSpPr txBox="1">
            <a:spLocks/>
          </p:cNvSpPr>
          <p:nvPr userDrawn="1"/>
        </p:nvSpPr>
        <p:spPr>
          <a:xfrm>
            <a:off x="10804849" y="4926564"/>
            <a:ext cx="1026368" cy="177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AU" dirty="0"/>
              <a:t>Add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01177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569A16FB-8BFF-0549-05F7-C9CB219D3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34D2012-666C-4E54-75E2-FF8362057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4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EC89F-CAFA-687F-3529-9AB4B3606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8"/>
            <a:ext cx="5320863" cy="500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DF401A5E-695D-461C-8004-E5AB1B7C4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3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0" r:id="rId4"/>
    <p:sldLayoutId id="2147483661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4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1FBD407-96AE-31AF-B627-7D045C427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268" y="804672"/>
            <a:ext cx="5666667" cy="5204242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ARTEMIA AQUACULTURE IN AFRICA: OPPORTUNITIES AND CONSTRAINTS IN KENYA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Authors: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Morine M. Ngarari*, Betty M. </a:t>
            </a:r>
            <a:r>
              <a:rPr lang="en-US" sz="2000" dirty="0" err="1"/>
              <a:t>Nyonje</a:t>
            </a:r>
            <a:r>
              <a:rPr lang="en-US" sz="2000" dirty="0"/>
              <a:t>, James M. </a:t>
            </a:r>
            <a:r>
              <a:rPr lang="en-US" sz="2000" dirty="0" err="1"/>
              <a:t>Mwaluma</a:t>
            </a:r>
            <a:r>
              <a:rPr lang="en-US" sz="2000" dirty="0"/>
              <a:t>, </a:t>
            </a:r>
            <a:r>
              <a:rPr lang="en-US" sz="2000" dirty="0" err="1"/>
              <a:t>Sheban</a:t>
            </a:r>
            <a:r>
              <a:rPr lang="en-US" sz="2000" dirty="0"/>
              <a:t> M. </a:t>
            </a:r>
            <a:r>
              <a:rPr lang="en-US" sz="2000" dirty="0" err="1"/>
              <a:t>Hinzano</a:t>
            </a:r>
            <a:r>
              <a:rPr lang="en-US" sz="2000" dirty="0"/>
              <a:t>, Mary A. Opiyo, Anthony M. </a:t>
            </a:r>
            <a:r>
              <a:rPr lang="en-US" sz="2000" dirty="0" err="1"/>
              <a:t>Nzioka</a:t>
            </a:r>
            <a:r>
              <a:rPr lang="en-US" sz="2000" dirty="0"/>
              <a:t>, Derrick G. </a:t>
            </a:r>
            <a:r>
              <a:rPr lang="en-US" sz="2000" dirty="0" err="1"/>
              <a:t>Rugendo</a:t>
            </a:r>
            <a:r>
              <a:rPr lang="en-US" sz="2000" dirty="0"/>
              <a:t> and David </a:t>
            </a:r>
            <a:r>
              <a:rPr lang="en-US" sz="2000" dirty="0" err="1"/>
              <a:t>Midumbi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Affiliation*: </a:t>
            </a:r>
          </a:p>
          <a:p>
            <a:r>
              <a:rPr lang="en-US" sz="1500" dirty="0"/>
              <a:t>Kenya Marine and Fisheries Research Institute, Mombasa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4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112758"/>
            <a:ext cx="8796000" cy="505416"/>
          </a:xfrm>
        </p:spPr>
        <p:txBody>
          <a:bodyPr>
            <a:noAutofit/>
          </a:bodyPr>
          <a:lstStyle/>
          <a:p>
            <a:r>
              <a:rPr lang="en-US" sz="2800" dirty="0"/>
              <a:t>Future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60534"/>
            <a:ext cx="9159512" cy="3628586"/>
          </a:xfrm>
        </p:spPr>
        <p:txBody>
          <a:bodyPr/>
          <a:lstStyle/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Create an African artemia Research Working Group to build shared technical capacity (Kenya, Tanzania and Mozambique)</a:t>
            </a:r>
          </a:p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Set-up an African Artemia Reference Centre that will serve as a hands-on demonstration hub for students, producers, researchers and regulators</a:t>
            </a:r>
          </a:p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Develop an Artemia Cyst Bank to conserve genetic resources and ensure strain purity for future breeding and research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programmes</a:t>
            </a: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DED59-6A2A-4B21-97AA-0E8E6AED3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254" y="742246"/>
            <a:ext cx="2441004" cy="5454758"/>
          </a:xfrm>
          <a:prstGeom prst="rect">
            <a:avLst/>
          </a:prstGeom>
        </p:spPr>
      </p:pic>
      <p:pic>
        <p:nvPicPr>
          <p:cNvPr id="7" name="Picture 4" descr="No photo description available.">
            <a:extLst>
              <a:ext uri="{FF2B5EF4-FFF2-40B4-BE49-F238E27FC236}">
                <a16:creationId xmlns:a16="http://schemas.microsoft.com/office/drawing/2014/main" id="{60C39CF4-599C-425E-9973-6BDF05F0F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064" y="4042768"/>
            <a:ext cx="3198953" cy="21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FAD452-1715-410E-AE8B-C0DA8238C8BD}"/>
              </a:ext>
            </a:extLst>
          </p:cNvPr>
          <p:cNvSpPr/>
          <p:nvPr/>
        </p:nvSpPr>
        <p:spPr>
          <a:xfrm>
            <a:off x="335499" y="4604632"/>
            <a:ext cx="586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Deepen Artemia-salt farm integration by introducing improved farm management protocols</a:t>
            </a:r>
          </a:p>
        </p:txBody>
      </p:sp>
    </p:spTree>
    <p:extLst>
      <p:ext uri="{BB962C8B-B14F-4D97-AF65-F5344CB8AC3E}">
        <p14:creationId xmlns:p14="http://schemas.microsoft.com/office/powerpoint/2010/main" val="361610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6" y="82296"/>
            <a:ext cx="8796000" cy="511027"/>
          </a:xfrm>
        </p:spPr>
        <p:txBody>
          <a:bodyPr>
            <a:noAutofit/>
          </a:bodyPr>
          <a:lstStyle/>
          <a:p>
            <a:r>
              <a:rPr lang="en-US" sz="2800" dirty="0"/>
              <a:t>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14814"/>
            <a:ext cx="4962058" cy="4323530"/>
          </a:xfrm>
        </p:spPr>
        <p:txBody>
          <a:bodyPr/>
          <a:lstStyle/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Undertake collaborative research with Artemia researchers from more advanced regions to accelerate knowledge transfer</a:t>
            </a:r>
          </a:p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Modernize harvesting and processing systems with efficient and scalable technologies.</a:t>
            </a:r>
          </a:p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Strengthen market linkages and substitute imports by connecting producers and buyers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303B2-9E68-4A37-A157-0513AA7C3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337" y="792376"/>
            <a:ext cx="3355921" cy="2516941"/>
          </a:xfrm>
          <a:prstGeom prst="rect">
            <a:avLst/>
          </a:prstGeom>
        </p:spPr>
      </p:pic>
      <p:pic>
        <p:nvPicPr>
          <p:cNvPr id="7" name="Picture 4" descr="No photo description available.">
            <a:extLst>
              <a:ext uri="{FF2B5EF4-FFF2-40B4-BE49-F238E27FC236}">
                <a16:creationId xmlns:a16="http://schemas.microsoft.com/office/drawing/2014/main" id="{3D9A88F1-F2AC-4FA3-B229-83A63D36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337" y="3429000"/>
            <a:ext cx="3355921" cy="25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o photo description available.">
            <a:extLst>
              <a:ext uri="{FF2B5EF4-FFF2-40B4-BE49-F238E27FC236}">
                <a16:creationId xmlns:a16="http://schemas.microsoft.com/office/drawing/2014/main" id="{777B89BF-7B41-42C6-8A63-7DE0C9A9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504" y="794189"/>
            <a:ext cx="3274235" cy="43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294BBD-CBC8-464A-96F4-1217840A9487}"/>
              </a:ext>
            </a:extLst>
          </p:cNvPr>
          <p:cNvSpPr/>
          <p:nvPr/>
        </p:nvSpPr>
        <p:spPr>
          <a:xfrm>
            <a:off x="295742" y="5186280"/>
            <a:ext cx="8406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1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Advocate for robust policy frameworks that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recognise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Artemia’s value chain and provide clear quality standards, incentives, and export guidelines.</a:t>
            </a:r>
          </a:p>
        </p:txBody>
      </p:sp>
    </p:spTree>
    <p:extLst>
      <p:ext uri="{BB962C8B-B14F-4D97-AF65-F5344CB8AC3E}">
        <p14:creationId xmlns:p14="http://schemas.microsoft.com/office/powerpoint/2010/main" val="221760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109728"/>
            <a:ext cx="8796000" cy="490961"/>
          </a:xfrm>
        </p:spPr>
        <p:txBody>
          <a:bodyPr>
            <a:noAutofit/>
          </a:bodyPr>
          <a:lstStyle/>
          <a:p>
            <a:r>
              <a:rPr lang="en-US" sz="2800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157216" y="781637"/>
            <a:ext cx="6702552" cy="5475674"/>
          </a:xfrm>
        </p:spPr>
        <p:txBody>
          <a:bodyPr/>
          <a:lstStyle/>
          <a:p>
            <a:pPr marL="257175" indent="-257175" defTabSz="342900">
              <a:spcBef>
                <a:spcPts val="12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Artemia farming holds a great promise for advancing aquaculture in Africa.</a:t>
            </a:r>
          </a:p>
          <a:p>
            <a:pPr marL="257175" indent="-257175" defTabSz="342900">
              <a:spcBef>
                <a:spcPts val="12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Unlocking this potential requires targeted investments and technological innovations </a:t>
            </a:r>
          </a:p>
          <a:p>
            <a:pPr marL="257175" indent="-257175" defTabSz="342900">
              <a:spcBef>
                <a:spcPts val="12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Engaging the youth is critical to driving future growth and sustainability of the sector</a:t>
            </a:r>
          </a:p>
          <a:p>
            <a:pPr marL="257175" indent="-257175" defTabSz="342900">
              <a:spcBef>
                <a:spcPts val="12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Kenya has the capacity to take a leading role in Artemia production in Africa – expertise</a:t>
            </a:r>
          </a:p>
          <a:p>
            <a:pPr marL="257175" indent="-257175" defTabSz="342900">
              <a:spcBef>
                <a:spcPts val="12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Strengthening research collaborations will be key to improving Artemia farming practices in Africa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E4951-5957-4E66-8335-982333980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32" y="3227908"/>
            <a:ext cx="4696969" cy="3131312"/>
          </a:xfrm>
          <a:prstGeom prst="rect">
            <a:avLst/>
          </a:prstGeom>
        </p:spPr>
      </p:pic>
      <p:pic>
        <p:nvPicPr>
          <p:cNvPr id="7" name="image45.jpg">
            <a:extLst>
              <a:ext uri="{FF2B5EF4-FFF2-40B4-BE49-F238E27FC236}">
                <a16:creationId xmlns:a16="http://schemas.microsoft.com/office/drawing/2014/main" id="{8044BDFC-A3A0-45D2-9E6F-03868CBFB413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233" y="741750"/>
            <a:ext cx="2173224" cy="2563503"/>
          </a:xfrm>
          <a:prstGeom prst="rect">
            <a:avLst/>
          </a:prstGeom>
        </p:spPr>
      </p:pic>
      <p:pic>
        <p:nvPicPr>
          <p:cNvPr id="8" name="image33.jpg">
            <a:extLst>
              <a:ext uri="{FF2B5EF4-FFF2-40B4-BE49-F238E27FC236}">
                <a16:creationId xmlns:a16="http://schemas.microsoft.com/office/drawing/2014/main" id="{6E30EA3B-D988-4966-AB33-9998EBDC6FA3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5456" y="741750"/>
            <a:ext cx="2523745" cy="2554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B606-1A00-47B0-B5BE-3D9405901962}"/>
              </a:ext>
            </a:extLst>
          </p:cNvPr>
          <p:cNvSpPr txBox="1"/>
          <p:nvPr/>
        </p:nvSpPr>
        <p:spPr>
          <a:xfrm>
            <a:off x="2538261" y="2935956"/>
            <a:ext cx="2490940" cy="369332"/>
          </a:xfrm>
          <a:prstGeom prst="rect">
            <a:avLst/>
          </a:prstGeom>
          <a:solidFill>
            <a:srgbClr val="0BE0E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C00000"/>
                </a:solidFill>
              </a:defRPr>
            </a:lvl1pPr>
          </a:lstStyle>
          <a:p>
            <a:r>
              <a:rPr lang="en-US" sz="1800" dirty="0"/>
              <a:t>Biomass drying rack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6F4A9-6B29-422B-9C31-A798487D931C}"/>
              </a:ext>
            </a:extLst>
          </p:cNvPr>
          <p:cNvSpPr txBox="1"/>
          <p:nvPr/>
        </p:nvSpPr>
        <p:spPr>
          <a:xfrm>
            <a:off x="332233" y="2919907"/>
            <a:ext cx="2173224" cy="369332"/>
          </a:xfrm>
          <a:prstGeom prst="rect">
            <a:avLst/>
          </a:prstGeom>
          <a:solidFill>
            <a:srgbClr val="0BE0E5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Harvesting net</a:t>
            </a:r>
          </a:p>
        </p:txBody>
      </p:sp>
    </p:spTree>
    <p:extLst>
      <p:ext uri="{BB962C8B-B14F-4D97-AF65-F5344CB8AC3E}">
        <p14:creationId xmlns:p14="http://schemas.microsoft.com/office/powerpoint/2010/main" val="229650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33dbb633c57_7_43" title="AdobeStock_868249655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77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33dbb633c57_7_43"/>
          <p:cNvSpPr txBox="1"/>
          <p:nvPr/>
        </p:nvSpPr>
        <p:spPr>
          <a:xfrm>
            <a:off x="607475" y="5209948"/>
            <a:ext cx="96516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1" name="Google Shape;861;g33dbb633c57_7_43" title="WBG-PRO|GREEN-BLUE-FF-Blue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725" y="5499895"/>
            <a:ext cx="4838701" cy="12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tGPT Image Jun 16, 2025, 11_02_27 PM">
            <a:extLst>
              <a:ext uri="{FF2B5EF4-FFF2-40B4-BE49-F238E27FC236}">
                <a16:creationId xmlns:a16="http://schemas.microsoft.com/office/drawing/2014/main" id="{3398EF42-ABFB-4FE5-85EC-C14DFBDF5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245" y="3787569"/>
            <a:ext cx="1852931" cy="18529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D876D-8A95-4D16-860F-F3E006C624C2}"/>
              </a:ext>
            </a:extLst>
          </p:cNvPr>
          <p:cNvPicPr/>
          <p:nvPr/>
        </p:nvPicPr>
        <p:blipFill>
          <a:blip r:embed="rId6"/>
          <a:srcRect l="5326" t="34271" r="3398" b="39961"/>
          <a:stretch>
            <a:fillRect/>
          </a:stretch>
        </p:blipFill>
        <p:spPr>
          <a:xfrm>
            <a:off x="2121409" y="127492"/>
            <a:ext cx="4233672" cy="1463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8E807-B9DF-4A53-99B5-5DC4BC71AD3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705128" y="130797"/>
            <a:ext cx="2250995" cy="1463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CTU_Logo-removebg-preview">
            <a:extLst>
              <a:ext uri="{FF2B5EF4-FFF2-40B4-BE49-F238E27FC236}">
                <a16:creationId xmlns:a16="http://schemas.microsoft.com/office/drawing/2014/main" id="{0A5038E0-A7A5-46D3-9F4C-0DB027AACE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6731" y="3797976"/>
            <a:ext cx="1852930" cy="1847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Ghent_University_logo-removebg-preview">
            <a:extLst>
              <a:ext uri="{FF2B5EF4-FFF2-40B4-BE49-F238E27FC236}">
                <a16:creationId xmlns:a16="http://schemas.microsoft.com/office/drawing/2014/main" id="{64E03692-6DBF-46D9-9E55-4D379AD2A4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86" y="1678214"/>
            <a:ext cx="2964688" cy="18529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GOK_logo-removebg-preview">
            <a:extLst>
              <a:ext uri="{FF2B5EF4-FFF2-40B4-BE49-F238E27FC236}">
                <a16:creationId xmlns:a16="http://schemas.microsoft.com/office/drawing/2014/main" id="{37046E77-404A-4519-B8FA-892FE5B361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66" y="111061"/>
            <a:ext cx="1584519" cy="1463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IAAC_Logo-removebg-preview">
            <a:extLst>
              <a:ext uri="{FF2B5EF4-FFF2-40B4-BE49-F238E27FC236}">
                <a16:creationId xmlns:a16="http://schemas.microsoft.com/office/drawing/2014/main" id="{D2ACBAB9-2D20-46DF-851B-17EB131814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0187" y="1684955"/>
            <a:ext cx="3487390" cy="18455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VLIR_UOS_logo-removebg-preview">
            <a:extLst>
              <a:ext uri="{FF2B5EF4-FFF2-40B4-BE49-F238E27FC236}">
                <a16:creationId xmlns:a16="http://schemas.microsoft.com/office/drawing/2014/main" id="{C40EE070-41E7-415A-952F-08303055FF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9276" y="1912793"/>
            <a:ext cx="2043030" cy="14034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WB_Logo-removebg-preview">
            <a:extLst>
              <a:ext uri="{FF2B5EF4-FFF2-40B4-BE49-F238E27FC236}">
                <a16:creationId xmlns:a16="http://schemas.microsoft.com/office/drawing/2014/main" id="{59DAC95F-409A-4ADB-B359-2512AE0DE98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609" y="127492"/>
            <a:ext cx="3036154" cy="1463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 descr="Maseno_Logo-removebg-preview">
            <a:extLst>
              <a:ext uri="{FF2B5EF4-FFF2-40B4-BE49-F238E27FC236}">
                <a16:creationId xmlns:a16="http://schemas.microsoft.com/office/drawing/2014/main" id="{F66CFB13-7870-4E0B-ABEB-B1DCA9C97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2216" y="3787569"/>
            <a:ext cx="1528352" cy="18619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 descr="wiomsa_LOGO-removebg-preview">
            <a:extLst>
              <a:ext uri="{FF2B5EF4-FFF2-40B4-BE49-F238E27FC236}">
                <a16:creationId xmlns:a16="http://schemas.microsoft.com/office/drawing/2014/main" id="{DEFE8929-F56B-49F3-9ACE-A772A5C777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2690" y="1688115"/>
            <a:ext cx="2975040" cy="1842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TAFIRI_Logo-removebg-preview">
            <a:extLst>
              <a:ext uri="{FF2B5EF4-FFF2-40B4-BE49-F238E27FC236}">
                <a16:creationId xmlns:a16="http://schemas.microsoft.com/office/drawing/2014/main" id="{C1F4B60A-FF2F-4449-B81D-C35BAA1FBE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7549" y="3787569"/>
            <a:ext cx="1585526" cy="1869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 descr="University_of_gothenburg-removebg-preview">
            <a:extLst>
              <a:ext uri="{FF2B5EF4-FFF2-40B4-BE49-F238E27FC236}">
                <a16:creationId xmlns:a16="http://schemas.microsoft.com/office/drawing/2014/main" id="{65B5619D-5893-46AB-95D4-603B1D8AAA0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763" y="3796424"/>
            <a:ext cx="2443543" cy="1869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 descr="Kenya_fisheries_service-removebg-preview">
            <a:extLst>
              <a:ext uri="{FF2B5EF4-FFF2-40B4-BE49-F238E27FC236}">
                <a16:creationId xmlns:a16="http://schemas.microsoft.com/office/drawing/2014/main" id="{19DD46BC-F472-4CB2-AB93-AF2DC9A8E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386" y="3791948"/>
            <a:ext cx="1918005" cy="18551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7A89007-A2CF-434C-BDE7-9A4BF40260F9}"/>
              </a:ext>
            </a:extLst>
          </p:cNvPr>
          <p:cNvSpPr txBox="1">
            <a:spLocks/>
          </p:cNvSpPr>
          <p:nvPr/>
        </p:nvSpPr>
        <p:spPr>
          <a:xfrm>
            <a:off x="3749041" y="5727495"/>
            <a:ext cx="3284684" cy="9019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0" tIns="0" rIns="0" bIns="0" anchor="t" anchorCtr="0">
            <a:normAutofit fontScale="8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500" dirty="0"/>
              <a:t>Research, communities and field teams involved in Artemia initiatives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118851"/>
            <a:ext cx="8796000" cy="525579"/>
          </a:xfrm>
        </p:spPr>
        <p:txBody>
          <a:bodyPr>
            <a:noAutofit/>
          </a:bodyPr>
          <a:lstStyle/>
          <a:p>
            <a:r>
              <a:rPr lang="en-US" sz="2800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1" y="797110"/>
            <a:ext cx="6723367" cy="5567096"/>
          </a:xfrm>
        </p:spPr>
        <p:txBody>
          <a:bodyPr/>
          <a:lstStyle/>
          <a:p>
            <a:pPr marL="257175" indent="-257175" defTabSz="342900">
              <a:spcBef>
                <a:spcPts val="1800"/>
              </a:spcBef>
              <a:spcAft>
                <a:spcPts val="18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Artemia (brine shrimp) is essential in aquaculture as live feed or fish feed ingredient.</a:t>
            </a:r>
          </a:p>
          <a:p>
            <a:pPr marL="257175" indent="-257175" defTabSz="342900">
              <a:spcBef>
                <a:spcPts val="1800"/>
              </a:spcBef>
              <a:spcAft>
                <a:spcPts val="18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Introduced in Kenya in the 1980s via the Kenya-Belgium Project – same time with Vietnam</a:t>
            </a:r>
          </a:p>
          <a:p>
            <a:pPr marL="257175" indent="-257175" defTabSz="342900">
              <a:spcBef>
                <a:spcPts val="1800"/>
              </a:spcBef>
              <a:spcAft>
                <a:spcPts val="18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It was integrated into saltworks to test for feasibility and improved salt production</a:t>
            </a:r>
          </a:p>
          <a:p>
            <a:pPr marL="257175" indent="-257175" defTabSz="342900">
              <a:spcBef>
                <a:spcPts val="1800"/>
              </a:spcBef>
              <a:spcAft>
                <a:spcPts val="18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 salt quality and quantity has increased over the years due to presence of Artemia in saltworks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CB6E2-BDFA-4B07-B6B0-651F04227C5B}"/>
              </a:ext>
            </a:extLst>
          </p:cNvPr>
          <p:cNvGrpSpPr/>
          <p:nvPr/>
        </p:nvGrpSpPr>
        <p:grpSpPr>
          <a:xfrm>
            <a:off x="7181027" y="775202"/>
            <a:ext cx="4235912" cy="5359850"/>
            <a:chOff x="4247384" y="995736"/>
            <a:chExt cx="4966784" cy="58622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656FE7-DB7B-45AB-A45D-B67E9509B22E}"/>
                </a:ext>
              </a:extLst>
            </p:cNvPr>
            <p:cNvGrpSpPr/>
            <p:nvPr/>
          </p:nvGrpSpPr>
          <p:grpSpPr>
            <a:xfrm>
              <a:off x="4247384" y="995736"/>
              <a:ext cx="4966784" cy="2597867"/>
              <a:chOff x="-144" y="4440"/>
              <a:chExt cx="13881" cy="5791"/>
            </a:xfrm>
          </p:grpSpPr>
          <p:pic>
            <p:nvPicPr>
              <p:cNvPr id="9" name="Picture 8" descr="Image result for artemia life cycle">
                <a:extLst>
                  <a:ext uri="{FF2B5EF4-FFF2-40B4-BE49-F238E27FC236}">
                    <a16:creationId xmlns:a16="http://schemas.microsoft.com/office/drawing/2014/main" id="{DAA67FC8-881D-4314-AF5D-1A5A7D314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4" y="4597"/>
                <a:ext cx="6319" cy="5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The Breeder's Net: Artemia Nauplii As A Food Source">
                <a:extLst>
                  <a:ext uri="{FF2B5EF4-FFF2-40B4-BE49-F238E27FC236}">
                    <a16:creationId xmlns:a16="http://schemas.microsoft.com/office/drawing/2014/main" id="{43DE462F-D99A-4F9D-B705-791C13BE1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0" y="4482"/>
                <a:ext cx="7294" cy="2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http://1.bp.blogspot.com/-rlJXpQveCs8/T3bJeYYzpmI/AAAAAAAAAvc/5hGM696C4nA/s1600/artemia_cysts.jpg">
                <a:extLst>
                  <a:ext uri="{FF2B5EF4-FFF2-40B4-BE49-F238E27FC236}">
                    <a16:creationId xmlns:a16="http://schemas.microsoft.com/office/drawing/2014/main" id="{7227CD10-D634-41B8-9CFD-DA1817E949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6" y="4440"/>
                <a:ext cx="2023" cy="1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Image result for Artemia biomass">
                <a:extLst>
                  <a:ext uri="{FF2B5EF4-FFF2-40B4-BE49-F238E27FC236}">
                    <a16:creationId xmlns:a16="http://schemas.microsoft.com/office/drawing/2014/main" id="{0BA2DBA6-1F5F-48BD-964D-E8B150660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354"/>
              <a:stretch>
                <a:fillRect/>
              </a:stretch>
            </p:blipFill>
            <p:spPr bwMode="auto">
              <a:xfrm>
                <a:off x="6290" y="7384"/>
                <a:ext cx="3725" cy="2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Manna Pro Renew Gold Horse Feed, 30 lbs. 793573915566 | eBay">
                <a:extLst>
                  <a:ext uri="{FF2B5EF4-FFF2-40B4-BE49-F238E27FC236}">
                    <a16:creationId xmlns:a16="http://schemas.microsoft.com/office/drawing/2014/main" id="{226DA268-4404-48DF-B723-BC6600D052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1" y="7382"/>
                <a:ext cx="2346" cy="2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B787E8A-3B12-4B86-BFB3-90DC672C3A74}"/>
                  </a:ext>
                </a:extLst>
              </p:cNvPr>
              <p:cNvCxnSpPr>
                <a:stCxn id="12" idx="3"/>
                <a:endCxn id="13" idx="1"/>
              </p:cNvCxnSpPr>
              <p:nvPr/>
            </p:nvCxnSpPr>
            <p:spPr>
              <a:xfrm>
                <a:off x="10015" y="8804"/>
                <a:ext cx="137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1CECA0C-FAEB-498A-9E09-A4FE0A248933}"/>
                  </a:ext>
                </a:extLst>
              </p:cNvPr>
              <p:cNvCxnSpPr/>
              <p:nvPr/>
            </p:nvCxnSpPr>
            <p:spPr>
              <a:xfrm>
                <a:off x="2791" y="5893"/>
                <a:ext cx="3580" cy="2879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D89D8F0-CE54-4B22-BA43-7BCCA249CFBB}"/>
                  </a:ext>
                </a:extLst>
              </p:cNvPr>
              <p:cNvCxnSpPr/>
              <p:nvPr/>
            </p:nvCxnSpPr>
            <p:spPr>
              <a:xfrm flipV="1">
                <a:off x="4517" y="5174"/>
                <a:ext cx="4535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D740C5-4E6F-4688-BF32-AFC30658E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7216" y="3599137"/>
              <a:ext cx="4902206" cy="3258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32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110138"/>
            <a:ext cx="9888363" cy="508167"/>
          </a:xfrm>
        </p:spPr>
        <p:txBody>
          <a:bodyPr>
            <a:noAutofit/>
          </a:bodyPr>
          <a:lstStyle/>
          <a:p>
            <a:r>
              <a:rPr lang="en-US" sz="2800" dirty="0"/>
              <a:t>Artemia Research and Development Interventions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2926FB-6F9F-4071-8B9E-059C7461763D}"/>
              </a:ext>
            </a:extLst>
          </p:cNvPr>
          <p:cNvGrpSpPr/>
          <p:nvPr/>
        </p:nvGrpSpPr>
        <p:grpSpPr>
          <a:xfrm>
            <a:off x="335499" y="843945"/>
            <a:ext cx="11569633" cy="5170110"/>
            <a:chOff x="361660" y="937728"/>
            <a:chExt cx="8579445" cy="517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C83AC6-A574-4454-B3D0-E589FD12951F}"/>
                </a:ext>
              </a:extLst>
            </p:cNvPr>
            <p:cNvSpPr txBox="1"/>
            <p:nvPr/>
          </p:nvSpPr>
          <p:spPr>
            <a:xfrm>
              <a:off x="411479" y="1468357"/>
              <a:ext cx="1365308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1984 - 1986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18FC28E-016E-4CC7-8DA9-C865A5F07532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1776786" y="1653023"/>
              <a:ext cx="379096" cy="15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C13171-D51E-49A0-AD18-EA2D1B38B110}"/>
                </a:ext>
              </a:extLst>
            </p:cNvPr>
            <p:cNvSpPr txBox="1"/>
            <p:nvPr/>
          </p:nvSpPr>
          <p:spPr>
            <a:xfrm>
              <a:off x="2160654" y="1191358"/>
              <a:ext cx="2195195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Kenya–Belgium project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KMFRI vs ARC 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587C75-3375-4CF3-A688-3164ACD64246}"/>
                </a:ext>
              </a:extLst>
            </p:cNvPr>
            <p:cNvSpPr txBox="1"/>
            <p:nvPr/>
          </p:nvSpPr>
          <p:spPr>
            <a:xfrm>
              <a:off x="4864955" y="937728"/>
              <a:ext cx="4055427" cy="1323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Feasibility of Artemia farming was done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Potential of Artemia farming demonstrated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Establishment of Biomass in saltworks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Improved salt quality in saltworks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0102B8-C5E0-4358-8290-1EECD24B494F}"/>
                </a:ext>
              </a:extLst>
            </p:cNvPr>
            <p:cNvSpPr txBox="1"/>
            <p:nvPr/>
          </p:nvSpPr>
          <p:spPr>
            <a:xfrm>
              <a:off x="361660" y="3005627"/>
              <a:ext cx="141220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2010 - 2015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91A70AD-A0CF-4CB7-83F4-79AE3F42C6BD}"/>
                </a:ext>
              </a:extLst>
            </p:cNvPr>
            <p:cNvCxnSpPr/>
            <p:nvPr/>
          </p:nvCxnSpPr>
          <p:spPr>
            <a:xfrm flipV="1">
              <a:off x="1773862" y="3190293"/>
              <a:ext cx="383867" cy="6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E1930D-0FF2-43CA-924B-508BDC6420D0}"/>
                </a:ext>
              </a:extLst>
            </p:cNvPr>
            <p:cNvSpPr txBox="1"/>
            <p:nvPr/>
          </p:nvSpPr>
          <p:spPr>
            <a:xfrm>
              <a:off x="2177568" y="2574117"/>
              <a:ext cx="2198370" cy="1323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Community livelihoods improvement project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KMFRI, Ghent &amp; CTU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037356-0C27-43A3-8DBD-D05946C6661E}"/>
                </a:ext>
              </a:extLst>
            </p:cNvPr>
            <p:cNvCxnSpPr/>
            <p:nvPr/>
          </p:nvCxnSpPr>
          <p:spPr>
            <a:xfrm>
              <a:off x="4375620" y="3190293"/>
              <a:ext cx="4864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E4F973-0DC9-4EF4-830E-07E324A00A00}"/>
                </a:ext>
              </a:extLst>
            </p:cNvPr>
            <p:cNvSpPr txBox="1"/>
            <p:nvPr/>
          </p:nvSpPr>
          <p:spPr>
            <a:xfrm>
              <a:off x="4862981" y="2528573"/>
              <a:ext cx="4054475" cy="1323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Improved skills and knowledge in Artemia production to scientists and the local communities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Commercialize Artemia farming in Artisanal salt farms – This triggered the support by KCDP Project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00CD85-8514-46E7-B051-90F845D08D56}"/>
                </a:ext>
              </a:extLst>
            </p:cNvPr>
            <p:cNvSpPr txBox="1"/>
            <p:nvPr/>
          </p:nvSpPr>
          <p:spPr>
            <a:xfrm>
              <a:off x="387292" y="4381637"/>
              <a:ext cx="138593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2020 - 2022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8AEE84-B5E5-4760-8CB6-F99896F45DB4}"/>
                </a:ext>
              </a:extLst>
            </p:cNvPr>
            <p:cNvCxnSpPr/>
            <p:nvPr/>
          </p:nvCxnSpPr>
          <p:spPr>
            <a:xfrm>
              <a:off x="1798155" y="4581256"/>
              <a:ext cx="3822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2868A-9610-4FCB-BCCD-6904C3E5B790}"/>
                </a:ext>
              </a:extLst>
            </p:cNvPr>
            <p:cNvSpPr txBox="1"/>
            <p:nvPr/>
          </p:nvSpPr>
          <p:spPr>
            <a:xfrm>
              <a:off x="2191909" y="4254002"/>
              <a:ext cx="218371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MASMA Project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Kenya,Tz &amp; Sweden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CC8B075-EA2F-41D4-97B2-AAABBCA62439}"/>
                </a:ext>
              </a:extLst>
            </p:cNvPr>
            <p:cNvCxnSpPr/>
            <p:nvPr/>
          </p:nvCxnSpPr>
          <p:spPr>
            <a:xfrm>
              <a:off x="4382533" y="4581256"/>
              <a:ext cx="4813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970346-84A9-43CF-B73E-F96C1F9976F9}"/>
                </a:ext>
              </a:extLst>
            </p:cNvPr>
            <p:cNvSpPr txBox="1"/>
            <p:nvPr/>
          </p:nvSpPr>
          <p:spPr>
            <a:xfrm>
              <a:off x="4862348" y="4104638"/>
              <a:ext cx="4054474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Improve Artemia production via biofloc</a:t>
              </a:r>
            </a:p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- Artemia biomass- tilapia feed ingredient - Artemia sun-drying equipment (netting)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316C80-3997-41AB-9FF3-B02E2C5D6605}"/>
                </a:ext>
              </a:extLst>
            </p:cNvPr>
            <p:cNvSpPr txBox="1"/>
            <p:nvPr/>
          </p:nvSpPr>
          <p:spPr>
            <a:xfrm>
              <a:off x="381345" y="5538451"/>
              <a:ext cx="138593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2024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FB38BFA-2739-46DD-A4AD-9693971963B1}"/>
                </a:ext>
              </a:extLst>
            </p:cNvPr>
            <p:cNvCxnSpPr/>
            <p:nvPr/>
          </p:nvCxnSpPr>
          <p:spPr>
            <a:xfrm>
              <a:off x="1773227" y="5707669"/>
              <a:ext cx="3790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651086-E30C-454F-A3BA-E77CB1DBF8AD}"/>
                </a:ext>
              </a:extLst>
            </p:cNvPr>
            <p:cNvSpPr txBox="1"/>
            <p:nvPr/>
          </p:nvSpPr>
          <p:spPr>
            <a:xfrm>
              <a:off x="4861394" y="5399952"/>
              <a:ext cx="407971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Kenya supporting Mozambique in an Artemia farming project funded by IRD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F54B50C-0572-405A-96A7-47D867A334D8}"/>
                </a:ext>
              </a:extLst>
            </p:cNvPr>
            <p:cNvCxnSpPr/>
            <p:nvPr/>
          </p:nvCxnSpPr>
          <p:spPr>
            <a:xfrm>
              <a:off x="4345035" y="1670741"/>
              <a:ext cx="4864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B8BB679-1AB8-440F-AF83-A34BBB1866FB}"/>
                </a:ext>
              </a:extLst>
            </p:cNvPr>
            <p:cNvSpPr txBox="1"/>
            <p:nvPr/>
          </p:nvSpPr>
          <p:spPr>
            <a:xfrm>
              <a:off x="2146934" y="5538451"/>
              <a:ext cx="224225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Artemia IRD Project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E2874B2-A713-4240-BA7F-19537F42AF3F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4389190" y="5738506"/>
              <a:ext cx="472204" cy="15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076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42" y="149644"/>
            <a:ext cx="8796000" cy="435274"/>
          </a:xfrm>
        </p:spPr>
        <p:txBody>
          <a:bodyPr>
            <a:noAutofit/>
          </a:bodyPr>
          <a:lstStyle/>
          <a:p>
            <a:r>
              <a:rPr lang="en-US" sz="2800" dirty="0"/>
              <a:t>Current Artemia Production in Kenya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62274"/>
            <a:ext cx="6751656" cy="2631890"/>
          </a:xfrm>
        </p:spPr>
        <p:txBody>
          <a:bodyPr/>
          <a:lstStyle/>
          <a:p>
            <a:pPr marL="257175" indent="-257175" defTabSz="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Production is tied to artisanal and commercial saltworks at different scale, ownership and management. </a:t>
            </a:r>
          </a:p>
          <a:p>
            <a:pPr marL="257175" indent="-257175" defTabSz="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i="1" kern="1200" dirty="0">
                <a:latin typeface="+mn-lt"/>
                <a:ea typeface="+mn-ea"/>
                <a:cs typeface="+mn-cs"/>
              </a:rPr>
              <a:t>Artemia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cysts - a minimum of 3 kgs/ha/month to 33 kg/ha per season are produced</a:t>
            </a:r>
          </a:p>
          <a:p>
            <a:pPr marL="257175" indent="-257175" defTabSz="3429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Artemia biomass – a minimum of 3.8 kgs/ha/month and 250 kg/ha per season</a:t>
            </a:r>
          </a:p>
          <a:p>
            <a:br>
              <a:rPr lang="en-US" sz="2400" dirty="0"/>
            </a:b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6C49BE-3D05-4027-9B6C-025A0AD84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82" y="3429000"/>
            <a:ext cx="6781616" cy="290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07448-4381-42C2-82C7-8A864A511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398" y="735711"/>
            <a:ext cx="4848860" cy="3232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656BD-58BB-41D9-96F6-55F37368F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090" y="3928965"/>
            <a:ext cx="1197838" cy="1941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5D314-18C5-478B-9DBF-A89F3B9A9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689" y="3969550"/>
            <a:ext cx="1113697" cy="1891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7654F0-C9A2-4621-BD4F-86616C4A68DF}"/>
              </a:ext>
            </a:extLst>
          </p:cNvPr>
          <p:cNvSpPr txBox="1"/>
          <p:nvPr/>
        </p:nvSpPr>
        <p:spPr>
          <a:xfrm>
            <a:off x="9562688" y="5825102"/>
            <a:ext cx="2551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Imported Artemia cysts</a:t>
            </a:r>
            <a:endParaRPr lang="en-KE" sz="1600" b="1" dirty="0"/>
          </a:p>
        </p:txBody>
      </p:sp>
      <p:pic>
        <p:nvPicPr>
          <p:cNvPr id="11" name="Picture 10" descr="image-removebg-preview (2)">
            <a:extLst>
              <a:ext uri="{FF2B5EF4-FFF2-40B4-BE49-F238E27FC236}">
                <a16:creationId xmlns:a16="http://schemas.microsoft.com/office/drawing/2014/main" id="{BC628ADB-AA8C-46DF-9C74-F55AC31A54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" r="7098" b="4217"/>
          <a:stretch>
            <a:fillRect/>
          </a:stretch>
        </p:blipFill>
        <p:spPr>
          <a:xfrm rot="5400000">
            <a:off x="7409074" y="3581832"/>
            <a:ext cx="1791937" cy="2467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C89B1B-3009-4DAA-8AD9-21AD86BB5050}"/>
              </a:ext>
            </a:extLst>
          </p:cNvPr>
          <p:cNvSpPr txBox="1"/>
          <p:nvPr/>
        </p:nvSpPr>
        <p:spPr>
          <a:xfrm>
            <a:off x="7232241" y="5662804"/>
            <a:ext cx="2213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Kenyan-produced Artemia biomass</a:t>
            </a:r>
            <a:endParaRPr lang="en-K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5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42" y="92400"/>
            <a:ext cx="8796000" cy="533402"/>
          </a:xfrm>
        </p:spPr>
        <p:txBody>
          <a:bodyPr>
            <a:noAutofit/>
          </a:bodyPr>
          <a:lstStyle/>
          <a:p>
            <a:r>
              <a:rPr lang="en-US" sz="2800" dirty="0"/>
              <a:t>Growing Artemia Demand in Kenya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42246"/>
            <a:ext cx="7120042" cy="5539682"/>
          </a:xfrm>
        </p:spPr>
        <p:txBody>
          <a:bodyPr/>
          <a:lstStyle/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Kenya still heavily relies on imported cysts, with demand exceeding 200 kg dry weight.</a:t>
            </a:r>
          </a:p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World Bank under the KEMFSED project is constructing 4 marine fish hatcheries</a:t>
            </a:r>
          </a:p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New private marine hatcheries e.g. Crab Alive (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Cheshale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) &amp;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Aquavista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prawn farms</a:t>
            </a:r>
          </a:p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Public and private freshwater hatcheries require Artemia – Over 100 hatcheries</a:t>
            </a:r>
          </a:p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Expanding demand from marine fish, shrimp and ornamental aquaculture.</a:t>
            </a:r>
          </a:p>
          <a:p>
            <a:pPr marL="257175" indent="-257175" defTabSz="342900">
              <a:spcBef>
                <a:spcPts val="12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With this demand, there’s need to enhance domestic production of Artemia.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7" name="Picture 2" descr="AquaVista Farms Ltd - Sustainable Prawn Farming and Aquaculture Innovation  in Shimoni, Kenya - Nurturing Sustainability, Empowering Communities,  Advancing Aquaculture">
            <a:extLst>
              <a:ext uri="{FF2B5EF4-FFF2-40B4-BE49-F238E27FC236}">
                <a16:creationId xmlns:a16="http://schemas.microsoft.com/office/drawing/2014/main" id="{F2A3B125-9BA9-4977-9644-FA007CD3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436" y="770365"/>
            <a:ext cx="1905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65DC0-7236-4860-A7E5-C11651F0B050}"/>
              </a:ext>
            </a:extLst>
          </p:cNvPr>
          <p:cNvGrpSpPr/>
          <p:nvPr/>
        </p:nvGrpSpPr>
        <p:grpSpPr>
          <a:xfrm>
            <a:off x="8730436" y="734296"/>
            <a:ext cx="3169367" cy="5353339"/>
            <a:chOff x="8730436" y="734296"/>
            <a:chExt cx="3169367" cy="53533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5A8810-EE05-4726-A687-93BC19EC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30436" y="734296"/>
              <a:ext cx="3165822" cy="2561563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EDB74AC-9F15-491D-9222-C4370EA14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436" y="3584456"/>
              <a:ext cx="3165822" cy="217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322DF3-0552-48FC-ACDA-56CD9B9E53C1}"/>
                </a:ext>
              </a:extLst>
            </p:cNvPr>
            <p:cNvSpPr txBox="1"/>
            <p:nvPr/>
          </p:nvSpPr>
          <p:spPr>
            <a:xfrm>
              <a:off x="8730436" y="5764470"/>
              <a:ext cx="3169367" cy="32316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FF00"/>
                  </a:solidFill>
                </a:rPr>
                <a:t>Crablets at </a:t>
              </a:r>
              <a:r>
                <a:rPr lang="en-US" sz="1500" b="1" dirty="0" err="1">
                  <a:solidFill>
                    <a:srgbClr val="FFFF00"/>
                  </a:solidFill>
                </a:rPr>
                <a:t>Cheshale</a:t>
              </a:r>
              <a:r>
                <a:rPr lang="en-US" sz="1500" b="1" dirty="0">
                  <a:solidFill>
                    <a:srgbClr val="FFFF00"/>
                  </a:solidFill>
                </a:rPr>
                <a:t> Crab Farm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A25C2B-31C0-4DA6-8923-56FB68BB1A78}"/>
                </a:ext>
              </a:extLst>
            </p:cNvPr>
            <p:cNvSpPr txBox="1"/>
            <p:nvPr/>
          </p:nvSpPr>
          <p:spPr>
            <a:xfrm>
              <a:off x="8730436" y="3093799"/>
              <a:ext cx="3165822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FF00"/>
                  </a:solidFill>
                </a:rPr>
                <a:t>KMFRI </a:t>
              </a:r>
              <a:r>
                <a:rPr lang="en-US" sz="1500" b="1" dirty="0" err="1">
                  <a:solidFill>
                    <a:srgbClr val="FFFF00"/>
                  </a:solidFill>
                </a:rPr>
                <a:t>Shimoni</a:t>
              </a:r>
              <a:r>
                <a:rPr lang="en-US" sz="1500" b="1" dirty="0">
                  <a:solidFill>
                    <a:srgbClr val="FFFF00"/>
                  </a:solidFill>
                </a:rPr>
                <a:t> prawn hatchery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36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08" y="112758"/>
            <a:ext cx="8796000" cy="494756"/>
          </a:xfrm>
        </p:spPr>
        <p:txBody>
          <a:bodyPr>
            <a:noAutofit/>
          </a:bodyPr>
          <a:lstStyle/>
          <a:p>
            <a:r>
              <a:rPr lang="en-US" sz="2800" dirty="0"/>
              <a:t>Artemia presence and scenario in Africa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815398"/>
            <a:ext cx="11618890" cy="5411666"/>
          </a:xfrm>
        </p:spPr>
        <p:txBody>
          <a:bodyPr/>
          <a:lstStyle/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Other countries in Africa that are reported to have Artemia include Libya, Morocco, Algeria, Egypt, Madagascar, Tunisia, Tanzania, Uganda, and Mozambique 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Salt-producing African countries include Ghana, Tunisia, Senegal, Algeria, South Africa, Namibia, Botswana, Mozambique, Kenya and Tanzania – farming potential. 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There is also lack of information regarding the species of Artemia found in the African continent – No collaborative research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Lack of commercial Artemia producing nation in Africa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Convincing the African investor about producing Artemia profitably requires a success story to learn from which is still lacking – No known demonstration site for Artemia farming.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</p:spTree>
    <p:extLst>
      <p:ext uri="{BB962C8B-B14F-4D97-AF65-F5344CB8AC3E}">
        <p14:creationId xmlns:p14="http://schemas.microsoft.com/office/powerpoint/2010/main" val="328983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42" y="118983"/>
            <a:ext cx="11125114" cy="429915"/>
          </a:xfrm>
        </p:spPr>
        <p:txBody>
          <a:bodyPr>
            <a:noAutofit/>
          </a:bodyPr>
          <a:lstStyle/>
          <a:p>
            <a:r>
              <a:rPr lang="en-US" sz="2800" dirty="0"/>
              <a:t>Why has it taken so long for Artemia to establish in Kenya?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02936" y="657273"/>
            <a:ext cx="6693322" cy="5560647"/>
          </a:xfrm>
        </p:spPr>
        <p:txBody>
          <a:bodyPr/>
          <a:lstStyle/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Low production levels despite over four decades of operations – 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No record keeping for 25 years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Early focus was on salt quality and not on Artemia commercialization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Use of outdated harvesting methods reducing efficiency and quality.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Genetic dilution in Artemia strains affecting productivity and resilience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Inadequate access to specialized equipment for Artemia initiatives and absence of national quality standards for Kenyan produced Artemia.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Limited access to markets, policy gaps and limited Artemia recognition as a viable value chain</a:t>
            </a:r>
          </a:p>
          <a:p>
            <a:pPr marL="257175" indent="-257175" defTabSz="342900">
              <a:spcBef>
                <a:spcPts val="600"/>
              </a:spcBef>
              <a:buFont typeface="Arial" panose="020B0604020202020204"/>
              <a:buChar char="•"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Lack of consistent funding, trained personnel, fragmented pilot projects &amp; limited follow-ups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image52.png">
            <a:extLst>
              <a:ext uri="{FF2B5EF4-FFF2-40B4-BE49-F238E27FC236}">
                <a16:creationId xmlns:a16="http://schemas.microsoft.com/office/drawing/2014/main" id="{5C3B6A9F-A965-4753-A7C2-085BF814A820}"/>
              </a:ext>
            </a:extLst>
          </p:cNvPr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295742" y="744674"/>
            <a:ext cx="4843186" cy="26843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27845E6-02F8-4282-B586-F6086A3626E8}"/>
              </a:ext>
            </a:extLst>
          </p:cNvPr>
          <p:cNvGrpSpPr/>
          <p:nvPr/>
        </p:nvGrpSpPr>
        <p:grpSpPr>
          <a:xfrm>
            <a:off x="295742" y="3660535"/>
            <a:ext cx="4843186" cy="2684326"/>
            <a:chOff x="4365170" y="1028795"/>
            <a:chExt cx="4778829" cy="24656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EEE0D4-B14B-4F7B-8174-ADD8A5536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65170" y="1028795"/>
              <a:ext cx="4778829" cy="24656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8928E-5A76-49DD-8F0C-CA44ADC8A0B8}"/>
                </a:ext>
              </a:extLst>
            </p:cNvPr>
            <p:cNvSpPr txBox="1"/>
            <p:nvPr/>
          </p:nvSpPr>
          <p:spPr>
            <a:xfrm>
              <a:off x="5850193" y="1028795"/>
              <a:ext cx="3273167" cy="339243"/>
            </a:xfrm>
            <a:prstGeom prst="rect">
              <a:avLst/>
            </a:prstGeom>
            <a:solidFill>
              <a:srgbClr val="0BE0E5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C00000"/>
                  </a:solidFill>
                </a:defRPr>
              </a:lvl1pPr>
            </a:lstStyle>
            <a:p>
              <a:r>
                <a:rPr lang="en-US" sz="1800" dirty="0"/>
                <a:t>Limited cold storage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96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42" y="95142"/>
            <a:ext cx="8796000" cy="547590"/>
          </a:xfrm>
        </p:spPr>
        <p:txBody>
          <a:bodyPr>
            <a:noAutofit/>
          </a:bodyPr>
          <a:lstStyle/>
          <a:p>
            <a:r>
              <a:rPr lang="en-US" sz="2800" dirty="0"/>
              <a:t>Opportunities for Kenya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63884"/>
            <a:ext cx="7658849" cy="5535739"/>
          </a:xfrm>
        </p:spPr>
        <p:txBody>
          <a:bodyPr/>
          <a:lstStyle/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Strong government support driving aquaculture – BE, BUA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Favorable climatic conditions and availability of saline ponds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Ample production space (&gt;8,000 ha)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Continued investment in fish farming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Potential to meet growing local and regional demand for Artemia.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Existing retail market infrastructure sustained by imported Artemia products</a:t>
            </a:r>
          </a:p>
          <a:p>
            <a:pPr marL="257175" indent="-257175" defTabSz="34290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Presence of an Artemia laboratory with an Artemia processing facility at KMFRI </a:t>
            </a:r>
          </a:p>
          <a:p>
            <a:pPr marL="257175" indent="-257175" defTabSz="342900">
              <a:spcBef>
                <a:spcPts val="8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lang="en-US" sz="2100" kern="1200" dirty="0">
                <a:latin typeface="+mn-lt"/>
                <a:ea typeface="+mn-ea"/>
                <a:cs typeface="+mn-cs"/>
              </a:rPr>
              <a:t>A tech-savvy youth population ready to innovative and modernize the sector</a:t>
            </a:r>
            <a:endParaRPr lang="en-US" sz="21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ED17C-66BF-46E2-8D68-CF58390625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592" y="727309"/>
            <a:ext cx="3941665" cy="54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109728"/>
            <a:ext cx="8796000" cy="508446"/>
          </a:xfrm>
        </p:spPr>
        <p:txBody>
          <a:bodyPr>
            <a:noAutofit/>
          </a:bodyPr>
          <a:lstStyle/>
          <a:p>
            <a:r>
              <a:rPr lang="en-US" sz="2800" dirty="0"/>
              <a:t>Opportunities for Africa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1127" y="787966"/>
            <a:ext cx="11609746" cy="5466530"/>
          </a:xfrm>
        </p:spPr>
        <p:txBody>
          <a:bodyPr/>
          <a:lstStyle/>
          <a:p>
            <a:pPr marL="257175" indent="-257175" defTabSz="342900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Many African Countries have saline environments and saltworks suitable for Artemia farming – untapped potential</a:t>
            </a:r>
          </a:p>
          <a:p>
            <a:pPr marL="257175" indent="-257175" defTabSz="342900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Aquaculture is growing very fast in Africa hence the demand for quality live feed will increase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There is no commercial-scale Artemia producer in Africa yet – Can Kenya, Tanzania, Mozambique, Egypt be the pioneer?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There is immense regional trade potential for regionally produced Artemia cysts and biomass</a:t>
            </a:r>
          </a:p>
          <a:p>
            <a:pPr marL="257175" indent="-257175" defTabSz="342900">
              <a:spcBef>
                <a:spcPts val="180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Most of the African population comprises of youth who can provide cheap but impactful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labour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in the Artemia sector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ARTEMIA AQUACULTURE IN AFRICA: OPPORTUNITIES AND CONSTRAINTS IN KENYA</a:t>
            </a:r>
          </a:p>
        </p:txBody>
      </p:sp>
    </p:spTree>
    <p:extLst>
      <p:ext uri="{BB962C8B-B14F-4D97-AF65-F5344CB8AC3E}">
        <p14:creationId xmlns:p14="http://schemas.microsoft.com/office/powerpoint/2010/main" val="65461977"/>
      </p:ext>
    </p:extLst>
  </p:cSld>
  <p:clrMapOvr>
    <a:masterClrMapping/>
  </p:clrMapOvr>
</p:sld>
</file>

<file path=ppt/theme/theme1.xml><?xml version="1.0" encoding="utf-8"?>
<a:theme xmlns:a="http://schemas.openxmlformats.org/drawingml/2006/main" name="FUTUREFISH">
  <a:themeElements>
    <a:clrScheme name="Office">
      <a:dk1>
        <a:srgbClr val="36454F"/>
      </a:dk1>
      <a:lt1>
        <a:srgbClr val="FFFFFF"/>
      </a:lt1>
      <a:dk2>
        <a:srgbClr val="298FC2"/>
      </a:dk2>
      <a:lt2>
        <a:srgbClr val="D50032"/>
      </a:lt2>
      <a:accent1>
        <a:srgbClr val="D47D17"/>
      </a:accent1>
      <a:accent2>
        <a:srgbClr val="5E7461"/>
      </a:accent2>
      <a:accent3>
        <a:srgbClr val="AA98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1140</Words>
  <Application>Microsoft Macintosh PowerPoint</Application>
  <PresentationFormat>Widescreen</PresentationFormat>
  <Paragraphs>126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Montserrat</vt:lpstr>
      <vt:lpstr>FUTUREFISH</vt:lpstr>
      <vt:lpstr>PowerPoint Presentation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ARTEMIA AQUACULTURE IN AFRICA: OPPORTUNITIES AND CONSTRAINTS IN KENYA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Microsoft Office User</cp:lastModifiedBy>
  <cp:revision>19</cp:revision>
  <dcterms:modified xsi:type="dcterms:W3CDTF">2025-06-30T01:21:06Z</dcterms:modified>
  <cp:category/>
</cp:coreProperties>
</file>