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5" r:id="rId4"/>
    <p:sldId id="267" r:id="rId5"/>
    <p:sldId id="271" r:id="rId6"/>
    <p:sldId id="10946" r:id="rId7"/>
    <p:sldId id="287" r:id="rId8"/>
    <p:sldId id="278" r:id="rId9"/>
    <p:sldId id="284" r:id="rId10"/>
    <p:sldId id="288" r:id="rId11"/>
    <p:sldId id="289" r:id="rId12"/>
    <p:sldId id="292" r:id="rId13"/>
    <p:sldId id="10945" r:id="rId14"/>
    <p:sldId id="295" r:id="rId15"/>
  </p:sldIdLst>
  <p:sldSz cx="12192000" cy="6858000"/>
  <p:notesSz cx="68580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57">
          <p15:clr>
            <a:srgbClr val="9AA0A6"/>
          </p15:clr>
        </p15:guide>
        <p15:guide id="2" orient="horz" pos="216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gk0qGvYd/0mJyJgzxUQobZhMut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E9B496-AE50-4376-BE5D-5FC4A10D077A}">
  <a:tblStyle styleId="{40E9B496-AE50-4376-BE5D-5FC4A10D07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02B8826-38DE-4323-A407-5CDC8FB4331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5"/>
    <p:restoredTop sz="94876"/>
  </p:normalViewPr>
  <p:slideViewPr>
    <p:cSldViewPr snapToGrid="0">
      <p:cViewPr varScale="1">
        <p:scale>
          <a:sx n="101" d="100"/>
          <a:sy n="101" d="100"/>
        </p:scale>
        <p:origin x="1032" y="184"/>
      </p:cViewPr>
      <p:guideLst>
        <p:guide pos="385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Sorgeloos" userId="ed855f77-8e9a-4fb8-a5f2-097a4a28067c" providerId="ADAL" clId="{1B3239AC-7BAE-41D5-8191-DD277F85A834}"/>
    <pc:docChg chg="modSld">
      <pc:chgData name="Patrick Sorgeloos" userId="ed855f77-8e9a-4fb8-a5f2-097a4a28067c" providerId="ADAL" clId="{1B3239AC-7BAE-41D5-8191-DD277F85A834}" dt="2025-06-26T17:46:31.399" v="1" actId="113"/>
      <pc:docMkLst>
        <pc:docMk/>
      </pc:docMkLst>
      <pc:sldChg chg="modSp mod">
        <pc:chgData name="Patrick Sorgeloos" userId="ed855f77-8e9a-4fb8-a5f2-097a4a28067c" providerId="ADAL" clId="{1B3239AC-7BAE-41D5-8191-DD277F85A834}" dt="2025-06-26T17:46:31.399" v="1" actId="113"/>
        <pc:sldMkLst>
          <pc:docMk/>
          <pc:sldMk cId="0" sldId="256"/>
        </pc:sldMkLst>
        <pc:spChg chg="mod">
          <ac:chgData name="Patrick Sorgeloos" userId="ed855f77-8e9a-4fb8-a5f2-097a4a28067c" providerId="ADAL" clId="{1B3239AC-7BAE-41D5-8191-DD277F85A834}" dt="2025-06-26T17:46:31.399" v="1" actId="113"/>
          <ac:spMkLst>
            <pc:docMk/>
            <pc:sldMk cId="0" sldId="256"/>
            <ac:spMk id="6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4fb51d457a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4fb51d457a_0_2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g34fb51d457a_0_2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4fb51d457a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g34fb51d457a_0_411:notes"/>
          <p:cNvSpPr txBox="1">
            <a:spLocks noGrp="1"/>
          </p:cNvSpPr>
          <p:nvPr>
            <p:ph type="body" idx="1"/>
          </p:nvPr>
        </p:nvSpPr>
        <p:spPr>
          <a:xfrm>
            <a:off x="994093" y="3276730"/>
            <a:ext cx="7952700" cy="26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681" name="Google Shape;681;g34fb51d457a_0_411:notes"/>
          <p:cNvSpPr txBox="1">
            <a:spLocks noGrp="1"/>
          </p:cNvSpPr>
          <p:nvPr>
            <p:ph type="sldNum" idx="12"/>
          </p:nvPr>
        </p:nvSpPr>
        <p:spPr>
          <a:xfrm>
            <a:off x="5630891" y="6467168"/>
            <a:ext cx="4307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34fb51d457a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34fb51d457a_0_3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g34fb51d457a_0_3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4fb51d457a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4fb51d457a_0_3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g34fb51d457a_0_3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64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33dbb633c57_7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g33dbb633c57_7_43:notes"/>
          <p:cNvSpPr txBox="1">
            <a:spLocks noGrp="1"/>
          </p:cNvSpPr>
          <p:nvPr>
            <p:ph type="body" idx="1"/>
          </p:nvPr>
        </p:nvSpPr>
        <p:spPr>
          <a:xfrm>
            <a:off x="994093" y="3276730"/>
            <a:ext cx="7952700" cy="26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46" name="Google Shape;846;g33dbb633c57_7_43:notes"/>
          <p:cNvSpPr txBox="1">
            <a:spLocks noGrp="1"/>
          </p:cNvSpPr>
          <p:nvPr>
            <p:ph type="sldNum" idx="12"/>
          </p:nvPr>
        </p:nvSpPr>
        <p:spPr>
          <a:xfrm>
            <a:off x="5630891" y="6467168"/>
            <a:ext cx="4307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4fb51d457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4fb51d457a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4fb51d457a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fb51d457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4fb51d457a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4fb51d457a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4fcadd0c1a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34fcadd0c1a_0_5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34fcadd0c1a_0_5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4f6e45cf2d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4f6e45cf2d_2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34f6e45cf2d_2_1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4fcadd0c1a_0_4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figures need to be checked </a:t>
            </a:r>
            <a:endParaRPr/>
          </a:p>
        </p:txBody>
      </p:sp>
      <p:sp>
        <p:nvSpPr>
          <p:cNvPr id="319" name="Google Shape;319;g34fcadd0c1a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7119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34fb51d457a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34fb51d457a_0_2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g34fb51d457a_0_2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4fb51d457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4fb51d457a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34fb51d457a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4fb51d457a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4fb51d457a_0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g34fb51d457a_0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CUSTOM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/>
          <p:nvPr/>
        </p:nvSpPr>
        <p:spPr>
          <a:xfrm>
            <a:off x="0" y="7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6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87960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3006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2"/>
          </p:nvPr>
        </p:nvSpPr>
        <p:spPr>
          <a:xfrm>
            <a:off x="501325" y="6460650"/>
            <a:ext cx="81420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1pPr>
            <a:lvl2pPr lvl="1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2pPr>
            <a:lvl3pPr lvl="2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3pPr>
            <a:lvl4pPr lvl="3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4pPr>
            <a:lvl5pPr lvl="4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5pPr>
            <a:lvl6pPr lvl="5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6pPr>
            <a:lvl7pPr lvl="6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7pPr>
            <a:lvl8pPr lvl="7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8pPr>
            <a:lvl9pPr lvl="8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Synthesis Report: A strategic approach to Brine Shrimp (Artemia) Aquabusiness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ED7D31"/>
              </a:solidFill>
            </a:endParaRPr>
          </a:p>
        </p:txBody>
      </p:sp>
      <p:pic>
        <p:nvPicPr>
          <p:cNvPr id="21" name="Google Shape;21;p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6125" y="167173"/>
            <a:ext cx="514525" cy="50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plate 1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111753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5145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2"/>
          </p:nvPr>
        </p:nvSpPr>
        <p:spPr>
          <a:xfrm>
            <a:off x="729925" y="6460650"/>
            <a:ext cx="81420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1pPr>
            <a:lvl2pPr lvl="1" rtl="0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2pPr>
            <a:lvl3pPr lvl="2" rtl="0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3pPr>
            <a:lvl4pPr lvl="3" rtl="0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4pPr>
            <a:lvl5pPr lvl="4" rtl="0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5pPr>
            <a:lvl6pPr lvl="5" rtl="0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6pPr>
            <a:lvl7pPr lvl="6" rtl="0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7pPr>
            <a:lvl8pPr lvl="7" rtl="0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8pPr>
            <a:lvl9pPr lvl="8" rtl="0">
              <a:buClr>
                <a:srgbClr val="000000"/>
              </a:buClr>
              <a:buSzPts val="1200"/>
              <a:buFont typeface="Arial"/>
              <a:buNone/>
              <a:defRPr sz="1100"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Synthesis Report: A strategic approach to Brine Shrimp (Artemia) Aquabusiness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ED7D31"/>
              </a:solidFill>
            </a:endParaRPr>
          </a:p>
        </p:txBody>
      </p:sp>
      <p:pic>
        <p:nvPicPr>
          <p:cNvPr id="26" name="Google Shape;26;p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6125" y="167173"/>
            <a:ext cx="514525" cy="50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>
  <p:cSld name="Blank 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3a785c9645_0_639"/>
          <p:cNvSpPr/>
          <p:nvPr/>
        </p:nvSpPr>
        <p:spPr>
          <a:xfrm>
            <a:off x="0" y="7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3591A-29DA-C1F4-8969-37117BB79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57ADA-E5C2-25AF-DA94-F5924827A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7B7AE-C19D-CBB0-5919-B6C71B80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5562-3A02-47F6-8C0E-145F602A17ED}" type="datetimeFigureOut">
              <a:rPr lang="nl-BE" smtClean="0"/>
              <a:t>30/06/2025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93AAE-6DA9-1538-69A8-287A8EAC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998D6-E435-05E3-0E9B-57E86205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BB49-556E-4641-95BE-3697F72DF3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31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 userDrawn="1">
  <p:cSld name="1_Blank 2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3a785c9645_0_639"/>
          <p:cNvSpPr/>
          <p:nvPr/>
        </p:nvSpPr>
        <p:spPr>
          <a:xfrm>
            <a:off x="0" y="7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g33a785c9645_0_639" title="AdobeStock_868249655.jpe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89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CA456C-CFEC-2709-9125-A4D3CD262F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457" y="733879"/>
            <a:ext cx="5842122" cy="5461648"/>
          </a:xfrm>
          <a:prstGeom prst="rect">
            <a:avLst/>
          </a:prstGeom>
        </p:spPr>
      </p:pic>
      <p:sp>
        <p:nvSpPr>
          <p:cNvPr id="3" name="Google Shape;18;p6">
            <a:extLst>
              <a:ext uri="{FF2B5EF4-FFF2-40B4-BE49-F238E27FC236}">
                <a16:creationId xmlns:a16="http://schemas.microsoft.com/office/drawing/2014/main" id="{4B3C0EA7-8516-E86D-3C77-6DC92AA7AA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5136" y="941667"/>
            <a:ext cx="5364407" cy="506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9" name="Google Shape;51;g3252111e4b0_0_0">
            <a:extLst>
              <a:ext uri="{FF2B5EF4-FFF2-40B4-BE49-F238E27FC236}">
                <a16:creationId xmlns:a16="http://schemas.microsoft.com/office/drawing/2014/main" id="{3BE954B7-5D6F-B557-A61C-ADC0871299AC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75" y="328525"/>
            <a:ext cx="177812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2;g3252111e4b0_0_0">
            <a:extLst>
              <a:ext uri="{FF2B5EF4-FFF2-40B4-BE49-F238E27FC236}">
                <a16:creationId xmlns:a16="http://schemas.microsoft.com/office/drawing/2014/main" id="{0BF194C9-168C-9C1D-685E-69CE4F7BC3E8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500" y="328525"/>
            <a:ext cx="129457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group of fish in a black background&#10;&#10;Description automatically generated">
            <a:extLst>
              <a:ext uri="{FF2B5EF4-FFF2-40B4-BE49-F238E27FC236}">
                <a16:creationId xmlns:a16="http://schemas.microsoft.com/office/drawing/2014/main" id="{EBE1F7BC-BFBD-4AD7-8F25-13410328F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81" b="22223"/>
          <a:stretch/>
        </p:blipFill>
        <p:spPr>
          <a:xfrm>
            <a:off x="10242176" y="5342965"/>
            <a:ext cx="17620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25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3006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D7D3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" name="Google Shape;11;p5"/>
          <p:cNvCxnSpPr/>
          <p:nvPr/>
        </p:nvCxnSpPr>
        <p:spPr>
          <a:xfrm>
            <a:off x="316214" y="675109"/>
            <a:ext cx="11559600" cy="0"/>
          </a:xfrm>
          <a:prstGeom prst="straightConnector1">
            <a:avLst/>
          </a:prstGeom>
          <a:noFill/>
          <a:ln w="9525" cap="flat" cmpd="sng">
            <a:solidFill>
              <a:srgbClr val="ED7D3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5"/>
          <p:cNvCxnSpPr/>
          <p:nvPr/>
        </p:nvCxnSpPr>
        <p:spPr>
          <a:xfrm>
            <a:off x="316250" y="6385187"/>
            <a:ext cx="8628245" cy="0"/>
          </a:xfrm>
          <a:prstGeom prst="straightConnector1">
            <a:avLst/>
          </a:prstGeom>
          <a:noFill/>
          <a:ln w="9525" cap="flat" cmpd="sng">
            <a:solidFill>
              <a:srgbClr val="ED7D3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" name="Google Shape;13;p5"/>
          <p:cNvGrpSpPr/>
          <p:nvPr/>
        </p:nvGrpSpPr>
        <p:grpSpPr>
          <a:xfrm>
            <a:off x="8985796" y="5957150"/>
            <a:ext cx="2783029" cy="695050"/>
            <a:chOff x="5104225" y="2301337"/>
            <a:chExt cx="2783029" cy="695050"/>
          </a:xfrm>
        </p:grpSpPr>
        <p:pic>
          <p:nvPicPr>
            <p:cNvPr id="14" name="Google Shape;14;p5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2996" y="2301337"/>
              <a:ext cx="1384258" cy="69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5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04225" y="2301337"/>
              <a:ext cx="1384257" cy="6950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/>
          <p:nvPr/>
        </p:nvSpPr>
        <p:spPr>
          <a:xfrm>
            <a:off x="524625" y="726075"/>
            <a:ext cx="5967600" cy="5505000"/>
          </a:xfrm>
          <a:prstGeom prst="rect">
            <a:avLst/>
          </a:prstGeom>
          <a:solidFill>
            <a:srgbClr val="F26A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640794" y="5211086"/>
            <a:ext cx="4348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"/>
          <p:cNvSpPr txBox="1">
            <a:spLocks noGrp="1"/>
          </p:cNvSpPr>
          <p:nvPr>
            <p:ph type="subTitle" idx="1"/>
          </p:nvPr>
        </p:nvSpPr>
        <p:spPr>
          <a:xfrm>
            <a:off x="775125" y="1149525"/>
            <a:ext cx="5364300" cy="47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1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50424"/>
              <a:buFont typeface="Montserrat"/>
              <a:buNone/>
            </a:pPr>
            <a:r>
              <a:rPr lang="en-US" sz="4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Global market trends and investment opportunities</a:t>
            </a:r>
            <a:endParaRPr sz="1491" dirty="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60869"/>
              <a:buFont typeface="Montserrat"/>
              <a:buNone/>
            </a:pPr>
            <a:endParaRPr sz="1491" dirty="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5113"/>
              <a:buFont typeface="Arial"/>
              <a:buNone/>
            </a:pPr>
            <a:r>
              <a:rPr lang="en-US" sz="2150" dirty="0"/>
              <a:t>Olek Kaminski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5113"/>
              <a:buFont typeface="Arial"/>
              <a:buNone/>
            </a:pPr>
            <a:r>
              <a:rPr lang="en-US" sz="2150" b="0" dirty="0"/>
              <a:t>FUTUREFISH</a:t>
            </a:r>
            <a:endParaRPr lang="en-US" sz="1491" dirty="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60869"/>
              <a:buFont typeface="Montserrat"/>
              <a:buNone/>
            </a:pPr>
            <a:endParaRPr sz="1491" dirty="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36912"/>
              <a:buFont typeface="Montserrat"/>
              <a:buNone/>
            </a:pPr>
            <a:r>
              <a:rPr lang="en-US" sz="1752" dirty="0">
                <a:solidFill>
                  <a:srgbClr val="073763"/>
                </a:solidFill>
              </a:rPr>
              <a:t>Global Artemia Summit</a:t>
            </a:r>
            <a:endParaRPr sz="1752" dirty="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36912"/>
              <a:buFont typeface="Montserrat"/>
              <a:buNone/>
            </a:pPr>
            <a:r>
              <a:rPr lang="en-US" sz="1752" dirty="0">
                <a:solidFill>
                  <a:srgbClr val="073763"/>
                </a:solidFill>
              </a:rPr>
              <a:t>World Aquaculture Society (WAS) Safari Conference 2025</a:t>
            </a:r>
            <a:endParaRPr sz="1752" dirty="0">
              <a:solidFill>
                <a:srgbClr val="07376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36912"/>
              <a:buFont typeface="Montserrat"/>
              <a:buNone/>
            </a:pPr>
            <a:r>
              <a:rPr lang="en-US" sz="1752" dirty="0">
                <a:solidFill>
                  <a:srgbClr val="073763"/>
                </a:solidFill>
              </a:rPr>
              <a:t>Uganda, June, 2025 </a:t>
            </a:r>
            <a:endParaRPr sz="1752" dirty="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4fb51d457a_0_287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111753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Investment criteria and scalin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6"/>
                  </a:ext>
                </a:extLst>
              </a:rPr>
              <a:t>g conditions</a:t>
            </a:r>
            <a:endParaRPr/>
          </a:p>
        </p:txBody>
      </p:sp>
      <p:sp>
        <p:nvSpPr>
          <p:cNvPr id="647" name="Google Shape;647;g34fb51d457a_0_287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514500" cy="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648" name="Google Shape;648;g34fb51d457a_0_287"/>
          <p:cNvSpPr txBox="1">
            <a:spLocks noGrp="1"/>
          </p:cNvSpPr>
          <p:nvPr>
            <p:ph type="sldNum" idx="2"/>
          </p:nvPr>
        </p:nvSpPr>
        <p:spPr>
          <a:xfrm>
            <a:off x="729925" y="6460650"/>
            <a:ext cx="8142000" cy="32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A strategic approach to Brine Shrimp (Artemia) Aquabusiness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ED7D31"/>
              </a:solidFill>
            </a:endParaRPr>
          </a:p>
        </p:txBody>
      </p:sp>
      <p:pic>
        <p:nvPicPr>
          <p:cNvPr id="649" name="Google Shape;649;g34fb51d457a_0_28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00" y="1398999"/>
            <a:ext cx="457750" cy="42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g34fb51d457a_0_287"/>
          <p:cNvSpPr txBox="1"/>
          <p:nvPr/>
        </p:nvSpPr>
        <p:spPr>
          <a:xfrm>
            <a:off x="1138493" y="1389475"/>
            <a:ext cx="53190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Saline Land Availability</a:t>
            </a:r>
            <a:r>
              <a:rPr lang="en-US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: Access to coastal or inland saline environments with stable salinity levels above 60 ppt.</a:t>
            </a:r>
            <a:endParaRPr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1" name="Google Shape;651;g34fb51d457a_0_287"/>
          <p:cNvSpPr txBox="1"/>
          <p:nvPr/>
        </p:nvSpPr>
        <p:spPr>
          <a:xfrm>
            <a:off x="1138493" y="2094394"/>
            <a:ext cx="53190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Water and Brine Management</a:t>
            </a:r>
            <a:r>
              <a:rPr lang="en-US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: Reliable saline water sources and systems for seasonal or year-round brine control.</a:t>
            </a:r>
            <a:endParaRPr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2" name="Google Shape;652;g34fb51d457a_0_287"/>
          <p:cNvSpPr txBox="1"/>
          <p:nvPr/>
        </p:nvSpPr>
        <p:spPr>
          <a:xfrm>
            <a:off x="1138500" y="2799322"/>
            <a:ext cx="53190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Locally available Artemia nutrient resource</a:t>
            </a:r>
            <a:r>
              <a:rPr lang="en-US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: organic substrates, waste/by-products of local agriculture products</a:t>
            </a:r>
            <a:endParaRPr sz="1200"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3" name="Google Shape;653;g34fb51d457a_0_287"/>
          <p:cNvSpPr txBox="1"/>
          <p:nvPr/>
        </p:nvSpPr>
        <p:spPr>
          <a:xfrm>
            <a:off x="1100331" y="3504233"/>
            <a:ext cx="53190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Market Demand</a:t>
            </a:r>
            <a:r>
              <a:rPr lang="en-US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: Existing or emerging hatchery, feed, or food markets that can absorb Artemia cysts or biomass.</a:t>
            </a:r>
            <a:endParaRPr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4" name="Google Shape;654;g34fb51d457a_0_287"/>
          <p:cNvSpPr txBox="1"/>
          <p:nvPr/>
        </p:nvSpPr>
        <p:spPr>
          <a:xfrm>
            <a:off x="1100331" y="4209152"/>
            <a:ext cx="53190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Labor Supply and Inclusivity</a:t>
            </a:r>
            <a:r>
              <a:rPr lang="en-US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: Availability of artisanal labor, interest from women's groups or youth, and potential for cooperative engagement.</a:t>
            </a:r>
            <a:endParaRPr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5" name="Google Shape;655;g34fb51d457a_0_287"/>
          <p:cNvSpPr txBox="1"/>
          <p:nvPr/>
        </p:nvSpPr>
        <p:spPr>
          <a:xfrm>
            <a:off x="1100331" y="4914071"/>
            <a:ext cx="53190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Infrastructure and Logistics</a:t>
            </a:r>
            <a:r>
              <a:rPr lang="en-US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: Access to roads, drying or processing infrastructure, and cold chain (for biomass).</a:t>
            </a:r>
            <a:endParaRPr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6" name="Google Shape;656;g34fb51d457a_0_287"/>
          <p:cNvSpPr txBox="1"/>
          <p:nvPr/>
        </p:nvSpPr>
        <p:spPr>
          <a:xfrm>
            <a:off x="1100331" y="5618991"/>
            <a:ext cx="53190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Policy and Regulatory Frameworks</a:t>
            </a:r>
            <a:r>
              <a:rPr lang="en-US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: Supportive aquaculture, salt, or food safety regulations enabling Artemia production and trade</a:t>
            </a:r>
            <a:endParaRPr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7" name="Google Shape;657;g34fb51d457a_0_28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00" y="2094399"/>
            <a:ext cx="457750" cy="42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g34fb51d457a_0_28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00" y="2789799"/>
            <a:ext cx="457750" cy="42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g34fb51d457a_0_28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00" y="3456399"/>
            <a:ext cx="457750" cy="42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g34fb51d457a_0_28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00" y="4151799"/>
            <a:ext cx="457750" cy="42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g34fb51d457a_0_28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00" y="4847199"/>
            <a:ext cx="457750" cy="42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g34fb51d457a_0_28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00" y="5609199"/>
            <a:ext cx="457750" cy="42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g34fb51d457a_0_28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525" y="1475199"/>
            <a:ext cx="457750" cy="42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g34fb51d457a_0_287"/>
          <p:cNvSpPr txBox="1"/>
          <p:nvPr/>
        </p:nvSpPr>
        <p:spPr>
          <a:xfrm>
            <a:off x="7701819" y="1465675"/>
            <a:ext cx="41211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Low Entry Barriers</a:t>
            </a: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Simplicity and affordability of technologies suited to smallholder adoption (e.g., drying beds, paddle harvesters).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5" name="Google Shape;665;g34fb51d457a_0_287"/>
          <p:cNvSpPr txBox="1"/>
          <p:nvPr/>
        </p:nvSpPr>
        <p:spPr>
          <a:xfrm>
            <a:off x="7701819" y="2170595"/>
            <a:ext cx="41211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4197CB"/>
                </a:solidFill>
                <a:latin typeface="Montserrat"/>
                <a:ea typeface="Montserrat"/>
                <a:cs typeface="Montserrat"/>
                <a:sym typeface="Montserrat"/>
              </a:rPr>
              <a:t>Public–Private Support</a:t>
            </a:r>
            <a:r>
              <a:rPr lang="en-US" sz="1200">
                <a:solidFill>
                  <a:srgbClr val="4197CB"/>
                </a:solidFill>
                <a:latin typeface="Montserrat"/>
                <a:ea typeface="Montserrat"/>
                <a:cs typeface="Montserrat"/>
                <a:sym typeface="Montserrat"/>
              </a:rPr>
              <a:t>: Involvement of R&amp;D institutions, NGOs, agribusinesses, or feed manufacturers in pilot deployment.</a:t>
            </a:r>
            <a:endParaRPr sz="1200">
              <a:solidFill>
                <a:srgbClr val="4197C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197C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4197C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197C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6" name="Google Shape;666;g34fb51d457a_0_287"/>
          <p:cNvSpPr txBox="1"/>
          <p:nvPr/>
        </p:nvSpPr>
        <p:spPr>
          <a:xfrm>
            <a:off x="7701819" y="2875515"/>
            <a:ext cx="41211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4197CB"/>
                </a:solidFill>
                <a:latin typeface="Montserrat"/>
                <a:ea typeface="Montserrat"/>
                <a:cs typeface="Montserrat"/>
                <a:sym typeface="Montserrat"/>
              </a:rPr>
              <a:t>Extension and Training</a:t>
            </a:r>
            <a:r>
              <a:rPr lang="en-US" sz="1200">
                <a:solidFill>
                  <a:srgbClr val="4197CB"/>
                </a:solidFill>
                <a:latin typeface="Montserrat"/>
                <a:ea typeface="Montserrat"/>
                <a:cs typeface="Montserrat"/>
                <a:sym typeface="Montserrat"/>
              </a:rPr>
              <a:t>: Availability of technical assistance in pond management, seed quality, harvesting, and biosecurity.</a:t>
            </a:r>
            <a:endParaRPr>
              <a:solidFill>
                <a:srgbClr val="4197C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4197C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4197C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197C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7" name="Google Shape;667;g34fb51d457a_0_287"/>
          <p:cNvSpPr txBox="1"/>
          <p:nvPr/>
        </p:nvSpPr>
        <p:spPr>
          <a:xfrm>
            <a:off x="7672251" y="3580435"/>
            <a:ext cx="41211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Certification and Quality Standards</a:t>
            </a: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Systems for grading, labeling, and traceability—especially for cysts and enriched biomass.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8" name="Google Shape;668;g34fb51d457a_0_287"/>
          <p:cNvSpPr txBox="1"/>
          <p:nvPr/>
        </p:nvSpPr>
        <p:spPr>
          <a:xfrm>
            <a:off x="7672250" y="4285350"/>
            <a:ext cx="41211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Climate Resilience and Circularity</a:t>
            </a: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Integration into climate-smart farming, including salt reuse, wastewater recirculation, or solar drying.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9" name="Google Shape;669;g34fb51d457a_0_287"/>
          <p:cNvSpPr txBox="1"/>
          <p:nvPr/>
        </p:nvSpPr>
        <p:spPr>
          <a:xfrm>
            <a:off x="7672251" y="4990274"/>
            <a:ext cx="41211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Access to Finance</a:t>
            </a: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Microfinance, concessional loans, or blended finance mechanisms for producers and SMEs.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0" name="Google Shape;670;g34fb51d457a_0_28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525" y="2170599"/>
            <a:ext cx="457750" cy="42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g34fb51d457a_0_28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525" y="2865999"/>
            <a:ext cx="457750" cy="42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g34fb51d457a_0_28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525" y="3532599"/>
            <a:ext cx="457750" cy="42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g34fb51d457a_0_28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525" y="4227999"/>
            <a:ext cx="457750" cy="42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g34fb51d457a_0_28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525" y="4923399"/>
            <a:ext cx="457750" cy="42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g34fb51d457a_0_287"/>
          <p:cNvSpPr txBox="1"/>
          <p:nvPr/>
        </p:nvSpPr>
        <p:spPr>
          <a:xfrm>
            <a:off x="488850" y="779425"/>
            <a:ext cx="48108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Key Investment criteria</a:t>
            </a:r>
            <a:endParaRPr sz="2400"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6" name="Google Shape;676;g34fb51d457a_0_287"/>
          <p:cNvSpPr txBox="1"/>
          <p:nvPr/>
        </p:nvSpPr>
        <p:spPr>
          <a:xfrm>
            <a:off x="7037525" y="779425"/>
            <a:ext cx="48108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Scaling conditions</a:t>
            </a:r>
            <a:endParaRPr sz="24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77" name="Google Shape;677;g34fb51d457a_0_287"/>
          <p:cNvCxnSpPr/>
          <p:nvPr/>
        </p:nvCxnSpPr>
        <p:spPr>
          <a:xfrm>
            <a:off x="6656400" y="951000"/>
            <a:ext cx="0" cy="4803600"/>
          </a:xfrm>
          <a:prstGeom prst="straightConnector1">
            <a:avLst/>
          </a:prstGeom>
          <a:noFill/>
          <a:ln w="9525" cap="flat" cmpd="sng">
            <a:solidFill>
              <a:srgbClr val="EE593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4fb51d457a_0_411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115779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/>
              <a:t>Artemia farming </a:t>
            </a:r>
            <a:r>
              <a:rPr lang="en-US">
                <a:solidFill>
                  <a:srgbClr val="EE5935"/>
                </a:solidFill>
              </a:rPr>
              <a:t>status and investment opportunities </a:t>
            </a:r>
            <a:endParaRPr>
              <a:solidFill>
                <a:srgbClr val="EE5935"/>
              </a:solidFill>
            </a:endParaRPr>
          </a:p>
        </p:txBody>
      </p:sp>
      <p:sp>
        <p:nvSpPr>
          <p:cNvPr id="684" name="Google Shape;684;g34fb51d457a_0_411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4380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685" name="Google Shape;685;g34fb51d457a_0_41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130" y="833625"/>
            <a:ext cx="10649733" cy="53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g34fb51d457a_0_41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6791" y="2408591"/>
            <a:ext cx="2729698" cy="2797225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g34fb51d457a_0_411"/>
          <p:cNvSpPr txBox="1">
            <a:spLocks noGrp="1"/>
          </p:cNvSpPr>
          <p:nvPr>
            <p:ph type="sldNum" idx="2"/>
          </p:nvPr>
        </p:nvSpPr>
        <p:spPr>
          <a:xfrm>
            <a:off x="729925" y="6460650"/>
            <a:ext cx="8142000" cy="32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A strategic approach to Brine Shrimp (Artemia)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7"/>
                  </a:ext>
                </a:extLst>
              </a:rPr>
              <a:t>Aquabusiness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ED7D3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4fb51d457a_0_347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111753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</a:ext>
                </a:extLst>
              </a:rPr>
              <a:t>Roadmap</a:t>
            </a:r>
            <a:endParaRPr dirty="0"/>
          </a:p>
        </p:txBody>
      </p:sp>
      <p:sp>
        <p:nvSpPr>
          <p:cNvPr id="733" name="Google Shape;733;g34fb51d457a_0_347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514500" cy="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734" name="Google Shape;734;g34fb51d457a_0_347"/>
          <p:cNvSpPr txBox="1">
            <a:spLocks noGrp="1"/>
          </p:cNvSpPr>
          <p:nvPr>
            <p:ph type="sldNum" idx="2"/>
          </p:nvPr>
        </p:nvSpPr>
        <p:spPr>
          <a:xfrm>
            <a:off x="729925" y="6460650"/>
            <a:ext cx="8142000" cy="32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strategic approach to Brine Shrimp (Artemia) Aquabusiness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ED7D31"/>
              </a:solidFill>
            </a:endParaRPr>
          </a:p>
        </p:txBody>
      </p:sp>
      <p:sp>
        <p:nvSpPr>
          <p:cNvPr id="735" name="Google Shape;735;g34fb51d457a_0_347"/>
          <p:cNvSpPr txBox="1"/>
          <p:nvPr/>
        </p:nvSpPr>
        <p:spPr>
          <a:xfrm>
            <a:off x="316225" y="847475"/>
            <a:ext cx="18834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This roadmap presents a strategic, forward-thinking approach to Artemia investment, building on country case studies, investment criteria, and market dynamics. </a:t>
            </a:r>
            <a:endParaRPr sz="1100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1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The strategy focuses on aligning with World Bank investment priorities: inclusivity, scalability, </a:t>
            </a:r>
            <a:br>
              <a:rPr lang="en-US" sz="11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dirty="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and climate resilience.</a:t>
            </a:r>
            <a:endParaRPr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6" name="Google Shape;736;g34fb51d457a_0_347" title="Conclusion-Graphic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7" t="2011" r="4627" b="3121"/>
          <a:stretch/>
        </p:blipFill>
        <p:spPr>
          <a:xfrm>
            <a:off x="2342688" y="351200"/>
            <a:ext cx="6063773" cy="5918651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g34fb51d457a_0_347"/>
          <p:cNvSpPr txBox="1"/>
          <p:nvPr/>
        </p:nvSpPr>
        <p:spPr>
          <a:xfrm>
            <a:off x="8724525" y="3879350"/>
            <a:ext cx="29601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A Shift from </a:t>
            </a:r>
            <a:br>
              <a:rPr lang="en-US" sz="17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7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Trials to Transformation</a:t>
            </a:r>
            <a:br>
              <a:rPr lang="en-US" sz="13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300">
                <a:latin typeface="Montserrat"/>
                <a:ea typeface="Montserrat"/>
                <a:cs typeface="Montserrat"/>
                <a:sym typeface="Montserrat"/>
              </a:rPr>
              <a:t>Artemia farming should be viewed not just as a technical solution, but as an investment opportunity for governments and private sector to drive broader impacts and enter new markets.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38" name="Google Shape;738;g34fb51d457a_0_347"/>
          <p:cNvCxnSpPr/>
          <p:nvPr/>
        </p:nvCxnSpPr>
        <p:spPr>
          <a:xfrm>
            <a:off x="5857425" y="4014450"/>
            <a:ext cx="2767800" cy="3300"/>
          </a:xfrm>
          <a:prstGeom prst="straightConnector1">
            <a:avLst/>
          </a:prstGeom>
          <a:noFill/>
          <a:ln w="19050" cap="flat" cmpd="sng">
            <a:solidFill>
              <a:srgbClr val="EE5935"/>
            </a:solidFill>
            <a:prstDash val="solid"/>
            <a:round/>
            <a:headEnd type="oval" w="med" len="med"/>
            <a:tailEnd type="diamond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4fb51d457a_0_356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111753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Investment Roadmap</a:t>
            </a:r>
            <a:endParaRPr/>
          </a:p>
        </p:txBody>
      </p:sp>
      <p:sp>
        <p:nvSpPr>
          <p:cNvPr id="764" name="Google Shape;764;g34fb51d457a_0_356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514500" cy="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765" name="Google Shape;765;g34fb51d457a_0_356"/>
          <p:cNvSpPr txBox="1">
            <a:spLocks noGrp="1"/>
          </p:cNvSpPr>
          <p:nvPr>
            <p:ph type="sldNum" idx="2"/>
          </p:nvPr>
        </p:nvSpPr>
        <p:spPr>
          <a:xfrm>
            <a:off x="729925" y="6460650"/>
            <a:ext cx="8142000" cy="32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Synthesis Report: A strategic approach to Brine Shrimp (Artemia) Aquabusiness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ED7D31"/>
              </a:solidFill>
            </a:endParaRPr>
          </a:p>
        </p:txBody>
      </p:sp>
      <p:sp>
        <p:nvSpPr>
          <p:cNvPr id="766" name="Google Shape;766;g34fb51d457a_0_356"/>
          <p:cNvSpPr txBox="1"/>
          <p:nvPr/>
        </p:nvSpPr>
        <p:spPr>
          <a:xfrm>
            <a:off x="12531075" y="297700"/>
            <a:ext cx="3153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8" name="Google Shape;768;g34fb51d457a_0_356"/>
          <p:cNvSpPr txBox="1"/>
          <p:nvPr/>
        </p:nvSpPr>
        <p:spPr>
          <a:xfrm>
            <a:off x="17433913" y="2544600"/>
            <a:ext cx="1795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Scoping &amp; Stakeholder Engagement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769" name="Google Shape;769;g34fb51d457a_0_356"/>
          <p:cNvSpPr txBox="1"/>
          <p:nvPr/>
        </p:nvSpPr>
        <p:spPr>
          <a:xfrm>
            <a:off x="17433913" y="3055150"/>
            <a:ext cx="1795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Platform and </a:t>
            </a:r>
            <a:br>
              <a:rPr lang="en-U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Model Design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770" name="Google Shape;770;g34fb51d457a_0_356"/>
          <p:cNvSpPr txBox="1"/>
          <p:nvPr/>
        </p:nvSpPr>
        <p:spPr>
          <a:xfrm>
            <a:off x="17433913" y="3596200"/>
            <a:ext cx="1795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Capital </a:t>
            </a:r>
            <a:br>
              <a:rPr lang="en-U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Structuring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771" name="Google Shape;771;g34fb51d457a_0_356"/>
          <p:cNvSpPr txBox="1"/>
          <p:nvPr/>
        </p:nvSpPr>
        <p:spPr>
          <a:xfrm>
            <a:off x="17433913" y="4152250"/>
            <a:ext cx="1795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Inclusive </a:t>
            </a:r>
            <a:br>
              <a:rPr lang="en-U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Rollout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772" name="Google Shape;772;g34fb51d457a_0_356"/>
          <p:cNvSpPr txBox="1"/>
          <p:nvPr/>
        </p:nvSpPr>
        <p:spPr>
          <a:xfrm>
            <a:off x="17433913" y="4708300"/>
            <a:ext cx="1795200" cy="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Policy and </a:t>
            </a:r>
            <a:br>
              <a:rPr lang="en-U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Scale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12" name="Picture 11" descr="A diagram of a company's process&#10;&#10;Description automatically generated with medium confidence">
            <a:extLst>
              <a:ext uri="{FF2B5EF4-FFF2-40B4-BE49-F238E27FC236}">
                <a16:creationId xmlns:a16="http://schemas.microsoft.com/office/drawing/2014/main" id="{7AA76E25-3F41-4B9D-6BCC-17E874B250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" y="966000"/>
            <a:ext cx="14208064" cy="47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8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g33dbb633c57_7_43" title="AdobeStock_868249655.jpe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772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g33dbb633c57_7_43"/>
          <p:cNvSpPr txBox="1"/>
          <p:nvPr/>
        </p:nvSpPr>
        <p:spPr>
          <a:xfrm>
            <a:off x="607475" y="5637450"/>
            <a:ext cx="96516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4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0" name="Google Shape;850;g33dbb633c57_7_43" title="WBG-PRO|GREEN-BLUE-FF-Blue.pn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725" y="5499895"/>
            <a:ext cx="4838701" cy="12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4fb51d457a_0_49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111753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Global </a:t>
            </a:r>
            <a:r>
              <a:rPr lang="en-US"/>
              <a:t>demand and market share of Artemia cysts</a:t>
            </a:r>
            <a:endParaRPr/>
          </a:p>
        </p:txBody>
      </p:sp>
      <p:sp>
        <p:nvSpPr>
          <p:cNvPr id="278" name="Google Shape;278;g34fb51d457a_0_49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514500" cy="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79" name="Google Shape;279;g34fb51d457a_0_49"/>
          <p:cNvSpPr txBox="1">
            <a:spLocks noGrp="1"/>
          </p:cNvSpPr>
          <p:nvPr>
            <p:ph type="sldNum" idx="2"/>
          </p:nvPr>
        </p:nvSpPr>
        <p:spPr>
          <a:xfrm>
            <a:off x="729925" y="6460650"/>
            <a:ext cx="8142000" cy="32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A strategic approach to Brine Shrimp (Artemia) Aquabusiness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ED7D31"/>
              </a:solidFill>
            </a:endParaRPr>
          </a:p>
        </p:txBody>
      </p:sp>
      <p:pic>
        <p:nvPicPr>
          <p:cNvPr id="280" name="Google Shape;280;g34fb51d457a_0_49" descr="A map of the world with red and blue colors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2"/>
          <a:stretch/>
        </p:blipFill>
        <p:spPr>
          <a:xfrm>
            <a:off x="470600" y="790750"/>
            <a:ext cx="11175299" cy="5098396"/>
          </a:xfrm>
          <a:prstGeom prst="rect">
            <a:avLst/>
          </a:prstGeom>
          <a:noFill/>
          <a:ln w="12700" cap="flat" cmpd="sng">
            <a:solidFill>
              <a:srgbClr val="999999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281" name="Google Shape;281;g34fb51d457a_0_49"/>
          <p:cNvSpPr txBox="1"/>
          <p:nvPr/>
        </p:nvSpPr>
        <p:spPr>
          <a:xfrm>
            <a:off x="495300" y="5889450"/>
            <a:ext cx="787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Main markets for artemia cysts in 2022, with size of sphere representing the size of market share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282" name="Google Shape;282;g34fb51d457a_0_49"/>
          <p:cNvSpPr txBox="1"/>
          <p:nvPr/>
        </p:nvSpPr>
        <p:spPr>
          <a:xfrm>
            <a:off x="1847850" y="4533900"/>
            <a:ext cx="1390800" cy="32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Size of market share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fb51d457a_0_29"/>
          <p:cNvSpPr/>
          <p:nvPr/>
        </p:nvSpPr>
        <p:spPr>
          <a:xfrm>
            <a:off x="7172450" y="3935125"/>
            <a:ext cx="4446300" cy="18396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Wild populations have stagnated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Stricter regulations are curbing overharvesting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Wild artemia affected by weather variability and therefore price volatility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●"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 wild artemia sources of sufficient size to meet global demand</a:t>
            </a:r>
            <a:endParaRPr sz="1600"/>
          </a:p>
        </p:txBody>
      </p:sp>
      <p:sp>
        <p:nvSpPr>
          <p:cNvPr id="196" name="Google Shape;196;g34fb51d457a_0_29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111753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400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US">
                <a:solidFill>
                  <a:srgbClr val="4197CB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Wild Harvesting: A Stagnating Resource</a:t>
            </a:r>
            <a:endParaRPr/>
          </a:p>
        </p:txBody>
      </p:sp>
      <p:sp>
        <p:nvSpPr>
          <p:cNvPr id="197" name="Google Shape;197;g34fb51d457a_0_29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514500" cy="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98" name="Google Shape;198;g34fb51d457a_0_29"/>
          <p:cNvSpPr txBox="1">
            <a:spLocks noGrp="1"/>
          </p:cNvSpPr>
          <p:nvPr>
            <p:ph type="sldNum" idx="2"/>
          </p:nvPr>
        </p:nvSpPr>
        <p:spPr>
          <a:xfrm>
            <a:off x="729925" y="6460650"/>
            <a:ext cx="8142000" cy="32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A strategic approach to Brine Shrimp (Artemia) Aquabusiness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ED7D31"/>
              </a:solidFill>
            </a:endParaRPr>
          </a:p>
        </p:txBody>
      </p:sp>
      <p:pic>
        <p:nvPicPr>
          <p:cNvPr id="199" name="Google Shape;199;g34fb51d457a_0_2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625" y="2229075"/>
            <a:ext cx="6246177" cy="354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34fb51d457a_0_2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2450" y="1177600"/>
            <a:ext cx="4446070" cy="281074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4fb51d457a_0_29"/>
          <p:cNvSpPr txBox="1"/>
          <p:nvPr/>
        </p:nvSpPr>
        <p:spPr>
          <a:xfrm>
            <a:off x="470850" y="1008425"/>
            <a:ext cx="6488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Global Artemia cyst production is around </a:t>
            </a:r>
            <a:r>
              <a:rPr lang="en-US" sz="1600" b="1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3,500 tonnes</a:t>
            </a:r>
            <a:r>
              <a:rPr lang="en-US" sz="1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 annually, with the Great Salt Lake contributing </a:t>
            </a:r>
            <a:r>
              <a:rPr lang="en-US" sz="1600" b="1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over 40%</a:t>
            </a:r>
            <a:r>
              <a:rPr lang="en-US" sz="1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1600" b="1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By 2035</a:t>
            </a:r>
            <a:r>
              <a:rPr lang="en-US" sz="1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, demand is projected to exceed </a:t>
            </a:r>
            <a:r>
              <a:rPr lang="en-US" sz="1600" b="1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5,000 tonnes</a:t>
            </a:r>
            <a:r>
              <a:rPr lang="en-US" sz="1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, needing the equivalent of another GSL, which does not exist. </a:t>
            </a:r>
            <a:endParaRPr sz="19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g34fb51d457a_0_29"/>
          <p:cNvSpPr txBox="1"/>
          <p:nvPr/>
        </p:nvSpPr>
        <p:spPr>
          <a:xfrm>
            <a:off x="392425" y="5749475"/>
            <a:ext cx="5123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Global artemia harvest from 1895 to 2024</a:t>
            </a:r>
            <a:endParaRPr sz="1100" u="sng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4fcadd0c1a_0_528"/>
          <p:cNvSpPr txBox="1">
            <a:spLocks noGrp="1"/>
          </p:cNvSpPr>
          <p:nvPr>
            <p:ph type="subTitle" idx="1"/>
          </p:nvPr>
        </p:nvSpPr>
        <p:spPr>
          <a:xfrm>
            <a:off x="281350" y="159891"/>
            <a:ext cx="111753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197CB"/>
                </a:solidFill>
              </a:rPr>
              <a:t>Artemia Farming as the New Frontier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pic>
        <p:nvPicPr>
          <p:cNvPr id="241" name="Google Shape;241;g34fcadd0c1a_0_5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9500" y="2292450"/>
            <a:ext cx="2063951" cy="146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4fcadd0c1a_0_52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1500" y="2292450"/>
            <a:ext cx="2063950" cy="14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34fcadd0c1a_0_52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5500" y="2292450"/>
            <a:ext cx="2063950" cy="141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34fcadd0c1a_0_528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5145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45" name="Google Shape;245;g34fcadd0c1a_0_52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6125" y="167173"/>
            <a:ext cx="514525" cy="50792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34fcadd0c1a_0_528"/>
          <p:cNvSpPr txBox="1">
            <a:spLocks noGrp="1"/>
          </p:cNvSpPr>
          <p:nvPr>
            <p:ph type="sldNum" idx="2"/>
          </p:nvPr>
        </p:nvSpPr>
        <p:spPr>
          <a:xfrm>
            <a:off x="729925" y="6460650"/>
            <a:ext cx="8142000" cy="32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A strategic approach to Brine Shrimp (Artemia) Aquabusiness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ED7D31"/>
              </a:solidFill>
            </a:endParaRPr>
          </a:p>
        </p:txBody>
      </p:sp>
      <p:cxnSp>
        <p:nvCxnSpPr>
          <p:cNvPr id="247" name="Google Shape;247;g34fcadd0c1a_0_528"/>
          <p:cNvCxnSpPr/>
          <p:nvPr/>
        </p:nvCxnSpPr>
        <p:spPr>
          <a:xfrm>
            <a:off x="4971050" y="1103400"/>
            <a:ext cx="0" cy="4803600"/>
          </a:xfrm>
          <a:prstGeom prst="straightConnector1">
            <a:avLst/>
          </a:prstGeom>
          <a:noFill/>
          <a:ln w="9525" cap="flat" cmpd="sng">
            <a:solidFill>
              <a:srgbClr val="EE59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8" name="Google Shape;248;g34fcadd0c1a_0_528"/>
          <p:cNvSpPr/>
          <p:nvPr/>
        </p:nvSpPr>
        <p:spPr>
          <a:xfrm>
            <a:off x="5199500" y="3456000"/>
            <a:ext cx="2064000" cy="7302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A6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6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Integrated Salt-Artemia Systems</a:t>
            </a:r>
            <a:endParaRPr sz="1500" b="0" i="0" u="none" strike="noStrike" cap="none">
              <a:solidFill>
                <a:srgbClr val="EE59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4fcadd0c1a_0_528"/>
          <p:cNvSpPr/>
          <p:nvPr/>
        </p:nvSpPr>
        <p:spPr>
          <a:xfrm>
            <a:off x="7485500" y="3453525"/>
            <a:ext cx="2064000" cy="730200"/>
          </a:xfrm>
          <a:prstGeom prst="rect">
            <a:avLst/>
          </a:prstGeom>
          <a:gradFill>
            <a:gsLst>
              <a:gs pos="0">
                <a:srgbClr val="DFEAFB"/>
              </a:gs>
              <a:gs pos="100000">
                <a:srgbClr val="6E9CE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6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Cyst-Focused Farming</a:t>
            </a:r>
            <a:endParaRPr sz="1600" b="0" i="0" u="none" strike="noStrike" cap="none">
              <a:solidFill>
                <a:srgbClr val="EE59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4fcadd0c1a_0_528"/>
          <p:cNvSpPr/>
          <p:nvPr/>
        </p:nvSpPr>
        <p:spPr>
          <a:xfrm>
            <a:off x="9771500" y="3510900"/>
            <a:ext cx="2064000" cy="6711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6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Biomass-Focused Systems</a:t>
            </a:r>
            <a:endParaRPr sz="1600" b="0" i="0" u="none" strike="noStrike" cap="none">
              <a:solidFill>
                <a:srgbClr val="EE59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34fcadd0c1a_0_528"/>
          <p:cNvSpPr txBox="1"/>
          <p:nvPr/>
        </p:nvSpPr>
        <p:spPr>
          <a:xfrm>
            <a:off x="5199475" y="4390800"/>
            <a:ext cx="2064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Repurposes brine from salt production for Artemia cultivation; promotes circular use of resources.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2" name="Google Shape;252;g34fcadd0c1a_0_528"/>
          <p:cNvCxnSpPr/>
          <p:nvPr/>
        </p:nvCxnSpPr>
        <p:spPr>
          <a:xfrm rot="10800000" flipH="1">
            <a:off x="5199500" y="4334388"/>
            <a:ext cx="6825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53" name="Google Shape;253;g34fcadd0c1a_0_528"/>
          <p:cNvCxnSpPr/>
          <p:nvPr/>
        </p:nvCxnSpPr>
        <p:spPr>
          <a:xfrm rot="10800000" flipH="1">
            <a:off x="5199500" y="5863638"/>
            <a:ext cx="6825000" cy="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54" name="Google Shape;254;g34fcadd0c1a_0_528"/>
          <p:cNvSpPr txBox="1"/>
          <p:nvPr/>
        </p:nvSpPr>
        <p:spPr>
          <a:xfrm>
            <a:off x="7491900" y="4390800"/>
            <a:ext cx="2064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Optimized for cyst yield through controlled salinity and strategic harvesting.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g34fcadd0c1a_0_528"/>
          <p:cNvSpPr txBox="1"/>
          <p:nvPr/>
        </p:nvSpPr>
        <p:spPr>
          <a:xfrm>
            <a:off x="9784350" y="4421150"/>
            <a:ext cx="22401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Produces live or processed Artemia biomass for markets like ornamental fish, and aquatic animal feed.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6" name="Google Shape;256;g34fcadd0c1a_0_528"/>
          <p:cNvCxnSpPr/>
          <p:nvPr/>
        </p:nvCxnSpPr>
        <p:spPr>
          <a:xfrm>
            <a:off x="4971050" y="1107588"/>
            <a:ext cx="878100" cy="0"/>
          </a:xfrm>
          <a:prstGeom prst="straightConnector1">
            <a:avLst/>
          </a:prstGeom>
          <a:noFill/>
          <a:ln w="9525" cap="flat" cmpd="sng">
            <a:solidFill>
              <a:srgbClr val="EE59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7" name="Google Shape;257;g34fcadd0c1a_0_528"/>
          <p:cNvSpPr txBox="1"/>
          <p:nvPr/>
        </p:nvSpPr>
        <p:spPr>
          <a:xfrm>
            <a:off x="6026300" y="813450"/>
            <a:ext cx="56520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EE5935"/>
                </a:solidFill>
                <a:latin typeface="Montserrat"/>
                <a:ea typeface="Montserrat"/>
                <a:cs typeface="Montserrat"/>
                <a:sym typeface="Montserrat"/>
              </a:rPr>
              <a:t>Farming systems </a:t>
            </a:r>
            <a:r>
              <a:rPr lang="en-US" sz="18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Farmed Artemia systems vary in design, with opportunities for efficiency gains and rapid scaling using existing technology.</a:t>
            </a:r>
            <a:endParaRPr sz="1500">
              <a:solidFill>
                <a:srgbClr val="0C0C0C"/>
              </a:solidFill>
            </a:endParaRPr>
          </a:p>
        </p:txBody>
      </p:sp>
      <p:cxnSp>
        <p:nvCxnSpPr>
          <p:cNvPr id="258" name="Google Shape;258;g34fcadd0c1a_0_528"/>
          <p:cNvCxnSpPr/>
          <p:nvPr/>
        </p:nvCxnSpPr>
        <p:spPr>
          <a:xfrm rot="10800000" flipH="1">
            <a:off x="409325" y="2307713"/>
            <a:ext cx="38448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59" name="Google Shape;259;g34fcadd0c1a_0_528"/>
          <p:cNvCxnSpPr/>
          <p:nvPr/>
        </p:nvCxnSpPr>
        <p:spPr>
          <a:xfrm rot="10800000" flipH="1">
            <a:off x="364400" y="3738088"/>
            <a:ext cx="38448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60" name="Google Shape;260;g34fcadd0c1a_0_528"/>
          <p:cNvSpPr txBox="1"/>
          <p:nvPr/>
        </p:nvSpPr>
        <p:spPr>
          <a:xfrm>
            <a:off x="1805198" y="1254838"/>
            <a:ext cx="2586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produced in controlled environments: consistent quality &amp; less contamination risks</a:t>
            </a:r>
            <a:endParaRPr sz="1100"/>
          </a:p>
        </p:txBody>
      </p:sp>
      <p:sp>
        <p:nvSpPr>
          <p:cNvPr id="261" name="Google Shape;261;g34fcadd0c1a_0_528"/>
          <p:cNvSpPr txBox="1"/>
          <p:nvPr/>
        </p:nvSpPr>
        <p:spPr>
          <a:xfrm>
            <a:off x="1805198" y="2886000"/>
            <a:ext cx="2459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biofortify cysts - added nutrients for improved hatchery outcomes.</a:t>
            </a:r>
            <a:endParaRPr/>
          </a:p>
        </p:txBody>
      </p:sp>
      <p:sp>
        <p:nvSpPr>
          <p:cNvPr id="262" name="Google Shape;262;g34fcadd0c1a_0_528"/>
          <p:cNvSpPr txBox="1"/>
          <p:nvPr/>
        </p:nvSpPr>
        <p:spPr>
          <a:xfrm>
            <a:off x="1805198" y="4225550"/>
            <a:ext cx="2312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continuous, reliable supply, addressing seasonal and geographic gaps.</a:t>
            </a:r>
            <a:endParaRPr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3" name="Google Shape;263;g34fcadd0c1a_0_528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50" y="1157998"/>
            <a:ext cx="977300" cy="97727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34fcadd0c1a_0_528"/>
          <p:cNvSpPr txBox="1"/>
          <p:nvPr/>
        </p:nvSpPr>
        <p:spPr>
          <a:xfrm>
            <a:off x="1734525" y="864550"/>
            <a:ext cx="3083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Montserrat"/>
                <a:ea typeface="Montserrat"/>
                <a:cs typeface="Montserrat"/>
                <a:sym typeface="Montserrat"/>
              </a:rPr>
              <a:t>Traceability &amp; Biosecurity</a:t>
            </a:r>
            <a:endParaRPr sz="1600"/>
          </a:p>
        </p:txBody>
      </p:sp>
      <p:pic>
        <p:nvPicPr>
          <p:cNvPr id="265" name="Google Shape;265;g34fcadd0c1a_0_528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38" y="2620825"/>
            <a:ext cx="977325" cy="9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34fcadd0c1a_0_528"/>
          <p:cNvSpPr txBox="1"/>
          <p:nvPr/>
        </p:nvSpPr>
        <p:spPr>
          <a:xfrm>
            <a:off x="1788788" y="250712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Montserrat"/>
                <a:ea typeface="Montserrat"/>
                <a:cs typeface="Montserrat"/>
                <a:sym typeface="Montserrat"/>
              </a:rPr>
              <a:t>Product Customization</a:t>
            </a:r>
            <a:endParaRPr sz="1700"/>
          </a:p>
        </p:txBody>
      </p:sp>
      <p:pic>
        <p:nvPicPr>
          <p:cNvPr id="267" name="Google Shape;267;g34fcadd0c1a_0_528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50" y="4193550"/>
            <a:ext cx="878100" cy="8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4fcadd0c1a_0_528"/>
          <p:cNvSpPr txBox="1"/>
          <p:nvPr/>
        </p:nvSpPr>
        <p:spPr>
          <a:xfrm>
            <a:off x="1817925" y="3898538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latin typeface="Montserrat"/>
                <a:ea typeface="Montserrat"/>
                <a:cs typeface="Montserrat"/>
                <a:sym typeface="Montserrat"/>
              </a:rPr>
              <a:t>Year-Round Production</a:t>
            </a:r>
            <a:endParaRPr sz="1700"/>
          </a:p>
        </p:txBody>
      </p:sp>
      <p:cxnSp>
        <p:nvCxnSpPr>
          <p:cNvPr id="269" name="Google Shape;269;g34fcadd0c1a_0_528"/>
          <p:cNvCxnSpPr/>
          <p:nvPr/>
        </p:nvCxnSpPr>
        <p:spPr>
          <a:xfrm rot="10800000" flipH="1">
            <a:off x="476950" y="5320538"/>
            <a:ext cx="38448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70" name="Google Shape;270;g34fcadd0c1a_0_528"/>
          <p:cNvCxnSpPr/>
          <p:nvPr/>
        </p:nvCxnSpPr>
        <p:spPr>
          <a:xfrm>
            <a:off x="7375900" y="2292450"/>
            <a:ext cx="0" cy="33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71" name="Google Shape;271;g34fcadd0c1a_0_528"/>
          <p:cNvCxnSpPr/>
          <p:nvPr/>
        </p:nvCxnSpPr>
        <p:spPr>
          <a:xfrm>
            <a:off x="9674600" y="2292450"/>
            <a:ext cx="0" cy="33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4f6e45cf2d_2_151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111753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Country case studies</a:t>
            </a:r>
            <a:endParaRPr/>
          </a:p>
        </p:txBody>
      </p:sp>
      <p:sp>
        <p:nvSpPr>
          <p:cNvPr id="314" name="Google Shape;314;g34f6e45cf2d_2_151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514500" cy="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15" name="Google Shape;315;g34f6e45cf2d_2_151"/>
          <p:cNvSpPr txBox="1">
            <a:spLocks noGrp="1"/>
          </p:cNvSpPr>
          <p:nvPr>
            <p:ph type="sldNum" idx="2"/>
          </p:nvPr>
        </p:nvSpPr>
        <p:spPr>
          <a:xfrm>
            <a:off x="729925" y="6460650"/>
            <a:ext cx="8142000" cy="32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A strategic approach to Brine Shrimp (Artemia) Aquabusiness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ED7D31"/>
              </a:solidFill>
            </a:endParaRPr>
          </a:p>
        </p:txBody>
      </p:sp>
      <p:pic>
        <p:nvPicPr>
          <p:cNvPr id="316" name="Google Shape;316;g34f6e45cf2d_2_15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325" y="933975"/>
            <a:ext cx="10101950" cy="468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4fcadd0c1a_0_412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4512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22" name="Google Shape;322;g34fcadd0c1a_0_412"/>
          <p:cNvSpPr txBox="1"/>
          <p:nvPr/>
        </p:nvSpPr>
        <p:spPr>
          <a:xfrm>
            <a:off x="334050" y="291823"/>
            <a:ext cx="115779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Scalable Business Models:</a:t>
            </a:r>
            <a:endParaRPr dirty="0">
              <a:solidFill>
                <a:srgbClr val="EE5935"/>
              </a:solidFill>
            </a:endParaRPr>
          </a:p>
        </p:txBody>
      </p:sp>
      <p:sp>
        <p:nvSpPr>
          <p:cNvPr id="323" name="Google Shape;323;g34fcadd0c1a_0_412"/>
          <p:cNvSpPr txBox="1"/>
          <p:nvPr/>
        </p:nvSpPr>
        <p:spPr>
          <a:xfrm>
            <a:off x="1565072" y="1218001"/>
            <a:ext cx="1455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sz="23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China</a:t>
            </a:r>
            <a:endParaRPr sz="13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4" name="Google Shape;324;g34fcadd0c1a_0_41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22" y="970481"/>
            <a:ext cx="107632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34fcadd0c1a_0_412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6125" y="167173"/>
            <a:ext cx="514525" cy="507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34fcadd0c1a_0_41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82" y="1960708"/>
            <a:ext cx="2939692" cy="3123964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34fcadd0c1a_0_412"/>
          <p:cNvSpPr txBox="1">
            <a:spLocks noGrp="1"/>
          </p:cNvSpPr>
          <p:nvPr>
            <p:ph type="sldNum" idx="2"/>
          </p:nvPr>
        </p:nvSpPr>
        <p:spPr>
          <a:xfrm>
            <a:off x="729925" y="6460650"/>
            <a:ext cx="8142000" cy="32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A strategic approach to Brine Shrimp (Artemia) Aquabusiness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ED7D31"/>
              </a:solidFill>
            </a:endParaRPr>
          </a:p>
        </p:txBody>
      </p:sp>
      <p:pic>
        <p:nvPicPr>
          <p:cNvPr id="2" name="Google Shape;347;g353353a0549_3_43">
            <a:extLst>
              <a:ext uri="{FF2B5EF4-FFF2-40B4-BE49-F238E27FC236}">
                <a16:creationId xmlns:a16="http://schemas.microsoft.com/office/drawing/2014/main" id="{A9C2E1CB-A80C-E4E0-C34B-FE1A999C1926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3353" y="1943785"/>
            <a:ext cx="2939692" cy="312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73;g34fb51d457a_0_106">
            <a:extLst>
              <a:ext uri="{FF2B5EF4-FFF2-40B4-BE49-F238E27FC236}">
                <a16:creationId xmlns:a16="http://schemas.microsoft.com/office/drawing/2014/main" id="{D2374123-9B0D-A950-BB3A-F21088675DF5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3936" y="1943785"/>
            <a:ext cx="2824711" cy="312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96;g34fb51d457a_0_119">
            <a:extLst>
              <a:ext uri="{FF2B5EF4-FFF2-40B4-BE49-F238E27FC236}">
                <a16:creationId xmlns:a16="http://schemas.microsoft.com/office/drawing/2014/main" id="{39E9AD40-7A36-B15B-D164-FA3301D730D7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6126" y="1960708"/>
            <a:ext cx="2939692" cy="3127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51;g353353a0549_3_43">
            <a:extLst>
              <a:ext uri="{FF2B5EF4-FFF2-40B4-BE49-F238E27FC236}">
                <a16:creationId xmlns:a16="http://schemas.microsoft.com/office/drawing/2014/main" id="{6DB5C414-2859-4CB5-EF2A-5B2245164C7D}"/>
              </a:ext>
            </a:extLst>
          </p:cNvPr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072" y="1005468"/>
            <a:ext cx="1026575" cy="7204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66;g353353a0549_3_43">
            <a:extLst>
              <a:ext uri="{FF2B5EF4-FFF2-40B4-BE49-F238E27FC236}">
                <a16:creationId xmlns:a16="http://schemas.microsoft.com/office/drawing/2014/main" id="{15623C6A-DDBD-47E0-0A35-BFBC6E24C4A7}"/>
              </a:ext>
            </a:extLst>
          </p:cNvPr>
          <p:cNvSpPr txBox="1"/>
          <p:nvPr/>
        </p:nvSpPr>
        <p:spPr>
          <a:xfrm>
            <a:off x="4222878" y="1234611"/>
            <a:ext cx="1455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US" sz="23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Vietnam</a:t>
            </a:r>
            <a:endParaRPr sz="13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374;g34fb51d457a_0_106">
            <a:extLst>
              <a:ext uri="{FF2B5EF4-FFF2-40B4-BE49-F238E27FC236}">
                <a16:creationId xmlns:a16="http://schemas.microsoft.com/office/drawing/2014/main" id="{93BE77AC-A0F5-AB5E-3F2E-B8AF636964AB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4425" y="925504"/>
            <a:ext cx="1076326" cy="761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75;g34fb51d457a_0_106">
            <a:extLst>
              <a:ext uri="{FF2B5EF4-FFF2-40B4-BE49-F238E27FC236}">
                <a16:creationId xmlns:a16="http://schemas.microsoft.com/office/drawing/2014/main" id="{B89EACF0-ABA4-5303-258E-D636D1E0EB9C}"/>
              </a:ext>
            </a:extLst>
          </p:cNvPr>
          <p:cNvSpPr txBox="1"/>
          <p:nvPr/>
        </p:nvSpPr>
        <p:spPr>
          <a:xfrm>
            <a:off x="7427175" y="1159842"/>
            <a:ext cx="1455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Thailand</a:t>
            </a:r>
            <a:endParaRPr sz="1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399;g34fb51d457a_0_119">
            <a:extLst>
              <a:ext uri="{FF2B5EF4-FFF2-40B4-BE49-F238E27FC236}">
                <a16:creationId xmlns:a16="http://schemas.microsoft.com/office/drawing/2014/main" id="{970B523D-CAE8-4E13-38CB-034EA16F9EAB}"/>
              </a:ext>
            </a:extLst>
          </p:cNvPr>
          <p:cNvSpPr txBox="1"/>
          <p:nvPr/>
        </p:nvSpPr>
        <p:spPr>
          <a:xfrm>
            <a:off x="10199977" y="1139774"/>
            <a:ext cx="2151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Bangladesh</a:t>
            </a:r>
            <a:endParaRPr sz="13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Google Shape;400;g34fb51d457a_0_119">
            <a:extLst>
              <a:ext uri="{FF2B5EF4-FFF2-40B4-BE49-F238E27FC236}">
                <a16:creationId xmlns:a16="http://schemas.microsoft.com/office/drawing/2014/main" id="{56B990E5-9C3E-1678-3999-11D0CB5DB6C1}"/>
              </a:ext>
            </a:extLst>
          </p:cNvPr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8599" y="910431"/>
            <a:ext cx="1076326" cy="76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28;g34fcadd0c1a_0_412">
            <a:extLst>
              <a:ext uri="{FF2B5EF4-FFF2-40B4-BE49-F238E27FC236}">
                <a16:creationId xmlns:a16="http://schemas.microsoft.com/office/drawing/2014/main" id="{D3561E80-D678-D475-FC0D-885E6EC7D095}"/>
              </a:ext>
            </a:extLst>
          </p:cNvPr>
          <p:cNvSpPr/>
          <p:nvPr/>
        </p:nvSpPr>
        <p:spPr>
          <a:xfrm>
            <a:off x="253131" y="5166758"/>
            <a:ext cx="2327837" cy="1057061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34;g34fcadd0c1a_0_412">
            <a:extLst>
              <a:ext uri="{FF2B5EF4-FFF2-40B4-BE49-F238E27FC236}">
                <a16:creationId xmlns:a16="http://schemas.microsoft.com/office/drawing/2014/main" id="{9B1018E5-970C-0953-EB05-6F611559B81A}"/>
              </a:ext>
            </a:extLst>
          </p:cNvPr>
          <p:cNvSpPr txBox="1"/>
          <p:nvPr/>
        </p:nvSpPr>
        <p:spPr>
          <a:xfrm>
            <a:off x="297896" y="5183917"/>
            <a:ext cx="2483497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5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1000’s of jobs</a:t>
            </a:r>
          </a:p>
          <a:p>
            <a:r>
              <a:rPr lang="en-US" sz="15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500-600 tons of cysts</a:t>
            </a:r>
          </a:p>
          <a:p>
            <a:r>
              <a:rPr lang="en-US" sz="15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100,000 tons of biomass</a:t>
            </a:r>
          </a:p>
          <a:p>
            <a:endParaRPr lang="en-US" sz="12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328;g34fcadd0c1a_0_412">
            <a:extLst>
              <a:ext uri="{FF2B5EF4-FFF2-40B4-BE49-F238E27FC236}">
                <a16:creationId xmlns:a16="http://schemas.microsoft.com/office/drawing/2014/main" id="{919F073E-E5B3-FBB0-F1F3-CDE30E565213}"/>
              </a:ext>
            </a:extLst>
          </p:cNvPr>
          <p:cNvSpPr/>
          <p:nvPr/>
        </p:nvSpPr>
        <p:spPr>
          <a:xfrm>
            <a:off x="3261888" y="5190144"/>
            <a:ext cx="2327837" cy="1057061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28;g34fcadd0c1a_0_412">
            <a:extLst>
              <a:ext uri="{FF2B5EF4-FFF2-40B4-BE49-F238E27FC236}">
                <a16:creationId xmlns:a16="http://schemas.microsoft.com/office/drawing/2014/main" id="{F4A2AEB2-4EA9-F559-E059-3BB7BF6E394E}"/>
              </a:ext>
            </a:extLst>
          </p:cNvPr>
          <p:cNvSpPr/>
          <p:nvPr/>
        </p:nvSpPr>
        <p:spPr>
          <a:xfrm>
            <a:off x="6554338" y="5172537"/>
            <a:ext cx="2327837" cy="1057061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28;g34fcadd0c1a_0_412">
            <a:extLst>
              <a:ext uri="{FF2B5EF4-FFF2-40B4-BE49-F238E27FC236}">
                <a16:creationId xmlns:a16="http://schemas.microsoft.com/office/drawing/2014/main" id="{CCC4710B-953B-44DA-6BCF-C0EB7BF0ADDC}"/>
              </a:ext>
            </a:extLst>
          </p:cNvPr>
          <p:cNvSpPr/>
          <p:nvPr/>
        </p:nvSpPr>
        <p:spPr>
          <a:xfrm>
            <a:off x="9582813" y="5183917"/>
            <a:ext cx="2327837" cy="1057061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34;g34fcadd0c1a_0_412">
            <a:extLst>
              <a:ext uri="{FF2B5EF4-FFF2-40B4-BE49-F238E27FC236}">
                <a16:creationId xmlns:a16="http://schemas.microsoft.com/office/drawing/2014/main" id="{355B69E9-BCC2-AEA9-6154-087B1B532820}"/>
              </a:ext>
            </a:extLst>
          </p:cNvPr>
          <p:cNvSpPr txBox="1"/>
          <p:nvPr/>
        </p:nvSpPr>
        <p:spPr>
          <a:xfrm>
            <a:off x="3370203" y="5137230"/>
            <a:ext cx="2483497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5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20-30 tons (dry weight)</a:t>
            </a:r>
          </a:p>
          <a:p>
            <a:r>
              <a:rPr lang="en-US" sz="15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2000 jobs</a:t>
            </a:r>
          </a:p>
          <a:p>
            <a:r>
              <a:rPr lang="en-US" sz="15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2/3 workers p/ha</a:t>
            </a:r>
          </a:p>
          <a:p>
            <a:endParaRPr lang="en-US" sz="15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en-US" sz="15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en-US" sz="15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334;g34fcadd0c1a_0_412">
            <a:extLst>
              <a:ext uri="{FF2B5EF4-FFF2-40B4-BE49-F238E27FC236}">
                <a16:creationId xmlns:a16="http://schemas.microsoft.com/office/drawing/2014/main" id="{38EA8C4E-CA95-F84D-E5EF-DB4A55905C65}"/>
              </a:ext>
            </a:extLst>
          </p:cNvPr>
          <p:cNvSpPr txBox="1"/>
          <p:nvPr/>
        </p:nvSpPr>
        <p:spPr>
          <a:xfrm>
            <a:off x="6605150" y="5183917"/>
            <a:ext cx="2483497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5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20 Intensive ponds</a:t>
            </a:r>
          </a:p>
          <a:p>
            <a:r>
              <a:rPr lang="en-US" sz="15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Direct sale to hatchery</a:t>
            </a:r>
          </a:p>
          <a:p>
            <a:r>
              <a:rPr lang="en-US" sz="15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250 t of biomass</a:t>
            </a:r>
          </a:p>
          <a:p>
            <a:endParaRPr lang="en-US" sz="15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en-US" sz="15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334;g34fcadd0c1a_0_412">
            <a:extLst>
              <a:ext uri="{FF2B5EF4-FFF2-40B4-BE49-F238E27FC236}">
                <a16:creationId xmlns:a16="http://schemas.microsoft.com/office/drawing/2014/main" id="{375A1EB2-1B26-863F-D34B-45AC6E96DAD1}"/>
              </a:ext>
            </a:extLst>
          </p:cNvPr>
          <p:cNvSpPr txBox="1"/>
          <p:nvPr/>
        </p:nvSpPr>
        <p:spPr>
          <a:xfrm>
            <a:off x="9533719" y="5065775"/>
            <a:ext cx="2483497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5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54 farmers  - 6.7 of biomass, 8kg of cysts, 35 t of tilapia</a:t>
            </a:r>
          </a:p>
          <a:p>
            <a:r>
              <a:rPr lang="en-US" sz="15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$1300 extra p/farmer</a:t>
            </a:r>
          </a:p>
          <a:p>
            <a:r>
              <a:rPr lang="en-US" sz="1500" b="1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144 seasonal workers</a:t>
            </a:r>
          </a:p>
          <a:p>
            <a:endParaRPr lang="en-US" sz="15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en-US" sz="1500" b="1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8454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3" name="Google Shape;633;g34fb51d457a_0_246"/>
          <p:cNvGraphicFramePr/>
          <p:nvPr/>
        </p:nvGraphicFramePr>
        <p:xfrm>
          <a:off x="517775" y="802863"/>
          <a:ext cx="11034550" cy="5031961"/>
        </p:xfrm>
        <a:graphic>
          <a:graphicData uri="http://schemas.openxmlformats.org/drawingml/2006/table">
            <a:tbl>
              <a:tblPr>
                <a:noFill/>
                <a:tableStyleId>{D02B8826-38DE-4323-A407-5CDC8FB4331F}</a:tableStyleId>
              </a:tblPr>
              <a:tblGrid>
                <a:gridCol w="164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52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000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712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China</a:t>
                      </a:r>
                      <a:endParaRPr sz="1200" b="1">
                        <a:solidFill>
                          <a:srgbClr val="FF712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712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712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Thailand</a:t>
                      </a:r>
                      <a:endParaRPr sz="1200" b="1">
                        <a:solidFill>
                          <a:srgbClr val="FF712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712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712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Vietnam</a:t>
                      </a:r>
                      <a:endParaRPr sz="1200" b="1">
                        <a:solidFill>
                          <a:srgbClr val="FF712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712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712C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Bangladesh</a:t>
                      </a:r>
                      <a:endParaRPr sz="1200" b="1">
                        <a:solidFill>
                          <a:srgbClr val="FF712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FF712C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Business Model</a:t>
                      </a:r>
                      <a:endParaRPr sz="1100" b="1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Artemia Biomass &amp; Cysts in Large Solar Saltworks Model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Artemia Biomass Pond Farming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Artemia Cysts and Salt Pond Farming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Year-round Integrated Artemia  Salt Farming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Cycle Time</a:t>
                      </a:r>
                      <a:endParaRPr sz="1100" b="1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April to November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Year-round operation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4-5 months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January - May or year round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Tons per ha per Cycle</a:t>
                      </a:r>
                      <a:endParaRPr sz="1100" b="1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Cysts: Large salt ponds (30-60 ha per pond)</a:t>
                      </a:r>
                      <a:b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Biomass: High-yield, large-scale collection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Biomass: 2-4 tons per ha per cycle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Cysts: 50-70 kg/ha (150-200 kg in intensive systems)</a:t>
                      </a:r>
                      <a:b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Biomass: 4-5 tons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Cysts: ~17 kg/ha</a:t>
                      </a:r>
                      <a:b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Biomass: 1.3 - 1.4 tons/ha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Cost per kg</a:t>
                      </a:r>
                      <a:endParaRPr sz="1100" b="1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Biomass: $0.30/kg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$0.15 - $0.50/kg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$15-20/kg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Cyst: $36/kg - Biomass: $1.4/kg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Selling Price ($/kg)</a:t>
                      </a:r>
                      <a:endParaRPr sz="1100" b="1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Cysts: Premium price (150% higher than inland cysts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Live biomass: $1-$2/kg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Live biomass: $1.75 - $1.78/kg</a:t>
                      </a:r>
                      <a:b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Frozen biomass: $1.50 - $1.63/kg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Cysts: $200/kg (high-quality Vietnam cysts)</a:t>
                      </a:r>
                      <a:b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Imports: $50-$100/kg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Cysts: $50 - $100/kg</a:t>
                      </a:r>
                      <a:b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Live biomass: $4.0 - $5.0/kg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Revenue per ha</a:t>
                      </a:r>
                      <a:endParaRPr sz="1100" b="1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$6,000 - $30,000 per year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Up to $38,000 per farm per year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Cysts: $10,000 </a:t>
                      </a:r>
                      <a:b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 ha per season</a:t>
                      </a:r>
                      <a:b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</a:b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Biomass: Additional revenue stream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CD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Estimated $8,000 per ha per season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Profit Margin</a:t>
                      </a:r>
                      <a:endParaRPr sz="1100" b="1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30-50%, Stable due to high demand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Profit until end-user can be 50-90%, with processors taking 30-40%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30-50% for farmers but processors take a further 60%, meaning total margin is over 90%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40-50% but Variable and dependent on local demand and production efficiency</a:t>
                      </a:r>
                      <a:endParaRPr sz="11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3500" marR="63500" marT="0" marB="0">
                    <a:lnL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6A4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34" name="Google Shape;634;g34fb51d457a_0_246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111753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Scalable business models</a:t>
            </a:r>
            <a:endParaRPr/>
          </a:p>
        </p:txBody>
      </p:sp>
      <p:sp>
        <p:nvSpPr>
          <p:cNvPr id="635" name="Google Shape;635;g34fb51d457a_0_246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514500" cy="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636" name="Google Shape;636;g34fb51d457a_0_246"/>
          <p:cNvSpPr txBox="1">
            <a:spLocks noGrp="1"/>
          </p:cNvSpPr>
          <p:nvPr>
            <p:ph type="sldNum" idx="2"/>
          </p:nvPr>
        </p:nvSpPr>
        <p:spPr>
          <a:xfrm>
            <a:off x="729925" y="6460650"/>
            <a:ext cx="8142000" cy="32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A strategic approach to Brine Shrimp (Artemia) Aquabusiness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ED7D31"/>
              </a:solidFill>
            </a:endParaRPr>
          </a:p>
        </p:txBody>
      </p:sp>
      <p:pic>
        <p:nvPicPr>
          <p:cNvPr id="637" name="Google Shape;637;g34fb51d457a_0_24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600" y="1038225"/>
            <a:ext cx="100965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g34fb51d457a_0_24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028700"/>
            <a:ext cx="10382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34fb51d457a_0_24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950" y="1101213"/>
            <a:ext cx="1019175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g34fb51d457a_0_24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775" y="1105975"/>
            <a:ext cx="100965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g34fb51d457a_0_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25" y="3024550"/>
            <a:ext cx="5627374" cy="289755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34fb51d457a_0_85"/>
          <p:cNvSpPr/>
          <p:nvPr/>
        </p:nvSpPr>
        <p:spPr>
          <a:xfrm>
            <a:off x="6599100" y="5134450"/>
            <a:ext cx="5161200" cy="1046700"/>
          </a:xfrm>
          <a:prstGeom prst="rect">
            <a:avLst/>
          </a:prstGeom>
          <a:solidFill>
            <a:srgbClr val="FDEC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g34fb51d457a_0_85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111753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Emerging applications: </a:t>
            </a:r>
            <a:r>
              <a:rPr lang="en-US">
                <a:solidFill>
                  <a:srgbClr val="EE5935"/>
                </a:solidFill>
              </a:rPr>
              <a:t>animal </a:t>
            </a:r>
            <a:r>
              <a:rPr lang="en-US">
                <a:solidFill>
                  <a:srgbClr val="EE593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2"/>
                  </a:ext>
                </a:extLst>
              </a:rPr>
              <a:t>feeds</a:t>
            </a:r>
            <a:endParaRPr/>
          </a:p>
        </p:txBody>
      </p:sp>
      <p:sp>
        <p:nvSpPr>
          <p:cNvPr id="465" name="Google Shape;465;g34fb51d457a_0_85"/>
          <p:cNvSpPr txBox="1">
            <a:spLocks noGrp="1"/>
          </p:cNvSpPr>
          <p:nvPr>
            <p:ph type="sldNum" idx="12"/>
          </p:nvPr>
        </p:nvSpPr>
        <p:spPr>
          <a:xfrm>
            <a:off x="180725" y="6420775"/>
            <a:ext cx="514500" cy="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466" name="Google Shape;466;g34fb51d457a_0_85"/>
          <p:cNvSpPr txBox="1">
            <a:spLocks noGrp="1"/>
          </p:cNvSpPr>
          <p:nvPr>
            <p:ph type="sldNum" idx="2"/>
          </p:nvPr>
        </p:nvSpPr>
        <p:spPr>
          <a:xfrm>
            <a:off x="653725" y="6460650"/>
            <a:ext cx="8142000" cy="32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A strategic approach to Brine Shrimp (Artemia) Aquabusiness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ED7D31"/>
              </a:solidFill>
            </a:endParaRPr>
          </a:p>
        </p:txBody>
      </p:sp>
      <p:sp>
        <p:nvSpPr>
          <p:cNvPr id="467" name="Google Shape;467;g34fb51d457a_0_85"/>
          <p:cNvSpPr txBox="1"/>
          <p:nvPr/>
        </p:nvSpPr>
        <p:spPr>
          <a:xfrm>
            <a:off x="6654950" y="5148250"/>
            <a:ext cx="5359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4197CB"/>
                </a:solidFill>
                <a:latin typeface="Montserrat"/>
                <a:ea typeface="Montserrat"/>
                <a:cs typeface="Montserrat"/>
                <a:sym typeface="Montserrat"/>
              </a:rPr>
              <a:t>In Africa</a:t>
            </a:r>
            <a:r>
              <a:rPr lang="en-US" sz="1300">
                <a:solidFill>
                  <a:srgbClr val="4197CB"/>
                </a:solidFill>
                <a:latin typeface="Montserrat"/>
                <a:ea typeface="Montserrat"/>
                <a:cs typeface="Montserrat"/>
                <a:sym typeface="Montserrat"/>
              </a:rPr>
              <a:t>, where aquaculture and livestock production are growing fast, Artemia biomass offers an untapped and sustainable alternative to fishmeal, in aquaculture and terrestrial animal feeds</a:t>
            </a:r>
            <a:endParaRPr sz="1300">
              <a:solidFill>
                <a:srgbClr val="4197C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g34fb51d457a_0_85"/>
          <p:cNvSpPr txBox="1"/>
          <p:nvPr/>
        </p:nvSpPr>
        <p:spPr>
          <a:xfrm>
            <a:off x="316225" y="796750"/>
            <a:ext cx="58830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US" sz="1700" b="1">
                <a:latin typeface="Montserrat"/>
                <a:ea typeface="Montserrat"/>
                <a:cs typeface="Montserrat"/>
                <a:sym typeface="Montserrat"/>
              </a:rPr>
              <a:t>global aquatic feed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 market, valued at </a:t>
            </a:r>
            <a:r>
              <a:rPr lang="en-US" sz="1700" b="1">
                <a:latin typeface="Montserrat"/>
                <a:ea typeface="Montserrat"/>
                <a:cs typeface="Montserrat"/>
                <a:sym typeface="Montserrat"/>
              </a:rPr>
              <a:t>USD 28.72 billion in 2022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, is projected to reach </a:t>
            </a:r>
            <a:r>
              <a:rPr lang="en-US" sz="1700" b="1">
                <a:latin typeface="Montserrat"/>
                <a:ea typeface="Montserrat"/>
                <a:cs typeface="Montserrat"/>
                <a:sym typeface="Montserrat"/>
              </a:rPr>
              <a:t>USD 40 billion by 2032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C0C0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Artemia biomass is a viable, underutilized protein source for feed systems, particularly in salt-affected and import-dependent regions, aligning with sustainable protein, feed resilience, and land rehabilitation goals.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g34fb51d457a_0_85"/>
          <p:cNvSpPr txBox="1"/>
          <p:nvPr/>
        </p:nvSpPr>
        <p:spPr>
          <a:xfrm>
            <a:off x="4468525" y="3244150"/>
            <a:ext cx="1424400" cy="84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Protein Content</a:t>
            </a:r>
            <a:endParaRPr sz="1100"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High protein level ranging from 45-65%</a:t>
            </a:r>
            <a:endParaRPr sz="11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0" name="Google Shape;470;g34fb51d457a_0_85"/>
          <p:cNvSpPr txBox="1"/>
          <p:nvPr/>
        </p:nvSpPr>
        <p:spPr>
          <a:xfrm>
            <a:off x="6807194" y="1739525"/>
            <a:ext cx="1638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Essential Amino Acids</a:t>
            </a:r>
            <a:endParaRPr sz="1100"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Contains a favorable profile of essential amino acids</a:t>
            </a:r>
            <a:endParaRPr sz="11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1" name="Google Shape;471;g34fb51d457a_0_85"/>
          <p:cNvSpPr txBox="1"/>
          <p:nvPr/>
        </p:nvSpPr>
        <p:spPr>
          <a:xfrm>
            <a:off x="8536681" y="1739525"/>
            <a:ext cx="1638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Omega-3 Fatty Acids</a:t>
            </a:r>
            <a:endParaRPr sz="1100"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Rich in omega-3 fatty acids</a:t>
            </a:r>
            <a:endParaRPr sz="11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2" name="Google Shape;472;g34fb51d457a_0_85"/>
          <p:cNvSpPr txBox="1"/>
          <p:nvPr/>
        </p:nvSpPr>
        <p:spPr>
          <a:xfrm>
            <a:off x="10240806" y="1750025"/>
            <a:ext cx="1638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Digestibility</a:t>
            </a:r>
            <a:endParaRPr sz="1200"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Easy digestible for young animals</a:t>
            </a:r>
            <a:endParaRPr sz="12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g34fb51d457a_0_85"/>
          <p:cNvSpPr txBox="1"/>
          <p:nvPr/>
        </p:nvSpPr>
        <p:spPr>
          <a:xfrm>
            <a:off x="6807194" y="3810000"/>
            <a:ext cx="1638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Alternative to Fishmeal</a:t>
            </a:r>
            <a:endParaRPr sz="1200"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Serves as a substitute for fishmeal</a:t>
            </a:r>
            <a:endParaRPr sz="12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g34fb51d457a_0_85"/>
          <p:cNvSpPr txBox="1"/>
          <p:nvPr/>
        </p:nvSpPr>
        <p:spPr>
          <a:xfrm>
            <a:off x="8536681" y="3810000"/>
            <a:ext cx="1638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Alternative to Soy</a:t>
            </a:r>
            <a:endParaRPr sz="1200"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Offers a replacement for soy-based feeds</a:t>
            </a:r>
            <a:endParaRPr sz="12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5" name="Google Shape;475;g34fb51d457a_0_85"/>
          <p:cNvSpPr txBox="1"/>
          <p:nvPr/>
        </p:nvSpPr>
        <p:spPr>
          <a:xfrm>
            <a:off x="10240806" y="3810000"/>
            <a:ext cx="1638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Alternative to Terrestrial Proteins</a:t>
            </a:r>
            <a:endParaRPr sz="1200" b="1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Provides an alternative to terrestrial proteins</a:t>
            </a:r>
            <a:endParaRPr sz="12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6" name="Google Shape;476;g34fb51d457a_0_8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15" t="6022" r="13447" b="20979"/>
          <a:stretch/>
        </p:blipFill>
        <p:spPr>
          <a:xfrm>
            <a:off x="7225112" y="871313"/>
            <a:ext cx="803064" cy="841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7" name="Google Shape;477;g34fb51d457a_0_8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581" y="871313"/>
            <a:ext cx="927100" cy="85244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8" name="Google Shape;478;g34fb51d457a_0_8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51" t="14053" r="18550" b="6813"/>
          <a:stretch/>
        </p:blipFill>
        <p:spPr>
          <a:xfrm>
            <a:off x="10658725" y="871325"/>
            <a:ext cx="927100" cy="84694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79" name="Google Shape;479;g34fb51d457a_0_85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9350" y="2857875"/>
            <a:ext cx="852450" cy="8524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80" name="Google Shape;480;g34fb51d457a_0_85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906" y="2857875"/>
            <a:ext cx="852450" cy="8524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81" name="Google Shape;481;g34fb51d457a_0_85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419" y="2857875"/>
            <a:ext cx="852450" cy="8524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482" name="Google Shape;482;g34fb51d457a_0_85"/>
          <p:cNvCxnSpPr/>
          <p:nvPr/>
        </p:nvCxnSpPr>
        <p:spPr>
          <a:xfrm>
            <a:off x="10248990" y="808775"/>
            <a:ext cx="38100" cy="427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3" name="Google Shape;483;g34fb51d457a_0_85"/>
          <p:cNvCxnSpPr/>
          <p:nvPr/>
        </p:nvCxnSpPr>
        <p:spPr>
          <a:xfrm rot="10800000">
            <a:off x="7086800" y="2729625"/>
            <a:ext cx="4673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4" name="Google Shape;484;g34fb51d457a_0_85"/>
          <p:cNvCxnSpPr/>
          <p:nvPr/>
        </p:nvCxnSpPr>
        <p:spPr>
          <a:xfrm>
            <a:off x="8420190" y="808775"/>
            <a:ext cx="25200" cy="425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5" name="Google Shape;485;g34fb51d457a_0_85"/>
          <p:cNvSpPr txBox="1"/>
          <p:nvPr/>
        </p:nvSpPr>
        <p:spPr>
          <a:xfrm>
            <a:off x="381000" y="5867400"/>
            <a:ext cx="581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Protein content comparison of </a:t>
            </a:r>
            <a:r>
              <a:rPr lang="en-US" sz="1000" i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Artemia</a:t>
            </a:r>
            <a:r>
              <a:rPr lang="en-US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vs. fish species (g per 100g dry weight)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86" name="Google Shape;486;g34fb51d457a_0_85"/>
          <p:cNvCxnSpPr/>
          <p:nvPr/>
        </p:nvCxnSpPr>
        <p:spPr>
          <a:xfrm>
            <a:off x="6647450" y="1332000"/>
            <a:ext cx="7500" cy="3608400"/>
          </a:xfrm>
          <a:prstGeom prst="straightConnector1">
            <a:avLst/>
          </a:prstGeom>
          <a:noFill/>
          <a:ln w="9525" cap="flat" cmpd="sng">
            <a:solidFill>
              <a:srgbClr val="EE59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7" name="Google Shape;487;g34fb51d457a_0_85"/>
          <p:cNvCxnSpPr/>
          <p:nvPr/>
        </p:nvCxnSpPr>
        <p:spPr>
          <a:xfrm>
            <a:off x="6647450" y="1336188"/>
            <a:ext cx="577800" cy="0"/>
          </a:xfrm>
          <a:prstGeom prst="straightConnector1">
            <a:avLst/>
          </a:prstGeom>
          <a:noFill/>
          <a:ln w="9525" cap="flat" cmpd="sng">
            <a:solidFill>
              <a:srgbClr val="EE593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4fb51d457a_0_225"/>
          <p:cNvSpPr txBox="1">
            <a:spLocks noGrp="1"/>
          </p:cNvSpPr>
          <p:nvPr>
            <p:ph type="subTitle" idx="1"/>
          </p:nvPr>
        </p:nvSpPr>
        <p:spPr>
          <a:xfrm>
            <a:off x="316225" y="297700"/>
            <a:ext cx="11175300" cy="37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Competition a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4"/>
                  </a:ext>
                </a:extLst>
              </a:rPr>
              <a:t>nd risks</a:t>
            </a:r>
            <a:endParaRPr/>
          </a:p>
        </p:txBody>
      </p:sp>
      <p:sp>
        <p:nvSpPr>
          <p:cNvPr id="585" name="Google Shape;585;g34fb51d457a_0_225"/>
          <p:cNvSpPr txBox="1">
            <a:spLocks noGrp="1"/>
          </p:cNvSpPr>
          <p:nvPr>
            <p:ph type="sldNum" idx="12"/>
          </p:nvPr>
        </p:nvSpPr>
        <p:spPr>
          <a:xfrm>
            <a:off x="256925" y="6420775"/>
            <a:ext cx="514500" cy="21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586" name="Google Shape;586;g34fb51d457a_0_225"/>
          <p:cNvSpPr txBox="1">
            <a:spLocks noGrp="1"/>
          </p:cNvSpPr>
          <p:nvPr>
            <p:ph type="sldNum" idx="2"/>
          </p:nvPr>
        </p:nvSpPr>
        <p:spPr>
          <a:xfrm>
            <a:off x="729925" y="6460650"/>
            <a:ext cx="8142000" cy="32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/>
              <a:t>A strategic approach to Brine Shrimp (Artemia) Aquabusiness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ED7D31"/>
              </a:solidFill>
            </a:endParaRPr>
          </a:p>
        </p:txBody>
      </p:sp>
      <p:sp>
        <p:nvSpPr>
          <p:cNvPr id="587" name="Google Shape;587;g34fb51d457a_0_225"/>
          <p:cNvSpPr/>
          <p:nvPr/>
        </p:nvSpPr>
        <p:spPr>
          <a:xfrm>
            <a:off x="6851175" y="1785275"/>
            <a:ext cx="1964400" cy="12396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500" b="1" dirty="0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Environmental Vulnerability</a:t>
            </a:r>
            <a:endParaRPr sz="1500" dirty="0">
              <a:solidFill>
                <a:srgbClr val="F26A42"/>
              </a:solidFill>
            </a:endParaRPr>
          </a:p>
        </p:txBody>
      </p:sp>
      <p:sp>
        <p:nvSpPr>
          <p:cNvPr id="588" name="Google Shape;588;g34fb51d457a_0_225"/>
          <p:cNvSpPr txBox="1"/>
          <p:nvPr/>
        </p:nvSpPr>
        <p:spPr>
          <a:xfrm>
            <a:off x="8887200" y="1799861"/>
            <a:ext cx="30000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dirty="0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Artemia systems are sensitive to shifting salinity, irregular rainfall, and evaporation, with disruptions already seen in the Great Salt Lake. </a:t>
            </a:r>
            <a:endParaRPr sz="1300" dirty="0">
              <a:solidFill>
                <a:srgbClr val="0C0C0C"/>
              </a:solidFill>
            </a:endParaRPr>
          </a:p>
        </p:txBody>
      </p:sp>
      <p:sp>
        <p:nvSpPr>
          <p:cNvPr id="589" name="Google Shape;589;g34fb51d457a_0_225"/>
          <p:cNvSpPr/>
          <p:nvPr/>
        </p:nvSpPr>
        <p:spPr>
          <a:xfrm>
            <a:off x="6851175" y="3193088"/>
            <a:ext cx="1964400" cy="1239600"/>
          </a:xfrm>
          <a:prstGeom prst="roundRect">
            <a:avLst>
              <a:gd name="adj" fmla="val 16667"/>
            </a:avLst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700" b="1">
                <a:solidFill>
                  <a:srgbClr val="4197CB"/>
                </a:solidFill>
                <a:latin typeface="Montserrat"/>
                <a:ea typeface="Montserrat"/>
                <a:cs typeface="Montserrat"/>
                <a:sym typeface="Montserrat"/>
              </a:rPr>
              <a:t>Biosecurity Risks</a:t>
            </a:r>
            <a:endParaRPr sz="1800">
              <a:solidFill>
                <a:srgbClr val="4197CB"/>
              </a:solidFill>
            </a:endParaRPr>
          </a:p>
        </p:txBody>
      </p:sp>
      <p:sp>
        <p:nvSpPr>
          <p:cNvPr id="590" name="Google Shape;590;g34fb51d457a_0_225"/>
          <p:cNvSpPr txBox="1"/>
          <p:nvPr/>
        </p:nvSpPr>
        <p:spPr>
          <a:xfrm>
            <a:off x="8887200" y="3182149"/>
            <a:ext cx="30000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Poor management can lead to contamination by pathogens or predators, affecting cyst viability and productivity. 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1" name="Google Shape;591;g34fb51d457a_0_225"/>
          <p:cNvSpPr/>
          <p:nvPr/>
        </p:nvSpPr>
        <p:spPr>
          <a:xfrm>
            <a:off x="6851175" y="4600888"/>
            <a:ext cx="1964400" cy="1239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7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Market Volatility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592" name="Google Shape;592;g34fb51d457a_0_225"/>
          <p:cNvSpPr txBox="1"/>
          <p:nvPr/>
        </p:nvSpPr>
        <p:spPr>
          <a:xfrm>
            <a:off x="8815575" y="4549784"/>
            <a:ext cx="30000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200" dirty="0">
                <a:latin typeface="Montserrat"/>
                <a:ea typeface="Montserrat"/>
                <a:cs typeface="Montserrat"/>
                <a:sym typeface="Montserrat"/>
              </a:rPr>
              <a:t>Prices for wild-harvested cysts can fluctuate by over 50% depending on supply disruptions, weather, and global shrimp hatchery demand.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3" name="Google Shape;593;g34fb51d457a_0_225"/>
          <p:cNvSpPr txBox="1"/>
          <p:nvPr/>
        </p:nvSpPr>
        <p:spPr>
          <a:xfrm>
            <a:off x="6923750" y="884300"/>
            <a:ext cx="4358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26A42"/>
                </a:solidFill>
                <a:latin typeface="Montserrat"/>
                <a:ea typeface="Montserrat"/>
                <a:cs typeface="Montserrat"/>
                <a:sym typeface="Montserrat"/>
              </a:rPr>
              <a:t>Barriers to the Competitiveness of Artemia Farming</a:t>
            </a:r>
            <a:endParaRPr sz="2000">
              <a:solidFill>
                <a:srgbClr val="F26A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94" name="Google Shape;594;g34fb51d457a_0_225"/>
          <p:cNvCxnSpPr/>
          <p:nvPr/>
        </p:nvCxnSpPr>
        <p:spPr>
          <a:xfrm rot="10800000" flipH="1">
            <a:off x="8683575" y="2994325"/>
            <a:ext cx="2975700" cy="10800"/>
          </a:xfrm>
          <a:prstGeom prst="straightConnector1">
            <a:avLst/>
          </a:prstGeom>
          <a:noFill/>
          <a:ln w="19050" cap="flat" cmpd="sng">
            <a:solidFill>
              <a:srgbClr val="FCE5CD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5" name="Google Shape;595;g34fb51d457a_0_225"/>
          <p:cNvCxnSpPr/>
          <p:nvPr/>
        </p:nvCxnSpPr>
        <p:spPr>
          <a:xfrm rot="10800000" flipH="1">
            <a:off x="8683575" y="4407163"/>
            <a:ext cx="2975700" cy="10800"/>
          </a:xfrm>
          <a:prstGeom prst="straightConnector1">
            <a:avLst/>
          </a:prstGeom>
          <a:noFill/>
          <a:ln w="19050" cap="flat" cmpd="sng">
            <a:solidFill>
              <a:srgbClr val="C9DAF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6" name="Google Shape;596;g34fb51d457a_0_225"/>
          <p:cNvCxnSpPr/>
          <p:nvPr/>
        </p:nvCxnSpPr>
        <p:spPr>
          <a:xfrm rot="10800000" flipH="1">
            <a:off x="8683575" y="5800263"/>
            <a:ext cx="2975700" cy="10800"/>
          </a:xfrm>
          <a:prstGeom prst="straightConnector1">
            <a:avLst/>
          </a:prstGeom>
          <a:noFill/>
          <a:ln w="19050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7" name="Google Shape;597;g34fb51d457a_0_225"/>
          <p:cNvCxnSpPr/>
          <p:nvPr/>
        </p:nvCxnSpPr>
        <p:spPr>
          <a:xfrm>
            <a:off x="6427800" y="951000"/>
            <a:ext cx="0" cy="4803600"/>
          </a:xfrm>
          <a:prstGeom prst="straightConnector1">
            <a:avLst/>
          </a:prstGeom>
          <a:noFill/>
          <a:ln w="9525" cap="flat" cmpd="sng">
            <a:solidFill>
              <a:srgbClr val="EE593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98" name="Google Shape;598;g34fb51d457a_0_22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50" y="731900"/>
            <a:ext cx="5864344" cy="5590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UTUREFISH">
  <a:themeElements>
    <a:clrScheme name="Office">
      <a:dk1>
        <a:srgbClr val="36454F"/>
      </a:dk1>
      <a:lt1>
        <a:srgbClr val="FFFFFF"/>
      </a:lt1>
      <a:dk2>
        <a:srgbClr val="298FC2"/>
      </a:dk2>
      <a:lt2>
        <a:srgbClr val="D50032"/>
      </a:lt2>
      <a:accent1>
        <a:srgbClr val="D47D17"/>
      </a:accent1>
      <a:accent2>
        <a:srgbClr val="5E7461"/>
      </a:accent2>
      <a:accent3>
        <a:srgbClr val="AA985D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1441</Words>
  <Application>Microsoft Macintosh PowerPoint</Application>
  <PresentationFormat>Widescreen</PresentationFormat>
  <Paragraphs>207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Montserrat</vt:lpstr>
      <vt:lpstr>Calibri</vt:lpstr>
      <vt:lpstr>Aptos</vt:lpstr>
      <vt:lpstr>FUTUREFISH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6</cp:revision>
  <dcterms:modified xsi:type="dcterms:W3CDTF">2025-06-30T01:20:45Z</dcterms:modified>
</cp:coreProperties>
</file>