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</p:sldMasterIdLst>
  <p:notesMasterIdLst>
    <p:notesMasterId r:id="rId13"/>
  </p:notesMasterIdLst>
  <p:sldIdLst>
    <p:sldId id="297" r:id="rId2"/>
    <p:sldId id="10944" r:id="rId3"/>
    <p:sldId id="454" r:id="rId4"/>
    <p:sldId id="457" r:id="rId5"/>
    <p:sldId id="451" r:id="rId6"/>
    <p:sldId id="470" r:id="rId7"/>
    <p:sldId id="10945" r:id="rId8"/>
    <p:sldId id="408" r:id="rId9"/>
    <p:sldId id="468" r:id="rId10"/>
    <p:sldId id="469" r:id="rId11"/>
    <p:sldId id="29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727D5-1087-43C2-AE7E-493BF1AEB653}" type="datetimeFigureOut">
              <a:rPr lang="en-US" smtClean="0"/>
              <a:t>6/30/25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54A5-45AD-421A-9392-48C0CD263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9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ECECE-5FCE-5E71-F3C6-EA3E8E68F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F3185-6E06-C529-8552-AECA0F541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FEBC7-D8F7-7E15-F391-438CAECB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FA61C-7366-EFCC-7FB1-AB077680D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14435-537B-4AC4-AE2A-BABE54494B0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31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33dbb633c57_7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g33dbb633c57_7_43:notes"/>
          <p:cNvSpPr txBox="1">
            <a:spLocks noGrp="1"/>
          </p:cNvSpPr>
          <p:nvPr>
            <p:ph type="body" idx="1"/>
          </p:nvPr>
        </p:nvSpPr>
        <p:spPr>
          <a:xfrm>
            <a:off x="994093" y="3276730"/>
            <a:ext cx="7952700" cy="26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57" name="Google Shape;857;g33dbb633c57_7_43:notes"/>
          <p:cNvSpPr txBox="1">
            <a:spLocks noGrp="1"/>
          </p:cNvSpPr>
          <p:nvPr>
            <p:ph type="sldNum" idx="12"/>
          </p:nvPr>
        </p:nvSpPr>
        <p:spPr>
          <a:xfrm>
            <a:off x="5630891" y="6467168"/>
            <a:ext cx="43077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82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7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 userDrawn="1">
  <p:cSld name="Blank 2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a785c9645_0_639"/>
          <p:cNvSpPr/>
          <p:nvPr/>
        </p:nvSpPr>
        <p:spPr>
          <a:xfrm>
            <a:off x="0" y="75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g33a785c9645_0_639" title="AdobeStock_868249655.jpe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89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A456C-CFEC-2709-9125-A4D3CD262F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457" y="733879"/>
            <a:ext cx="5842122" cy="5461648"/>
          </a:xfrm>
          <a:prstGeom prst="rect">
            <a:avLst/>
          </a:prstGeom>
        </p:spPr>
      </p:pic>
      <p:sp>
        <p:nvSpPr>
          <p:cNvPr id="3" name="Google Shape;18;p6">
            <a:extLst>
              <a:ext uri="{FF2B5EF4-FFF2-40B4-BE49-F238E27FC236}">
                <a16:creationId xmlns:a16="http://schemas.microsoft.com/office/drawing/2014/main" id="{4B3C0EA7-8516-E86D-3C77-6DC92AA7AA2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5136" y="941667"/>
            <a:ext cx="5364407" cy="506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pic>
        <p:nvPicPr>
          <p:cNvPr id="9" name="Google Shape;51;g3252111e4b0_0_0">
            <a:extLst>
              <a:ext uri="{FF2B5EF4-FFF2-40B4-BE49-F238E27FC236}">
                <a16:creationId xmlns:a16="http://schemas.microsoft.com/office/drawing/2014/main" id="{3BE954B7-5D6F-B557-A61C-ADC0871299A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575" y="328525"/>
            <a:ext cx="177812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2;g3252111e4b0_0_0">
            <a:extLst>
              <a:ext uri="{FF2B5EF4-FFF2-40B4-BE49-F238E27FC236}">
                <a16:creationId xmlns:a16="http://schemas.microsoft.com/office/drawing/2014/main" id="{0BF194C9-168C-9C1D-685E-69CE4F7BC3E8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7500" y="328525"/>
            <a:ext cx="1294575" cy="35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group of fish in a black background&#10;&#10;Description automatically generated">
            <a:extLst>
              <a:ext uri="{FF2B5EF4-FFF2-40B4-BE49-F238E27FC236}">
                <a16:creationId xmlns:a16="http://schemas.microsoft.com/office/drawing/2014/main" id="{EBE1F7BC-BFBD-4AD7-8F25-13410328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81" b="22223"/>
          <a:stretch/>
        </p:blipFill>
        <p:spPr>
          <a:xfrm>
            <a:off x="10242176" y="5342965"/>
            <a:ext cx="176200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3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6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4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5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FBD407-96AE-31AF-B627-7D045C427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Artemia farming in different regions/conditions in Iran</a:t>
            </a:r>
            <a:endParaRPr kumimoji="0" lang="nl-BE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18;g33ad934c594_0_0">
            <a:extLst>
              <a:ext uri="{FF2B5EF4-FFF2-40B4-BE49-F238E27FC236}">
                <a16:creationId xmlns:a16="http://schemas.microsoft.com/office/drawing/2014/main" id="{1DB2BE74-75B2-88BD-D323-703070BC15EF}"/>
              </a:ext>
            </a:extLst>
          </p:cNvPr>
          <p:cNvSpPr txBox="1"/>
          <p:nvPr/>
        </p:nvSpPr>
        <p:spPr>
          <a:xfrm>
            <a:off x="1952525" y="4763865"/>
            <a:ext cx="7599848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Prof. Naser </a:t>
            </a:r>
            <a:r>
              <a:rPr lang="en-US" sz="2500" b="1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Agh</a:t>
            </a:r>
            <a:br>
              <a:rPr lang="en-US" sz="15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nl-BE" sz="2400" dirty="0">
                <a:solidFill>
                  <a:schemeClr val="bg1"/>
                </a:solidFill>
              </a:rPr>
              <a:t>Artemia &amp; Aquaculture Research </a:t>
            </a:r>
            <a:br>
              <a:rPr lang="nl-BE" sz="2400" dirty="0">
                <a:solidFill>
                  <a:schemeClr val="bg1"/>
                </a:solidFill>
              </a:rPr>
            </a:br>
            <a:r>
              <a:rPr lang="nl-BE" sz="2400" dirty="0">
                <a:solidFill>
                  <a:schemeClr val="bg1"/>
                </a:solidFill>
              </a:rPr>
              <a:t>Institute, Urmia University, Iran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bg1"/>
              </a:solidFill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Picture 2" descr="The selection of Professor Naser Agha as a member of the board of directors of the International Artemia Consortium">
            <a:extLst>
              <a:ext uri="{FF2B5EF4-FFF2-40B4-BE49-F238E27FC236}">
                <a16:creationId xmlns:a16="http://schemas.microsoft.com/office/drawing/2014/main" id="{8F43BD0F-28BE-27E4-B24C-75DCFFB2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797" y="4592320"/>
            <a:ext cx="1133275" cy="14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4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D3D8-B35D-F277-0836-17DF23D1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08" y="100061"/>
            <a:ext cx="10515600" cy="1518454"/>
          </a:xfrm>
        </p:spPr>
        <p:txBody>
          <a:bodyPr>
            <a:noAutofit/>
          </a:bodyPr>
          <a:lstStyle/>
          <a:p>
            <a:pPr algn="ctr"/>
            <a:r>
              <a:rPr lang="en-GB" sz="2600" b="1" dirty="0" err="1"/>
              <a:t>Sistan</a:t>
            </a:r>
            <a:r>
              <a:rPr lang="en-GB" sz="2600" b="1" dirty="0"/>
              <a:t> and Baluchestan Province (South-East Iran)</a:t>
            </a:r>
            <a:br>
              <a:rPr lang="en-GB" sz="2600" b="1" dirty="0"/>
            </a:br>
            <a:r>
              <a:rPr lang="en-GB" sz="2600" b="1" cap="none" dirty="0"/>
              <a:t>Coast of Oman Sea near Chabahar Port</a:t>
            </a:r>
            <a:br>
              <a:rPr lang="en-GB" sz="2600" b="1" cap="none" dirty="0"/>
            </a:br>
            <a:r>
              <a:rPr lang="en-GB" sz="2600" b="1" cap="none" dirty="0"/>
              <a:t>Area: 6500 ha </a:t>
            </a:r>
            <a:r>
              <a:rPr lang="en-GB" sz="2600" b="1" dirty="0"/>
              <a:t>a</a:t>
            </a:r>
            <a:r>
              <a:rPr lang="en-GB" sz="2600" b="1" cap="none" dirty="0"/>
              <a:t>llocated </a:t>
            </a:r>
            <a:r>
              <a:rPr lang="en-GB" sz="2600" b="1" dirty="0"/>
              <a:t>f</a:t>
            </a:r>
            <a:r>
              <a:rPr lang="en-GB" sz="2600" b="1" cap="none" dirty="0"/>
              <a:t>or </a:t>
            </a:r>
            <a:r>
              <a:rPr lang="en-GB" sz="2600" b="1" i="1" cap="none" dirty="0"/>
              <a:t>Artemia </a:t>
            </a:r>
            <a:r>
              <a:rPr lang="en-GB" sz="2600" b="1" i="1" cap="none" dirty="0" err="1"/>
              <a:t>franciscana</a:t>
            </a:r>
            <a:r>
              <a:rPr lang="en-GB" sz="2600" b="1" i="1" cap="none" dirty="0"/>
              <a:t> </a:t>
            </a:r>
            <a:r>
              <a:rPr lang="en-GB" sz="2600" b="1" i="1" dirty="0"/>
              <a:t>c</a:t>
            </a:r>
            <a:r>
              <a:rPr lang="en-GB" sz="2600" b="1" cap="none" dirty="0"/>
              <a:t>ulture</a:t>
            </a:r>
            <a:br>
              <a:rPr lang="en-GB" sz="2600" b="1" cap="none" dirty="0"/>
            </a:br>
            <a:r>
              <a:rPr lang="en-GB" sz="2600" b="1" cap="none" dirty="0"/>
              <a:t>Water source: Oman Sea + desalination </a:t>
            </a:r>
            <a:r>
              <a:rPr lang="en-GB" sz="2600" b="1" dirty="0"/>
              <a:t>p</a:t>
            </a:r>
            <a:r>
              <a:rPr lang="en-GB" sz="2600" b="1" cap="none" dirty="0"/>
              <a:t>lant </a:t>
            </a:r>
            <a:r>
              <a:rPr lang="en-GB" sz="2600" b="1" dirty="0"/>
              <a:t>e</a:t>
            </a:r>
            <a:r>
              <a:rPr lang="en-GB" sz="2600" b="1" cap="none" dirty="0"/>
              <a:t>ffluent 35-80 ppt</a:t>
            </a:r>
            <a:endParaRPr lang="en-GB" sz="2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17131A-43E0-8DB8-6297-FDFFB0901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879" y="1563474"/>
            <a:ext cx="3212792" cy="52405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029AA2-1F4C-DC9C-170F-95958E212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08" y="1563474"/>
            <a:ext cx="4467671" cy="5240594"/>
          </a:xfrm>
          <a:prstGeom prst="rect">
            <a:avLst/>
          </a:prstGeom>
        </p:spPr>
      </p:pic>
      <p:sp>
        <p:nvSpPr>
          <p:cNvPr id="9" name="Heptagon 8">
            <a:extLst>
              <a:ext uri="{FF2B5EF4-FFF2-40B4-BE49-F238E27FC236}">
                <a16:creationId xmlns:a16="http://schemas.microsoft.com/office/drawing/2014/main" id="{A1A4FFF1-C888-A920-9AFF-B0B237ECDAE2}"/>
              </a:ext>
            </a:extLst>
          </p:cNvPr>
          <p:cNvSpPr/>
          <p:nvPr/>
        </p:nvSpPr>
        <p:spPr>
          <a:xfrm>
            <a:off x="3074592" y="5891436"/>
            <a:ext cx="533912" cy="331394"/>
          </a:xfrm>
          <a:prstGeom prst="heptagon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33CEB8-6EAA-69FB-C6BA-E042606248B7}"/>
              </a:ext>
            </a:extLst>
          </p:cNvPr>
          <p:cNvSpPr/>
          <p:nvPr/>
        </p:nvSpPr>
        <p:spPr>
          <a:xfrm rot="629030">
            <a:off x="4940970" y="2214998"/>
            <a:ext cx="2514126" cy="17095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DF80B1-C3BE-086B-E611-78815CE81093}"/>
              </a:ext>
            </a:extLst>
          </p:cNvPr>
          <p:cNvSpPr txBox="1"/>
          <p:nvPr/>
        </p:nvSpPr>
        <p:spPr>
          <a:xfrm>
            <a:off x="5721446" y="2764572"/>
            <a:ext cx="1086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6500 h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0DD5A3-315D-7044-581A-F65D94294B5E}"/>
              </a:ext>
            </a:extLst>
          </p:cNvPr>
          <p:cNvCxnSpPr>
            <a:cxnSpLocks/>
          </p:cNvCxnSpPr>
          <p:nvPr/>
        </p:nvCxnSpPr>
        <p:spPr>
          <a:xfrm flipV="1">
            <a:off x="3691453" y="3473493"/>
            <a:ext cx="2404547" cy="2473175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646C790-AEC5-1C9E-226F-ED786D3CFB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42379" y="2954447"/>
            <a:ext cx="3313933" cy="43853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B2E02B-3F08-E509-E8D1-E786DC4A4911}"/>
              </a:ext>
            </a:extLst>
          </p:cNvPr>
          <p:cNvSpPr txBox="1"/>
          <p:nvPr/>
        </p:nvSpPr>
        <p:spPr>
          <a:xfrm>
            <a:off x="7947710" y="2268704"/>
            <a:ext cx="424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First Project 430 ha</a:t>
            </a:r>
            <a:br>
              <a:rPr lang="en-GB" sz="2000" b="1" dirty="0"/>
            </a:br>
            <a:r>
              <a:rPr lang="en-GB" sz="2000" b="1" dirty="0"/>
              <a:t>Construction of large ponds (20-50 ha)</a:t>
            </a:r>
            <a:br>
              <a:rPr lang="en-GB" sz="2000" b="1" dirty="0"/>
            </a:br>
            <a:br>
              <a:rPr lang="en-GB" sz="2000" b="1" dirty="0"/>
            </a:br>
            <a:r>
              <a:rPr lang="en-GB" sz="2000" b="1" dirty="0"/>
              <a:t> </a:t>
            </a:r>
            <a:r>
              <a:rPr lang="en-GB" sz="2000" b="1" dirty="0">
                <a:highlight>
                  <a:srgbClr val="FFFF00"/>
                </a:highlight>
              </a:rPr>
              <a:t>Will begin soon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A7ED7BBE-B265-16D7-838B-E38D4C7781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22" name="Picture 6" descr="UU.jpg">
            <a:extLst>
              <a:ext uri="{FF2B5EF4-FFF2-40B4-BE49-F238E27FC236}">
                <a16:creationId xmlns:a16="http://schemas.microsoft.com/office/drawing/2014/main" id="{629D21A4-A37B-CB11-B399-9BD46E650C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0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g33dbb633c57_7_43" title="AdobeStock_868249655.jpe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772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g33dbb633c57_7_43"/>
          <p:cNvSpPr txBox="1"/>
          <p:nvPr/>
        </p:nvSpPr>
        <p:spPr>
          <a:xfrm>
            <a:off x="607475" y="5127652"/>
            <a:ext cx="96516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1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1" name="Google Shape;861;g33dbb633c57_7_43" title="WBG-PRO|GREEN-BLUE-FF-Blue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725" y="5499895"/>
            <a:ext cx="4838701" cy="12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9882B-3F0D-D7AA-A583-944C09115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571D934-C533-CE96-9651-5617CFCB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46" y="334998"/>
            <a:ext cx="26860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F9FB72-8A8E-9697-AFD0-97D717D5A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7402" y="-1"/>
            <a:ext cx="7068302" cy="25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66F7E2-7F7A-EA70-8076-FF22303B2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80" y="1954529"/>
            <a:ext cx="3633440" cy="3775711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5" name="Picture 21" descr="hand sanders">
            <a:extLst>
              <a:ext uri="{FF2B5EF4-FFF2-40B4-BE49-F238E27FC236}">
                <a16:creationId xmlns:a16="http://schemas.microsoft.com/office/drawing/2014/main" id="{CF8DE3B7-3022-66D3-3F79-DD0D3F56C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877" y="4186430"/>
            <a:ext cx="1839506" cy="1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ABEC64-3263-260E-52B0-07C8035616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2994" y="4038581"/>
            <a:ext cx="1543812" cy="1839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4ACA3F-E691-0279-E59A-953571FC1DFC}"/>
              </a:ext>
            </a:extLst>
          </p:cNvPr>
          <p:cNvSpPr txBox="1"/>
          <p:nvPr/>
        </p:nvSpPr>
        <p:spPr>
          <a:xfrm>
            <a:off x="3881120" y="2769832"/>
            <a:ext cx="795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Artemia farming in different regions/conditions in Iran</a:t>
            </a:r>
            <a:endParaRPr lang="nl-BE" sz="3600" b="1" dirty="0">
              <a:solidFill>
                <a:schemeClr val="tx2">
                  <a:lumMod val="90000"/>
                  <a:lumOff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B9BD-09F5-4C40-8938-611B15850B93}"/>
              </a:ext>
            </a:extLst>
          </p:cNvPr>
          <p:cNvSpPr txBox="1"/>
          <p:nvPr/>
        </p:nvSpPr>
        <p:spPr>
          <a:xfrm>
            <a:off x="6484783" y="4714577"/>
            <a:ext cx="48125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Naser Agh</a:t>
            </a:r>
            <a:br>
              <a:rPr lang="nl-BE" dirty="0"/>
            </a:br>
            <a:r>
              <a:rPr lang="nl-B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Artemia &amp; Aquaculture Research Institute</a:t>
            </a:r>
          </a:p>
          <a:p>
            <a:pPr algn="ctr"/>
            <a:r>
              <a:rPr lang="nl-BE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Urmia University, Iran</a:t>
            </a:r>
          </a:p>
        </p:txBody>
      </p:sp>
    </p:spTree>
    <p:extLst>
      <p:ext uri="{BB962C8B-B14F-4D97-AF65-F5344CB8AC3E}">
        <p14:creationId xmlns:p14="http://schemas.microsoft.com/office/powerpoint/2010/main" val="10295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1E88-BC08-23B8-4191-2CE4E025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0351" y="1429755"/>
            <a:ext cx="3111909" cy="1660900"/>
          </a:xfrm>
        </p:spPr>
        <p:txBody>
          <a:bodyPr>
            <a:normAutofit/>
          </a:bodyPr>
          <a:lstStyle/>
          <a:p>
            <a:r>
              <a:rPr lang="en-GB" sz="2800" dirty="0"/>
              <a:t>Potentials of Iran for aquaculture development</a:t>
            </a:r>
          </a:p>
        </p:txBody>
      </p:sp>
      <p:pic>
        <p:nvPicPr>
          <p:cNvPr id="3074" name="Picture 2" descr="Iran Political Map Iran Political Map with capital Tehran, national borders, most important cities, rivers and lakes. English labeling and scaling. Illustration. Iran stock vector">
            <a:extLst>
              <a:ext uri="{FF2B5EF4-FFF2-40B4-BE49-F238E27FC236}">
                <a16:creationId xmlns:a16="http://schemas.microsoft.com/office/drawing/2014/main" id="{777DF000-F7B0-71DE-2EED-18A8C493DF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09" y="209272"/>
            <a:ext cx="8563897" cy="66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75913B-C7A6-91CF-ED2D-CFF30F852027}"/>
              </a:ext>
            </a:extLst>
          </p:cNvPr>
          <p:cNvSpPr txBox="1"/>
          <p:nvPr/>
        </p:nvSpPr>
        <p:spPr>
          <a:xfrm>
            <a:off x="9340643" y="3659108"/>
            <a:ext cx="23204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Shrimp Culture: 40,000 h</a:t>
            </a:r>
          </a:p>
          <a:p>
            <a:endParaRPr lang="en-GB" dirty="0"/>
          </a:p>
          <a:p>
            <a:r>
              <a:rPr lang="en-GB" dirty="0"/>
              <a:t>Sturgeon Fish Culture in 22 provinces</a:t>
            </a:r>
          </a:p>
          <a:p>
            <a:endParaRPr lang="en-GB" dirty="0"/>
          </a:p>
          <a:p>
            <a:r>
              <a:rPr lang="en-GB" dirty="0"/>
              <a:t>Marine Fish culture</a:t>
            </a:r>
          </a:p>
          <a:p>
            <a:r>
              <a:rPr lang="en-GB" dirty="0"/>
              <a:t>In 3 provinces</a:t>
            </a:r>
            <a:endParaRPr lang="fa-IR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5F20A7-2C3A-4549-9723-AF9298A1C2C4}"/>
              </a:ext>
            </a:extLst>
          </p:cNvPr>
          <p:cNvSpPr/>
          <p:nvPr/>
        </p:nvSpPr>
        <p:spPr>
          <a:xfrm flipV="1">
            <a:off x="4318818" y="1487127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D6E7CD-29FD-F2C9-7399-6DFD6C7085B0}"/>
              </a:ext>
            </a:extLst>
          </p:cNvPr>
          <p:cNvSpPr/>
          <p:nvPr/>
        </p:nvSpPr>
        <p:spPr>
          <a:xfrm flipV="1">
            <a:off x="2971799" y="3792792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F01D28-9035-99E2-D70C-F748FC5015E5}"/>
              </a:ext>
            </a:extLst>
          </p:cNvPr>
          <p:cNvSpPr/>
          <p:nvPr/>
        </p:nvSpPr>
        <p:spPr>
          <a:xfrm flipV="1">
            <a:off x="3409335" y="4136920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5F7BF-CE98-1A9D-896A-41D121F98AA7}"/>
              </a:ext>
            </a:extLst>
          </p:cNvPr>
          <p:cNvSpPr/>
          <p:nvPr/>
        </p:nvSpPr>
        <p:spPr>
          <a:xfrm flipV="1">
            <a:off x="3539609" y="4483245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CA2E7F-98EF-BB95-96DD-813E75798DE7}"/>
              </a:ext>
            </a:extLst>
          </p:cNvPr>
          <p:cNvSpPr/>
          <p:nvPr/>
        </p:nvSpPr>
        <p:spPr>
          <a:xfrm flipV="1">
            <a:off x="4068095" y="4844843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D66030-3B24-7DF3-D3DA-31F1C049AAFD}"/>
              </a:ext>
            </a:extLst>
          </p:cNvPr>
          <p:cNvSpPr/>
          <p:nvPr/>
        </p:nvSpPr>
        <p:spPr>
          <a:xfrm flipV="1">
            <a:off x="4677695" y="4951770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0DC3323-3BCB-048C-A3E6-C4FDA61E2253}"/>
              </a:ext>
            </a:extLst>
          </p:cNvPr>
          <p:cNvSpPr/>
          <p:nvPr/>
        </p:nvSpPr>
        <p:spPr>
          <a:xfrm flipV="1">
            <a:off x="5513437" y="5316792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741EE4-6416-BB2B-6DC9-F4E5EE334BB4}"/>
              </a:ext>
            </a:extLst>
          </p:cNvPr>
          <p:cNvSpPr/>
          <p:nvPr/>
        </p:nvSpPr>
        <p:spPr>
          <a:xfrm flipV="1">
            <a:off x="6398341" y="5423719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CD3A27E-1FBD-215A-FFF7-FBE29F54CFB2}"/>
              </a:ext>
            </a:extLst>
          </p:cNvPr>
          <p:cNvSpPr/>
          <p:nvPr/>
        </p:nvSpPr>
        <p:spPr>
          <a:xfrm flipV="1">
            <a:off x="8915400" y="3744214"/>
            <a:ext cx="358877" cy="21385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3C56BD-6472-1732-4D5A-FA3354ECB1E4}"/>
              </a:ext>
            </a:extLst>
          </p:cNvPr>
          <p:cNvSpPr/>
          <p:nvPr/>
        </p:nvSpPr>
        <p:spPr>
          <a:xfrm flipV="1">
            <a:off x="4090217" y="1677629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5AD6C31-2E21-7C8F-47FB-375FEC80291D}"/>
              </a:ext>
            </a:extLst>
          </p:cNvPr>
          <p:cNvSpPr/>
          <p:nvPr/>
        </p:nvSpPr>
        <p:spPr>
          <a:xfrm flipV="1">
            <a:off x="3539610" y="1677629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F1C1D8-3923-2A3D-BDD8-EA1FD525B1FD}"/>
              </a:ext>
            </a:extLst>
          </p:cNvPr>
          <p:cNvSpPr/>
          <p:nvPr/>
        </p:nvSpPr>
        <p:spPr>
          <a:xfrm flipV="1">
            <a:off x="2910346" y="1318752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11A2A-1619-650A-0ECD-27A6E555B781}"/>
              </a:ext>
            </a:extLst>
          </p:cNvPr>
          <p:cNvSpPr/>
          <p:nvPr/>
        </p:nvSpPr>
        <p:spPr>
          <a:xfrm flipV="1">
            <a:off x="4318814" y="3316989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11EA5B-47B9-0163-4816-0C788A92534D}"/>
              </a:ext>
            </a:extLst>
          </p:cNvPr>
          <p:cNvSpPr/>
          <p:nvPr/>
        </p:nvSpPr>
        <p:spPr>
          <a:xfrm flipV="1">
            <a:off x="3959941" y="3899719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0750C2-D1AA-7D2E-7FFD-50FC764885FF}"/>
              </a:ext>
            </a:extLst>
          </p:cNvPr>
          <p:cNvSpPr/>
          <p:nvPr/>
        </p:nvSpPr>
        <p:spPr>
          <a:xfrm flipV="1">
            <a:off x="2766547" y="3423916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CA929B-A702-75E1-1936-C1AC6D4F3D7B}"/>
              </a:ext>
            </a:extLst>
          </p:cNvPr>
          <p:cNvSpPr/>
          <p:nvPr/>
        </p:nvSpPr>
        <p:spPr>
          <a:xfrm flipV="1">
            <a:off x="5201262" y="1783329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479CD5-04DF-6639-00B2-8D37F9F1E196}"/>
              </a:ext>
            </a:extLst>
          </p:cNvPr>
          <p:cNvSpPr/>
          <p:nvPr/>
        </p:nvSpPr>
        <p:spPr>
          <a:xfrm flipV="1">
            <a:off x="3603520" y="2960738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BD7CC9-4DA6-0A12-4036-31FEDFB64A18}"/>
              </a:ext>
            </a:extLst>
          </p:cNvPr>
          <p:cNvSpPr/>
          <p:nvPr/>
        </p:nvSpPr>
        <p:spPr>
          <a:xfrm flipV="1">
            <a:off x="2984087" y="2971352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B008D8-B202-5827-59CE-5088ADD12F85}"/>
              </a:ext>
            </a:extLst>
          </p:cNvPr>
          <p:cNvSpPr/>
          <p:nvPr/>
        </p:nvSpPr>
        <p:spPr>
          <a:xfrm flipV="1">
            <a:off x="2344991" y="2413901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4B317E2-0827-C508-9B47-B2EAD98B205E}"/>
              </a:ext>
            </a:extLst>
          </p:cNvPr>
          <p:cNvSpPr/>
          <p:nvPr/>
        </p:nvSpPr>
        <p:spPr>
          <a:xfrm flipV="1">
            <a:off x="1833716" y="807473"/>
            <a:ext cx="314629" cy="21508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BFC443-9D58-5F48-2BD3-0B26AE5A24A5}"/>
              </a:ext>
            </a:extLst>
          </p:cNvPr>
          <p:cNvSpPr/>
          <p:nvPr/>
        </p:nvSpPr>
        <p:spPr>
          <a:xfrm flipV="1">
            <a:off x="4313895" y="2635045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DD1C28E-FF5A-AA75-E775-38EC8FC70E99}"/>
              </a:ext>
            </a:extLst>
          </p:cNvPr>
          <p:cNvSpPr/>
          <p:nvPr/>
        </p:nvSpPr>
        <p:spPr>
          <a:xfrm flipV="1">
            <a:off x="5154560" y="3798490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E6E465-2555-7EB5-828C-D211F2EBAF35}"/>
              </a:ext>
            </a:extLst>
          </p:cNvPr>
          <p:cNvSpPr/>
          <p:nvPr/>
        </p:nvSpPr>
        <p:spPr>
          <a:xfrm flipV="1">
            <a:off x="5786281" y="2413901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6D567C7-E4A8-2DE9-2B31-944A6D539975}"/>
              </a:ext>
            </a:extLst>
          </p:cNvPr>
          <p:cNvSpPr/>
          <p:nvPr/>
        </p:nvSpPr>
        <p:spPr>
          <a:xfrm flipV="1">
            <a:off x="5798569" y="3256102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39793D-21EE-0431-6E80-E579F00F1519}"/>
              </a:ext>
            </a:extLst>
          </p:cNvPr>
          <p:cNvSpPr/>
          <p:nvPr/>
        </p:nvSpPr>
        <p:spPr>
          <a:xfrm flipV="1">
            <a:off x="2337614" y="1849694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277F9E1-EF8D-4AD1-2A03-A93A93FC2356}"/>
              </a:ext>
            </a:extLst>
          </p:cNvPr>
          <p:cNvSpPr/>
          <p:nvPr/>
        </p:nvSpPr>
        <p:spPr>
          <a:xfrm flipV="1">
            <a:off x="3365078" y="2106111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43D2ED-7371-485B-2EFE-E72786AC1503}"/>
              </a:ext>
            </a:extLst>
          </p:cNvPr>
          <p:cNvSpPr/>
          <p:nvPr/>
        </p:nvSpPr>
        <p:spPr>
          <a:xfrm flipV="1">
            <a:off x="2212256" y="1063112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4005B4-3262-8729-A2A0-744D8770A830}"/>
              </a:ext>
            </a:extLst>
          </p:cNvPr>
          <p:cNvSpPr/>
          <p:nvPr/>
        </p:nvSpPr>
        <p:spPr>
          <a:xfrm flipV="1">
            <a:off x="3065192" y="1725197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19676F3-9B95-C306-3BC0-3D0B58054E73}"/>
              </a:ext>
            </a:extLst>
          </p:cNvPr>
          <p:cNvSpPr/>
          <p:nvPr/>
        </p:nvSpPr>
        <p:spPr>
          <a:xfrm flipV="1">
            <a:off x="2158175" y="2703534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2DFB1F5-A6B0-F9BE-8185-83244772AFBC}"/>
              </a:ext>
            </a:extLst>
          </p:cNvPr>
          <p:cNvSpPr/>
          <p:nvPr/>
        </p:nvSpPr>
        <p:spPr>
          <a:xfrm flipV="1">
            <a:off x="2757946" y="2596607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2E40D2A-956A-0D7A-CE16-34BCCB5C7695}"/>
              </a:ext>
            </a:extLst>
          </p:cNvPr>
          <p:cNvSpPr/>
          <p:nvPr/>
        </p:nvSpPr>
        <p:spPr>
          <a:xfrm flipV="1">
            <a:off x="2804648" y="2191247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8DECD3-6C4B-C079-3445-477606268FBD}"/>
              </a:ext>
            </a:extLst>
          </p:cNvPr>
          <p:cNvSpPr/>
          <p:nvPr/>
        </p:nvSpPr>
        <p:spPr>
          <a:xfrm flipV="1">
            <a:off x="8880351" y="4611627"/>
            <a:ext cx="358877" cy="213854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58CD4-978F-E6DB-0EC5-750945D2B3F1}"/>
              </a:ext>
            </a:extLst>
          </p:cNvPr>
          <p:cNvSpPr/>
          <p:nvPr/>
        </p:nvSpPr>
        <p:spPr>
          <a:xfrm flipV="1">
            <a:off x="3687092" y="4678655"/>
            <a:ext cx="336755" cy="1788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9C49F6-94C9-7CF7-6023-184F24150353}"/>
              </a:ext>
            </a:extLst>
          </p:cNvPr>
          <p:cNvSpPr/>
          <p:nvPr/>
        </p:nvSpPr>
        <p:spPr>
          <a:xfrm flipV="1">
            <a:off x="3240957" y="3958068"/>
            <a:ext cx="336755" cy="1788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D0CD90A-E1E9-7D24-371B-79F1D87B3753}"/>
              </a:ext>
            </a:extLst>
          </p:cNvPr>
          <p:cNvSpPr/>
          <p:nvPr/>
        </p:nvSpPr>
        <p:spPr>
          <a:xfrm flipV="1">
            <a:off x="4409172" y="5076198"/>
            <a:ext cx="336755" cy="1788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B47AD62-B448-2132-FD89-A7400136DAA0}"/>
              </a:ext>
            </a:extLst>
          </p:cNvPr>
          <p:cNvSpPr/>
          <p:nvPr/>
        </p:nvSpPr>
        <p:spPr>
          <a:xfrm flipV="1">
            <a:off x="8968208" y="5684353"/>
            <a:ext cx="336755" cy="1788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B7E12E-E68E-33DE-C27E-C7846B0F8B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364484"/>
              </p:ext>
            </p:extLst>
          </p:nvPr>
        </p:nvGraphicFramePr>
        <p:xfrm>
          <a:off x="1280832" y="2330966"/>
          <a:ext cx="66171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555">
                  <a:extLst>
                    <a:ext uri="{9D8B030D-6E8A-4147-A177-3AD203B41FA5}">
                      <a16:colId xmlns:a16="http://schemas.microsoft.com/office/drawing/2014/main" val="2923989008"/>
                    </a:ext>
                  </a:extLst>
                </a:gridCol>
                <a:gridCol w="3308555">
                  <a:extLst>
                    <a:ext uri="{9D8B030D-6E8A-4147-A177-3AD203B41FA5}">
                      <a16:colId xmlns:a16="http://schemas.microsoft.com/office/drawing/2014/main" val="2364608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Metric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76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Capture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Aquaculture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highlight>
                            <a:srgbClr val="FFFF00"/>
                          </a:highlight>
                        </a:rPr>
                        <a:t>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67779"/>
                  </a:ext>
                </a:extLst>
              </a:tr>
            </a:tbl>
          </a:graphicData>
        </a:graphic>
      </p:graphicFrame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1B3F916-6F3B-3B6A-8B7D-94829B066C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37" name="Picture 6" descr="UU.jpg">
            <a:extLst>
              <a:ext uri="{FF2B5EF4-FFF2-40B4-BE49-F238E27FC236}">
                <a16:creationId xmlns:a16="http://schemas.microsoft.com/office/drawing/2014/main" id="{2E7CFAF9-BE4D-781F-0251-4E43A49EA3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5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27EF-431E-F16C-CDE9-C23C1BEB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028" y="259300"/>
            <a:ext cx="6086079" cy="64401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 for Artemia cyst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64F2EBB-755E-0C40-28A5-BC1D3693FF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782069"/>
              </p:ext>
            </p:extLst>
          </p:nvPr>
        </p:nvGraphicFramePr>
        <p:xfrm>
          <a:off x="2517058" y="1146687"/>
          <a:ext cx="724145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219">
                  <a:extLst>
                    <a:ext uri="{9D8B030D-6E8A-4147-A177-3AD203B41FA5}">
                      <a16:colId xmlns:a16="http://schemas.microsoft.com/office/drawing/2014/main" val="206184757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3266513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6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Shrimp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25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7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Sturgeon Fish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7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Marine Fish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9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Aquarium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782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D1A723-46E1-4570-73DB-2F4F038E6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760547"/>
              </p:ext>
            </p:extLst>
          </p:nvPr>
        </p:nvGraphicFramePr>
        <p:xfrm>
          <a:off x="2517058" y="3914468"/>
          <a:ext cx="7241458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219">
                  <a:extLst>
                    <a:ext uri="{9D8B030D-6E8A-4147-A177-3AD203B41FA5}">
                      <a16:colId xmlns:a16="http://schemas.microsoft.com/office/drawing/2014/main" val="206184757"/>
                    </a:ext>
                  </a:extLst>
                </a:gridCol>
                <a:gridCol w="2389239">
                  <a:extLst>
                    <a:ext uri="{9D8B030D-6E8A-4147-A177-3AD203B41FA5}">
                      <a16:colId xmlns:a16="http://schemas.microsoft.com/office/drawing/2014/main" val="32665136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60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Shrimp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35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7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Sturgeon Fish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10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47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Marine Fish Hatcheries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93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Aquarium 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5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478240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63B3B5E-3C41-7854-B7C5-5C96781E61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790" y="9416"/>
            <a:ext cx="1146585" cy="1147907"/>
          </a:xfrm>
          <a:prstGeom prst="rect">
            <a:avLst/>
          </a:prstGeom>
        </p:spPr>
      </p:pic>
      <p:pic>
        <p:nvPicPr>
          <p:cNvPr id="6" name="Picture 6" descr="UU.jpg">
            <a:extLst>
              <a:ext uri="{FF2B5EF4-FFF2-40B4-BE49-F238E27FC236}">
                <a16:creationId xmlns:a16="http://schemas.microsoft.com/office/drawing/2014/main" id="{54BD2460-5132-0DD8-BBEB-F553F331CC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7374" y="9415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E9DFA26-8297-B371-566F-58408B73F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8" name="Picture 6" descr="UU.jpg">
            <a:extLst>
              <a:ext uri="{FF2B5EF4-FFF2-40B4-BE49-F238E27FC236}">
                <a16:creationId xmlns:a16="http://schemas.microsoft.com/office/drawing/2014/main" id="{09969B12-72B1-F137-D4C5-D0F726FA61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2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65DCE6-D561-D5F5-3140-609FDD435C2E}"/>
              </a:ext>
            </a:extLst>
          </p:cNvPr>
          <p:cNvSpPr txBox="1">
            <a:spLocks/>
          </p:cNvSpPr>
          <p:nvPr/>
        </p:nvSpPr>
        <p:spPr>
          <a:xfrm>
            <a:off x="184107" y="67124"/>
            <a:ext cx="9602623" cy="2135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Parthenogenetic Artemia Culture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North-West of Iran</a:t>
            </a:r>
            <a:b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Source: Salty Ground Water &amp; Agricultural Drains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Area: 25 Hectare 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Salinity: 60-80 ppt – Feed: Algae + Wheat bran</a:t>
            </a:r>
          </a:p>
          <a:p>
            <a:pPr>
              <a:lnSpc>
                <a:spcPct val="100000"/>
              </a:lnSpc>
            </a:pPr>
            <a:r>
              <a:rPr lang="en-US" sz="2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Seasonal Production: 20 Tons Biomass</a:t>
            </a:r>
          </a:p>
        </p:txBody>
      </p:sp>
      <p:pic>
        <p:nvPicPr>
          <p:cNvPr id="7" name="Picture 6" descr="A group of men standing on a dirt road next to a body of water&#10;&#10;Description automatically generated">
            <a:extLst>
              <a:ext uri="{FF2B5EF4-FFF2-40B4-BE49-F238E27FC236}">
                <a16:creationId xmlns:a16="http://schemas.microsoft.com/office/drawing/2014/main" id="{E414A2B2-A656-0FF3-BD3F-C7FE26BD4B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233" y="2270089"/>
            <a:ext cx="6051754" cy="4538816"/>
          </a:xfrm>
          <a:prstGeom prst="rect">
            <a:avLst/>
          </a:prstGeom>
        </p:spPr>
      </p:pic>
      <p:pic>
        <p:nvPicPr>
          <p:cNvPr id="9" name="Picture 8" descr="A person looking through a telescope&#10;&#10;Description automatically generated">
            <a:extLst>
              <a:ext uri="{FF2B5EF4-FFF2-40B4-BE49-F238E27FC236}">
                <a16:creationId xmlns:a16="http://schemas.microsoft.com/office/drawing/2014/main" id="{6C556BCD-F942-1630-CAC5-C9D4FC2DD2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46" y="2265379"/>
            <a:ext cx="5415924" cy="453881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94B59B7-5C93-B418-677D-1B5C54226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4" name="Picture 6" descr="UU.jpg">
            <a:extLst>
              <a:ext uri="{FF2B5EF4-FFF2-40B4-BE49-F238E27FC236}">
                <a16:creationId xmlns:a16="http://schemas.microsoft.com/office/drawing/2014/main" id="{B07C786E-DF40-42E5-FB89-81C7DF8E06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32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379CB-4CC9-5BB5-8E4A-BF631357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013"/>
          </a:xfrm>
        </p:spPr>
        <p:txBody>
          <a:bodyPr>
            <a:normAutofit fontScale="90000"/>
          </a:bodyPr>
          <a:lstStyle/>
          <a:p>
            <a:r>
              <a:rPr lang="en-GB" dirty="0"/>
              <a:t>New Artemia Production Site South of Lake Urmia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028D6C-186F-48BD-3505-8F25FB02C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32" y="1233519"/>
            <a:ext cx="2482447" cy="474997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39004-342F-2E80-2857-2081764612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411" y="1233518"/>
            <a:ext cx="2725830" cy="474997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CC753F-89C9-CC44-1C3A-5859BC366A16}"/>
              </a:ext>
            </a:extLst>
          </p:cNvPr>
          <p:cNvSpPr/>
          <p:nvPr/>
        </p:nvSpPr>
        <p:spPr>
          <a:xfrm>
            <a:off x="2333410" y="5455715"/>
            <a:ext cx="303878" cy="484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E9BB9C-47B5-8EEE-3E39-1A471263A4AF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2637288" y="4768381"/>
            <a:ext cx="1400801" cy="929742"/>
          </a:xfrm>
          <a:prstGeom prst="straightConnector1">
            <a:avLst/>
          </a:prstGeom>
          <a:ln w="57150">
            <a:solidFill>
              <a:schemeClr val="accent1">
                <a:alpha val="84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BCDF129A-7359-F75F-4DDE-CF7C00A91545}"/>
              </a:ext>
            </a:extLst>
          </p:cNvPr>
          <p:cNvSpPr txBox="1">
            <a:spLocks/>
          </p:cNvSpPr>
          <p:nvPr/>
        </p:nvSpPr>
        <p:spPr>
          <a:xfrm>
            <a:off x="6241241" y="1576876"/>
            <a:ext cx="5551885" cy="348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cap="none" dirty="0">
                <a:effectLst/>
                <a:latin typeface="+mn-lt"/>
              </a:rPr>
              <a:t>Species: Parthenogenetic Artemia</a:t>
            </a:r>
            <a:br>
              <a:rPr lang="en-US" sz="2800" cap="none" dirty="0">
                <a:effectLst/>
                <a:latin typeface="+mn-lt"/>
              </a:rPr>
            </a:br>
            <a:r>
              <a:rPr lang="en-US" sz="2800" cap="none" dirty="0">
                <a:effectLst/>
                <a:latin typeface="+mn-lt"/>
              </a:rPr>
              <a:t>Water Source: Agricultural Drains and Salty Groundwater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effectLst/>
                <a:latin typeface="+mn-lt"/>
              </a:rPr>
              <a:t>Area: 200 Hectare 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effectLst/>
                <a:latin typeface="+mn-lt"/>
              </a:rPr>
              <a:t>Currently Active: 60 Ha</a:t>
            </a:r>
          </a:p>
          <a:p>
            <a:pPr>
              <a:lnSpc>
                <a:spcPct val="150000"/>
              </a:lnSpc>
            </a:pPr>
            <a:r>
              <a:rPr lang="en-US" sz="2800" cap="none" dirty="0">
                <a:effectLst/>
                <a:latin typeface="+mn-lt"/>
              </a:rPr>
              <a:t>Seasonal Production: 60 Tons Biomass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9F9B669-F543-A317-83A9-8B3B66801E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450" y="5602069"/>
            <a:ext cx="1146585" cy="1147907"/>
          </a:xfrm>
          <a:prstGeom prst="rect">
            <a:avLst/>
          </a:prstGeom>
        </p:spPr>
      </p:pic>
      <p:pic>
        <p:nvPicPr>
          <p:cNvPr id="17" name="Picture 6" descr="UU.jpg">
            <a:extLst>
              <a:ext uri="{FF2B5EF4-FFF2-40B4-BE49-F238E27FC236}">
                <a16:creationId xmlns:a16="http://schemas.microsoft.com/office/drawing/2014/main" id="{769F23BB-457D-E999-BDD2-F05F55BA40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7034" y="5602068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05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8FA54D-A916-A916-37F3-D51E66987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8743" y="2463703"/>
            <a:ext cx="2707059" cy="4394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3FE9D-37F5-CA2E-E396-2EF9A5DA64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64" y="2452963"/>
            <a:ext cx="7419010" cy="44050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A666474-F81E-FEB1-DC25-E1C39A4A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64" y="0"/>
            <a:ext cx="9298706" cy="2463703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Parthenogenetic Artemia culture project at East of Lake Urmia </a:t>
            </a:r>
            <a:br>
              <a:rPr lang="en-US" sz="2400" dirty="0">
                <a:latin typeface="+mn-lt"/>
              </a:rPr>
            </a:b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55 ha large Artemia pond + 5 ha Algae ponds</a:t>
            </a:r>
            <a:b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Water source: effluent from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rban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ewage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t</a:t>
            </a: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reatment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lant + salty ground water, salinity 25-40 ppt</a:t>
            </a:r>
            <a:b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Feed: algae + powdered wheat bran + beetroot molasses</a:t>
            </a:r>
            <a:b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400" cap="none" dirty="0">
                <a:effectLst/>
                <a:latin typeface="+mn-lt"/>
                <a:cs typeface="Times New Roman" panose="02020603050405020304" pitchFamily="18" charset="0"/>
              </a:rPr>
              <a:t>Seasonal Production: 50 tons biomass</a:t>
            </a:r>
            <a:endParaRPr lang="fa-IR" sz="2400" dirty="0">
              <a:effectLst/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293D0B1-F521-5429-248B-C0653AFCD5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8" name="Picture 6" descr="UU.jpg">
            <a:extLst>
              <a:ext uri="{FF2B5EF4-FFF2-40B4-BE49-F238E27FC236}">
                <a16:creationId xmlns:a16="http://schemas.microsoft.com/office/drawing/2014/main" id="{F9FCD3E7-9581-3615-8B1F-ACBDC5CA8A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92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water, beach&#10;&#10;Description automatically generated">
            <a:extLst>
              <a:ext uri="{FF2B5EF4-FFF2-40B4-BE49-F238E27FC236}">
                <a16:creationId xmlns:a16="http://schemas.microsoft.com/office/drawing/2014/main" id="{AD08D136-AB67-4511-8894-558AF4393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5" y="0"/>
            <a:ext cx="4395740" cy="32968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7F515-E831-4A71-BF0A-798E5F7BD210}"/>
              </a:ext>
            </a:extLst>
          </p:cNvPr>
          <p:cNvSpPr txBox="1"/>
          <p:nvPr/>
        </p:nvSpPr>
        <p:spPr>
          <a:xfrm>
            <a:off x="4009500" y="377255"/>
            <a:ext cx="60795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400" b="1" cap="none" dirty="0">
                <a:cs typeface="B Titr" panose="00000700000000000000" pitchFamily="2" charset="-78"/>
              </a:rPr>
              <a:t>Kerman Province</a:t>
            </a:r>
          </a:p>
          <a:p>
            <a:pPr algn="ctr"/>
            <a:r>
              <a:rPr lang="en-GB" altLang="en-US" sz="2400" i="1" dirty="0">
                <a:cs typeface="B Titr" panose="00000700000000000000" pitchFamily="2" charset="-78"/>
              </a:rPr>
              <a:t>Artemia </a:t>
            </a:r>
            <a:r>
              <a:rPr lang="en-GB" altLang="en-US" sz="2400" i="1" dirty="0" err="1">
                <a:cs typeface="B Titr" panose="00000700000000000000" pitchFamily="2" charset="-78"/>
              </a:rPr>
              <a:t>franciscana</a:t>
            </a:r>
            <a:r>
              <a:rPr lang="en-GB" altLang="en-US" sz="2400" i="1" dirty="0">
                <a:cs typeface="B Titr" panose="00000700000000000000" pitchFamily="2" charset="-78"/>
              </a:rPr>
              <a:t> </a:t>
            </a:r>
            <a:r>
              <a:rPr lang="en-GB" altLang="en-US" sz="2400" dirty="0">
                <a:cs typeface="B Titr" panose="00000700000000000000" pitchFamily="2" charset="-78"/>
              </a:rPr>
              <a:t>culture – Area 25 ha</a:t>
            </a:r>
          </a:p>
          <a:p>
            <a:pPr algn="ctr"/>
            <a:r>
              <a:rPr lang="en-GB" altLang="en-US" sz="2400" dirty="0">
                <a:cs typeface="B Titr" panose="00000700000000000000" pitchFamily="2" charset="-78"/>
              </a:rPr>
              <a:t>Water Source: brackish ground water and agricultural wastewater</a:t>
            </a:r>
          </a:p>
          <a:p>
            <a:pPr algn="ctr"/>
            <a:r>
              <a:rPr lang="en-GB" altLang="en-US" sz="2400" dirty="0">
                <a:cs typeface="B Titr" panose="00000700000000000000" pitchFamily="2" charset="-78"/>
              </a:rPr>
              <a:t>Salinity: 50 ppt</a:t>
            </a:r>
          </a:p>
          <a:p>
            <a:pPr algn="ctr"/>
            <a:r>
              <a:rPr lang="en-GB" altLang="en-US" sz="2400" cap="none" dirty="0">
                <a:cs typeface="B Titr" panose="00000700000000000000" pitchFamily="2" charset="-78"/>
              </a:rPr>
              <a:t>Feed</a:t>
            </a:r>
            <a:r>
              <a:rPr lang="en-GB" altLang="en-US" sz="2400" dirty="0">
                <a:cs typeface="B Titr" panose="00000700000000000000" pitchFamily="2" charset="-78"/>
              </a:rPr>
              <a:t>: wheat bran + beetroot molasses</a:t>
            </a:r>
            <a:endParaRPr lang="en-US" altLang="en-US" sz="2400" cap="none" dirty="0">
              <a:cs typeface="B Titr" panose="00000700000000000000" pitchFamily="2" charset="-78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A911EB-F7FD-4849-92BF-3C847925B358}"/>
              </a:ext>
            </a:extLst>
          </p:cNvPr>
          <p:cNvSpPr/>
          <p:nvPr/>
        </p:nvSpPr>
        <p:spPr>
          <a:xfrm rot="5400000">
            <a:off x="10343441" y="4870034"/>
            <a:ext cx="506479" cy="200696"/>
          </a:xfrm>
          <a:prstGeom prst="rightArrow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58C6E58-E7C6-57D0-940E-6EC0121284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0" y="3429000"/>
            <a:ext cx="4394595" cy="329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523C00-EE56-2E89-EBE5-47FC216E1D6F}"/>
              </a:ext>
            </a:extLst>
          </p:cNvPr>
          <p:cNvSpPr txBox="1"/>
          <p:nvPr/>
        </p:nvSpPr>
        <p:spPr>
          <a:xfrm>
            <a:off x="8263219" y="3473841"/>
            <a:ext cx="3822915" cy="1953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800" cap="none" dirty="0">
                <a:cs typeface="B Titr" panose="00000700000000000000" pitchFamily="2" charset="-78"/>
              </a:rPr>
              <a:t>Seasona</a:t>
            </a:r>
            <a:r>
              <a:rPr lang="en-GB" altLang="en-US" sz="2800" dirty="0">
                <a:cs typeface="B Titr" panose="00000700000000000000" pitchFamily="2" charset="-78"/>
              </a:rPr>
              <a:t>l</a:t>
            </a:r>
            <a:r>
              <a:rPr lang="en-GB" altLang="en-US" sz="2800" cap="none" dirty="0">
                <a:cs typeface="B Titr" panose="00000700000000000000" pitchFamily="2" charset="-78"/>
              </a:rPr>
              <a:t> Production: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cs typeface="B Titr" panose="00000700000000000000" pitchFamily="2" charset="-78"/>
              </a:rPr>
              <a:t>     - 20 tons biomass </a:t>
            </a:r>
            <a:br>
              <a:rPr lang="en-GB" sz="2800" dirty="0">
                <a:cs typeface="B Titr" panose="00000700000000000000" pitchFamily="2" charset="-78"/>
              </a:rPr>
            </a:br>
            <a:r>
              <a:rPr lang="en-GB" sz="2800" dirty="0">
                <a:cs typeface="B Titr" panose="00000700000000000000" pitchFamily="2" charset="-78"/>
              </a:rPr>
              <a:t>     - 2 tons wet cyst</a:t>
            </a:r>
            <a:endParaRPr lang="en-US" sz="2800" dirty="0">
              <a:cs typeface="B Titr" panose="00000700000000000000" pitchFamily="2" charset="-78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682E8FF-F0A7-6685-1F36-9C07FF20E7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5" name="Picture 6" descr="UU.jpg">
            <a:extLst>
              <a:ext uri="{FF2B5EF4-FFF2-40B4-BE49-F238E27FC236}">
                <a16:creationId xmlns:a16="http://schemas.microsoft.com/office/drawing/2014/main" id="{CDB8CF6C-248A-6176-1ABD-068D034745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:\Documents and Settings\talebi\Desktop\46.jpg">
            <a:extLst>
              <a:ext uri="{FF2B5EF4-FFF2-40B4-BE49-F238E27FC236}">
                <a16:creationId xmlns:a16="http://schemas.microsoft.com/office/drawing/2014/main" id="{AC687F2F-05D5-49CE-A0C9-FB3D0EF92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77995" y="3429000"/>
            <a:ext cx="3717674" cy="329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6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9FFE-21A2-FF19-3CFE-286AC5A9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2" y="365584"/>
            <a:ext cx="10515600" cy="1325563"/>
          </a:xfrm>
        </p:spPr>
        <p:txBody>
          <a:bodyPr/>
          <a:lstStyle/>
          <a:p>
            <a:r>
              <a:rPr lang="en-GB" dirty="0"/>
              <a:t>New Artemia culture Site in South of Iran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3CAA75-126C-07B6-BA85-FB39C8DF9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6039" y="1691147"/>
            <a:ext cx="3751006" cy="50425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76F8E9-D08C-CD96-A09E-2374D8CB05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13" y="1691148"/>
            <a:ext cx="3165231" cy="5019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A1277-6E2E-86F5-E620-BB1284552A78}"/>
              </a:ext>
            </a:extLst>
          </p:cNvPr>
          <p:cNvSpPr txBox="1"/>
          <p:nvPr/>
        </p:nvSpPr>
        <p:spPr>
          <a:xfrm>
            <a:off x="7437937" y="1984117"/>
            <a:ext cx="45172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2400" b="1" cap="none" dirty="0" err="1">
                <a:latin typeface="Times New Roman" panose="02020603050405020304" pitchFamily="18" charset="0"/>
                <a:cs typeface="B Titr" panose="00000700000000000000" pitchFamily="2" charset="-78"/>
              </a:rPr>
              <a:t>Sistan</a:t>
            </a:r>
            <a:r>
              <a:rPr lang="en-GB" altLang="en-US" sz="2400" b="1" cap="none" dirty="0">
                <a:latin typeface="Times New Roman" panose="02020603050405020304" pitchFamily="18" charset="0"/>
                <a:cs typeface="B Titr" panose="00000700000000000000" pitchFamily="2" charset="-78"/>
              </a:rPr>
              <a:t> &amp; Baluchestan Province</a:t>
            </a:r>
          </a:p>
          <a:p>
            <a:pPr algn="ctr"/>
            <a:r>
              <a:rPr lang="en-GB" altLang="en-US" sz="2400" b="1" i="1" dirty="0">
                <a:latin typeface="Times New Roman" panose="02020603050405020304" pitchFamily="18" charset="0"/>
                <a:cs typeface="B Titr" panose="00000700000000000000" pitchFamily="2" charset="-78"/>
              </a:rPr>
              <a:t>Artemia </a:t>
            </a:r>
            <a:r>
              <a:rPr lang="en-GB" altLang="en-US" sz="2400" b="1" i="1" dirty="0" err="1">
                <a:latin typeface="Times New Roman" panose="02020603050405020304" pitchFamily="18" charset="0"/>
                <a:cs typeface="B Titr" panose="00000700000000000000" pitchFamily="2" charset="-78"/>
              </a:rPr>
              <a:t>franciscana</a:t>
            </a:r>
            <a:r>
              <a:rPr lang="en-GB" altLang="en-US" sz="2400" b="1" i="1" dirty="0"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GB" alt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culture – area 80 ha</a:t>
            </a:r>
          </a:p>
          <a:p>
            <a:pPr algn="ctr"/>
            <a:r>
              <a:rPr lang="en-GB" alt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Water Source: Oman Sea and effluent from desalination plant</a:t>
            </a:r>
          </a:p>
          <a:p>
            <a:pPr algn="ctr"/>
            <a:r>
              <a:rPr lang="en-GB" alt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Salinity: 70 ppt</a:t>
            </a:r>
          </a:p>
          <a:p>
            <a:pPr algn="ctr"/>
            <a:r>
              <a:rPr lang="en-GB" altLang="en-US" sz="2400" b="1" cap="none" dirty="0">
                <a:latin typeface="Times New Roman" panose="02020603050405020304" pitchFamily="18" charset="0"/>
                <a:cs typeface="B Titr" panose="00000700000000000000" pitchFamily="2" charset="-78"/>
              </a:rPr>
              <a:t>Feed</a:t>
            </a:r>
            <a:r>
              <a:rPr lang="en-GB" alt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: algae + wheat bran + beetroot molasses</a:t>
            </a:r>
            <a:br>
              <a:rPr lang="en-GB" altLang="en-US" sz="2400" b="1" dirty="0">
                <a:latin typeface="Times New Roman" panose="02020603050405020304" pitchFamily="18" charset="0"/>
                <a:cs typeface="B Titr" panose="00000700000000000000" pitchFamily="2" charset="-78"/>
              </a:rPr>
            </a:br>
            <a:endParaRPr lang="en-GB" alt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ctr"/>
            <a:r>
              <a:rPr lang="en-GB" altLang="en-US" sz="2400" b="1" cap="none" dirty="0">
                <a:highlight>
                  <a:srgbClr val="FFFF00"/>
                </a:highlight>
                <a:latin typeface="Times New Roman" panose="02020603050405020304" pitchFamily="18" charset="0"/>
                <a:cs typeface="B Titr" panose="00000700000000000000" pitchFamily="2" charset="-78"/>
              </a:rPr>
              <a:t>Started recently</a:t>
            </a:r>
            <a:endParaRPr lang="en-US" altLang="en-US" sz="2400" b="1" cap="none" dirty="0">
              <a:highlight>
                <a:srgbClr val="FFFF00"/>
              </a:highlight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F742A3-187D-B457-A235-92258FD32676}"/>
              </a:ext>
            </a:extLst>
          </p:cNvPr>
          <p:cNvSpPr/>
          <p:nvPr/>
        </p:nvSpPr>
        <p:spPr>
          <a:xfrm>
            <a:off x="1184424" y="4394030"/>
            <a:ext cx="779388" cy="44185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7D61A9D-13A2-5224-8045-B2322E6E8E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3188" y="1"/>
            <a:ext cx="1146585" cy="1147907"/>
          </a:xfrm>
          <a:prstGeom prst="rect">
            <a:avLst/>
          </a:prstGeom>
        </p:spPr>
      </p:pic>
      <p:pic>
        <p:nvPicPr>
          <p:cNvPr id="11" name="Picture 6" descr="UU.jpg">
            <a:extLst>
              <a:ext uri="{FF2B5EF4-FFF2-40B4-BE49-F238E27FC236}">
                <a16:creationId xmlns:a16="http://schemas.microsoft.com/office/drawing/2014/main" id="{884E8987-DD14-90FE-F88C-B167178EB1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772" y="0"/>
            <a:ext cx="1142228" cy="11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399</Words>
  <Application>Microsoft Macintosh PowerPoint</Application>
  <PresentationFormat>Widescreen</PresentationFormat>
  <Paragraphs>69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Titr</vt:lpstr>
      <vt:lpstr>Calibri</vt:lpstr>
      <vt:lpstr>Calibri Light</vt:lpstr>
      <vt:lpstr>Montserrat</vt:lpstr>
      <vt:lpstr>Times New Roman</vt:lpstr>
      <vt:lpstr>Office 2013 - 2022 Theme</vt:lpstr>
      <vt:lpstr>PowerPoint Presentation</vt:lpstr>
      <vt:lpstr>PowerPoint Presentation</vt:lpstr>
      <vt:lpstr>Potentials of Iran for aquaculture development</vt:lpstr>
      <vt:lpstr>Need for Artemia cyst</vt:lpstr>
      <vt:lpstr>PowerPoint Presentation</vt:lpstr>
      <vt:lpstr>New Artemia Production Site South of Lake Urmia</vt:lpstr>
      <vt:lpstr>Parthenogenetic Artemia culture project at East of Lake Urmia  55 ha large Artemia pond + 5 ha Algae ponds Water source: effluent from urban sewage treatment plant + salty ground water, salinity 25-40 ppt Feed: algae + powdered wheat bran + beetroot molasses Seasonal Production: 50 tons biomass</vt:lpstr>
      <vt:lpstr>PowerPoint Presentation</vt:lpstr>
      <vt:lpstr>New Artemia culture Site in South of Iran</vt:lpstr>
      <vt:lpstr>Sistan and Baluchestan Province (South-East Iran) Coast of Oman Sea near Chabahar Port Area: 6500 ha allocated for Artemia franciscana culture Water source: Oman Sea + desalination plant effluent 35-80 ppt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Artemia Production in iran</dc:title>
  <dc:creator>Nima Agh</dc:creator>
  <cp:lastModifiedBy>Microsoft Office User</cp:lastModifiedBy>
  <cp:revision>70</cp:revision>
  <dcterms:created xsi:type="dcterms:W3CDTF">2021-06-03T15:07:14Z</dcterms:created>
  <dcterms:modified xsi:type="dcterms:W3CDTF">2025-06-30T01:22:50Z</dcterms:modified>
</cp:coreProperties>
</file>