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97" r:id="rId2"/>
    <p:sldId id="260" r:id="rId3"/>
    <p:sldId id="10894" r:id="rId4"/>
    <p:sldId id="264" r:id="rId5"/>
    <p:sldId id="261" r:id="rId6"/>
    <p:sldId id="262" r:id="rId7"/>
    <p:sldId id="263" r:id="rId8"/>
    <p:sldId id="265" r:id="rId9"/>
    <p:sldId id="266" r:id="rId10"/>
    <p:sldId id="10942" r:id="rId11"/>
    <p:sldId id="295" r:id="rId12"/>
  </p:sldIdLst>
  <p:sldSz cx="12192000" cy="6858000"/>
  <p:notesSz cx="6858000" cy="9144000"/>
  <p:embeddedFontLst>
    <p:embeddedFont>
      <p:font typeface="Montserrat" pitchFamily="2" charset="77"/>
      <p:regular r:id="rId14"/>
      <p:bold r:id="rId15"/>
      <p:italic r:id="rId16"/>
      <p:boldItalic r:id="rId17"/>
    </p:embeddedFont>
    <p:embeddedFont>
      <p:font typeface="Montserrat Light" pitchFamily="2" charset="77"/>
      <p:regular r:id="rId18"/>
      <p:italic r:id="rId19"/>
    </p:embeddedFont>
    <p:embeddedFont>
      <p:font typeface="Montserrat Medium" pitchFamily="2" charset="77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57">
          <p15:clr>
            <a:srgbClr val="9AA0A6"/>
          </p15:clr>
        </p15:guide>
        <p15:guide id="2" orient="horz" pos="216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gmtMTuc5VfMsxJEO5cSH1+uT3q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0B5675-04EF-4811-AA75-E4649CD1618F}" v="7" dt="2025-06-26T15:46:09.468"/>
  </p1510:revLst>
</p1510:revInfo>
</file>

<file path=ppt/tableStyles.xml><?xml version="1.0" encoding="utf-8"?>
<a:tblStyleLst xmlns:a="http://schemas.openxmlformats.org/drawingml/2006/main" def="{CC3C41BB-60A5-4AC1-8513-74C7C0BEB644}">
  <a:tblStyle styleId="{CC3C41BB-60A5-4AC1-8513-74C7C0BEB6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260D20F-EF08-4CE4-9B79-5DB2C5C5848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8"/>
    <p:restoredTop sz="94643"/>
  </p:normalViewPr>
  <p:slideViewPr>
    <p:cSldViewPr snapToGrid="0">
      <p:cViewPr varScale="1">
        <p:scale>
          <a:sx n="100" d="100"/>
          <a:sy n="100" d="100"/>
        </p:scale>
        <p:origin x="952" y="176"/>
      </p:cViewPr>
      <p:guideLst>
        <p:guide pos="385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6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Sorgeloos" userId="ed855f77-8e9a-4fb8-a5f2-097a4a28067c" providerId="ADAL" clId="{340B5675-04EF-4811-AA75-E4649CD1618F}"/>
    <pc:docChg chg="custSel addSld delSld modSld sldOrd modMainMaster">
      <pc:chgData name="Patrick Sorgeloos" userId="ed855f77-8e9a-4fb8-a5f2-097a4a28067c" providerId="ADAL" clId="{340B5675-04EF-4811-AA75-E4649CD1618F}" dt="2025-06-27T05:31:50.659" v="248"/>
      <pc:docMkLst>
        <pc:docMk/>
      </pc:docMkLst>
      <pc:sldChg chg="add">
        <pc:chgData name="Patrick Sorgeloos" userId="ed855f77-8e9a-4fb8-a5f2-097a4a28067c" providerId="ADAL" clId="{340B5675-04EF-4811-AA75-E4649CD1618F}" dt="2025-06-24T15:53:54.082" v="132"/>
        <pc:sldMkLst>
          <pc:docMk/>
          <pc:sldMk cId="0" sldId="260"/>
        </pc:sldMkLst>
      </pc:sldChg>
      <pc:sldChg chg="modSp add mod">
        <pc:chgData name="Patrick Sorgeloos" userId="ed855f77-8e9a-4fb8-a5f2-097a4a28067c" providerId="ADAL" clId="{340B5675-04EF-4811-AA75-E4649CD1618F}" dt="2025-06-24T15:54:40.024" v="147" actId="1035"/>
        <pc:sldMkLst>
          <pc:docMk/>
          <pc:sldMk cId="0" sldId="261"/>
        </pc:sldMkLst>
        <pc:spChg chg="mod">
          <ac:chgData name="Patrick Sorgeloos" userId="ed855f77-8e9a-4fb8-a5f2-097a4a28067c" providerId="ADAL" clId="{340B5675-04EF-4811-AA75-E4649CD1618F}" dt="2025-06-24T15:54:40.024" v="147" actId="1035"/>
          <ac:spMkLst>
            <pc:docMk/>
            <pc:sldMk cId="0" sldId="261"/>
            <ac:spMk id="164" creationId="{00000000-0000-0000-0000-000000000000}"/>
          </ac:spMkLst>
        </pc:spChg>
      </pc:sldChg>
      <pc:sldChg chg="add">
        <pc:chgData name="Patrick Sorgeloos" userId="ed855f77-8e9a-4fb8-a5f2-097a4a28067c" providerId="ADAL" clId="{340B5675-04EF-4811-AA75-E4649CD1618F}" dt="2025-06-24T15:53:54.082" v="132"/>
        <pc:sldMkLst>
          <pc:docMk/>
          <pc:sldMk cId="0" sldId="262"/>
        </pc:sldMkLst>
      </pc:sldChg>
      <pc:sldChg chg="add">
        <pc:chgData name="Patrick Sorgeloos" userId="ed855f77-8e9a-4fb8-a5f2-097a4a28067c" providerId="ADAL" clId="{340B5675-04EF-4811-AA75-E4649CD1618F}" dt="2025-06-24T15:53:54.082" v="132"/>
        <pc:sldMkLst>
          <pc:docMk/>
          <pc:sldMk cId="0" sldId="263"/>
        </pc:sldMkLst>
      </pc:sldChg>
      <pc:sldChg chg="add ord">
        <pc:chgData name="Patrick Sorgeloos" userId="ed855f77-8e9a-4fb8-a5f2-097a4a28067c" providerId="ADAL" clId="{340B5675-04EF-4811-AA75-E4649CD1618F}" dt="2025-06-27T05:31:50.659" v="248"/>
        <pc:sldMkLst>
          <pc:docMk/>
          <pc:sldMk cId="0" sldId="264"/>
        </pc:sldMkLst>
      </pc:sldChg>
      <pc:sldChg chg="add">
        <pc:chgData name="Patrick Sorgeloos" userId="ed855f77-8e9a-4fb8-a5f2-097a4a28067c" providerId="ADAL" clId="{340B5675-04EF-4811-AA75-E4649CD1618F}" dt="2025-06-24T15:53:54.082" v="132"/>
        <pc:sldMkLst>
          <pc:docMk/>
          <pc:sldMk cId="0" sldId="265"/>
        </pc:sldMkLst>
      </pc:sldChg>
      <pc:sldChg chg="add">
        <pc:chgData name="Patrick Sorgeloos" userId="ed855f77-8e9a-4fb8-a5f2-097a4a28067c" providerId="ADAL" clId="{340B5675-04EF-4811-AA75-E4649CD1618F}" dt="2025-06-24T15:53:54.082" v="132"/>
        <pc:sldMkLst>
          <pc:docMk/>
          <pc:sldMk cId="0" sldId="266"/>
        </pc:sldMkLst>
      </pc:sldChg>
      <pc:sldChg chg="ord">
        <pc:chgData name="Patrick Sorgeloos" userId="ed855f77-8e9a-4fb8-a5f2-097a4a28067c" providerId="ADAL" clId="{340B5675-04EF-4811-AA75-E4649CD1618F}" dt="2025-06-24T15:55:34.372" v="149"/>
        <pc:sldMkLst>
          <pc:docMk/>
          <pc:sldMk cId="0" sldId="295"/>
        </pc:sldMkLst>
      </pc:sldChg>
      <pc:sldChg chg="addSp delSp modSp mod">
        <pc:chgData name="Patrick Sorgeloos" userId="ed855f77-8e9a-4fb8-a5f2-097a4a28067c" providerId="ADAL" clId="{340B5675-04EF-4811-AA75-E4649CD1618F}" dt="2025-06-26T17:45:48.137" v="246" actId="113"/>
        <pc:sldMkLst>
          <pc:docMk/>
          <pc:sldMk cId="2498447032" sldId="297"/>
        </pc:sldMkLst>
        <pc:spChg chg="mod">
          <ac:chgData name="Patrick Sorgeloos" userId="ed855f77-8e9a-4fb8-a5f2-097a4a28067c" providerId="ADAL" clId="{340B5675-04EF-4811-AA75-E4649CD1618F}" dt="2025-06-26T15:47:25.714" v="245" actId="20577"/>
          <ac:spMkLst>
            <pc:docMk/>
            <pc:sldMk cId="2498447032" sldId="297"/>
            <ac:spMk id="2" creationId="{31FBD407-96AE-31AF-B627-7D045C427CFC}"/>
          </ac:spMkLst>
        </pc:spChg>
        <pc:spChg chg="add del mod">
          <ac:chgData name="Patrick Sorgeloos" userId="ed855f77-8e9a-4fb8-a5f2-097a4a28067c" providerId="ADAL" clId="{340B5675-04EF-4811-AA75-E4649CD1618F}" dt="2025-06-26T15:37:08.683" v="153" actId="478"/>
          <ac:spMkLst>
            <pc:docMk/>
            <pc:sldMk cId="2498447032" sldId="297"/>
            <ac:spMk id="4" creationId="{1DB2BE74-75B2-88BD-D323-703070BC15EF}"/>
          </ac:spMkLst>
        </pc:spChg>
        <pc:spChg chg="add mod">
          <ac:chgData name="Patrick Sorgeloos" userId="ed855f77-8e9a-4fb8-a5f2-097a4a28067c" providerId="ADAL" clId="{340B5675-04EF-4811-AA75-E4649CD1618F}" dt="2025-06-26T17:45:48.137" v="246" actId="113"/>
          <ac:spMkLst>
            <pc:docMk/>
            <pc:sldMk cId="2498447032" sldId="297"/>
            <ac:spMk id="6" creationId="{F01089F8-435D-D64A-364A-350899B97949}"/>
          </ac:spMkLst>
        </pc:spChg>
        <pc:picChg chg="add del mod">
          <ac:chgData name="Patrick Sorgeloos" userId="ed855f77-8e9a-4fb8-a5f2-097a4a28067c" providerId="ADAL" clId="{340B5675-04EF-4811-AA75-E4649CD1618F}" dt="2025-06-26T15:37:10.205" v="154" actId="478"/>
          <ac:picMkLst>
            <pc:docMk/>
            <pc:sldMk cId="2498447032" sldId="297"/>
            <ac:picMk id="3" creationId="{02B3807F-CCC5-1A66-7410-5C3E2D69CEEC}"/>
          </ac:picMkLst>
        </pc:picChg>
      </pc:sldChg>
      <pc:sldChg chg="del">
        <pc:chgData name="Patrick Sorgeloos" userId="ed855f77-8e9a-4fb8-a5f2-097a4a28067c" providerId="ADAL" clId="{340B5675-04EF-4811-AA75-E4649CD1618F}" dt="2025-06-24T15:55:40.514" v="150" actId="47"/>
        <pc:sldMkLst>
          <pc:docMk/>
          <pc:sldMk cId="3494801748" sldId="298"/>
        </pc:sldMkLst>
      </pc:sldChg>
      <pc:sldChg chg="modSp del mod ord">
        <pc:chgData name="Patrick Sorgeloos" userId="ed855f77-8e9a-4fb8-a5f2-097a4a28067c" providerId="ADAL" clId="{340B5675-04EF-4811-AA75-E4649CD1618F}" dt="2025-06-24T15:55:40.514" v="150" actId="47"/>
        <pc:sldMkLst>
          <pc:docMk/>
          <pc:sldMk cId="677329487" sldId="301"/>
        </pc:sldMkLst>
      </pc:sldChg>
      <pc:sldChg chg="del">
        <pc:chgData name="Patrick Sorgeloos" userId="ed855f77-8e9a-4fb8-a5f2-097a4a28067c" providerId="ADAL" clId="{340B5675-04EF-4811-AA75-E4649CD1618F}" dt="2025-06-24T15:55:40.514" v="150" actId="47"/>
        <pc:sldMkLst>
          <pc:docMk/>
          <pc:sldMk cId="929770944" sldId="302"/>
        </pc:sldMkLst>
      </pc:sldChg>
      <pc:sldChg chg="del">
        <pc:chgData name="Patrick Sorgeloos" userId="ed855f77-8e9a-4fb8-a5f2-097a4a28067c" providerId="ADAL" clId="{340B5675-04EF-4811-AA75-E4649CD1618F}" dt="2025-06-24T15:55:40.514" v="150" actId="47"/>
        <pc:sldMkLst>
          <pc:docMk/>
          <pc:sldMk cId="310610899" sldId="303"/>
        </pc:sldMkLst>
      </pc:sldChg>
      <pc:sldChg chg="add">
        <pc:chgData name="Patrick Sorgeloos" userId="ed855f77-8e9a-4fb8-a5f2-097a4a28067c" providerId="ADAL" clId="{340B5675-04EF-4811-AA75-E4649CD1618F}" dt="2025-06-24T15:53:54.082" v="132"/>
        <pc:sldMkLst>
          <pc:docMk/>
          <pc:sldMk cId="113523411" sldId="10894"/>
        </pc:sldMkLst>
      </pc:sldChg>
      <pc:sldChg chg="add">
        <pc:chgData name="Patrick Sorgeloos" userId="ed855f77-8e9a-4fb8-a5f2-097a4a28067c" providerId="ADAL" clId="{340B5675-04EF-4811-AA75-E4649CD1618F}" dt="2025-06-24T16:19:32.132" v="151"/>
        <pc:sldMkLst>
          <pc:docMk/>
          <pc:sldMk cId="3885579909" sldId="10942"/>
        </pc:sldMkLst>
      </pc:sldChg>
      <pc:sldMasterChg chg="delSldLayout modSldLayout">
        <pc:chgData name="Patrick Sorgeloos" userId="ed855f77-8e9a-4fb8-a5f2-097a4a28067c" providerId="ADAL" clId="{340B5675-04EF-4811-AA75-E4649CD1618F}" dt="2025-06-26T15:46:09.465" v="234"/>
        <pc:sldMasterMkLst>
          <pc:docMk/>
          <pc:sldMasterMk cId="0" sldId="2147483648"/>
        </pc:sldMasterMkLst>
        <pc:sldLayoutChg chg="del">
          <pc:chgData name="Patrick Sorgeloos" userId="ed855f77-8e9a-4fb8-a5f2-097a4a28067c" providerId="ADAL" clId="{340B5675-04EF-4811-AA75-E4649CD1618F}" dt="2025-06-24T15:55:40.514" v="150" actId="47"/>
          <pc:sldLayoutMkLst>
            <pc:docMk/>
            <pc:sldMasterMk cId="0" sldId="2147483648"/>
            <pc:sldLayoutMk cId="0" sldId="2147483649"/>
          </pc:sldLayoutMkLst>
        </pc:sldLayoutChg>
        <pc:sldLayoutChg chg="addSp delSp modSp mod">
          <pc:chgData name="Patrick Sorgeloos" userId="ed855f77-8e9a-4fb8-a5f2-097a4a28067c" providerId="ADAL" clId="{340B5675-04EF-4811-AA75-E4649CD1618F}" dt="2025-06-26T15:46:09.465" v="234"/>
          <pc:sldLayoutMkLst>
            <pc:docMk/>
            <pc:sldMasterMk cId="0" sldId="2147483648"/>
            <pc:sldLayoutMk cId="0" sldId="2147483652"/>
          </pc:sldLayoutMkLst>
          <pc:spChg chg="add mod">
            <ac:chgData name="Patrick Sorgeloos" userId="ed855f77-8e9a-4fb8-a5f2-097a4a28067c" providerId="ADAL" clId="{340B5675-04EF-4811-AA75-E4649CD1618F}" dt="2025-06-26T15:46:09.465" v="234"/>
            <ac:spMkLst>
              <pc:docMk/>
              <pc:sldMasterMk cId="0" sldId="2147483648"/>
              <pc:sldLayoutMk cId="0" sldId="2147483652"/>
              <ac:spMk id="4" creationId="{4BA0E3F2-AA1A-3F4E-1831-6E72B3593687}"/>
            </ac:spMkLst>
          </pc:spChg>
          <pc:picChg chg="del">
            <ac:chgData name="Patrick Sorgeloos" userId="ed855f77-8e9a-4fb8-a5f2-097a4a28067c" providerId="ADAL" clId="{340B5675-04EF-4811-AA75-E4649CD1618F}" dt="2025-06-26T15:46:06.465" v="233" actId="478"/>
            <ac:picMkLst>
              <pc:docMk/>
              <pc:sldMasterMk cId="0" sldId="2147483648"/>
              <pc:sldLayoutMk cId="0" sldId="2147483652"/>
              <ac:picMk id="2" creationId="{45CA456C-CFEC-2709-9125-A4D3CD262F6D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dbb633c57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dbb633c57_4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33dbb633c57_4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88D5-77DD-8904-D920-20FCE2AE2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57FA50-9DFB-B235-2B46-F3040A09B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990CF-BF61-433C-B957-C8EAA08573FC}" type="slidenum"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E2BCA31-7561-A860-B04E-5E0FAAE60A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E340C4C-4258-A206-9060-3989F88AF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&lt;culture-aspects, life-stage, life-cycle&gt;</a:t>
            </a:r>
          </a:p>
        </p:txBody>
      </p:sp>
    </p:spTree>
    <p:extLst>
      <p:ext uri="{BB962C8B-B14F-4D97-AF65-F5344CB8AC3E}">
        <p14:creationId xmlns:p14="http://schemas.microsoft.com/office/powerpoint/2010/main" val="204627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3dbb633c57_7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3dbb633c57_7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3dbb633c57_7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cefed7c9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dcefed7c90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2dcefed7c90_0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dcefed7c9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dcefed7c90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2dcefed7c90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e80ca1fca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3e80ca1fca_1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33e80ca1fca_1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3dbb633c57_7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3dbb633c57_7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33dbb633c57_7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3e80ca1fca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3e80ca1fca_1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33e80ca1fca_1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3dbb633c57_7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6" name="Google Shape;856;g33dbb633c57_7_43:notes"/>
          <p:cNvSpPr txBox="1">
            <a:spLocks noGrp="1"/>
          </p:cNvSpPr>
          <p:nvPr>
            <p:ph type="body" idx="1"/>
          </p:nvPr>
        </p:nvSpPr>
        <p:spPr>
          <a:xfrm>
            <a:off x="994093" y="3276730"/>
            <a:ext cx="7952700" cy="26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57" name="Google Shape;857;g33dbb633c57_7_43:notes"/>
          <p:cNvSpPr txBox="1">
            <a:spLocks noGrp="1"/>
          </p:cNvSpPr>
          <p:nvPr>
            <p:ph type="sldNum" idx="12"/>
          </p:nvPr>
        </p:nvSpPr>
        <p:spPr>
          <a:xfrm>
            <a:off x="5630891" y="6467168"/>
            <a:ext cx="4307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 1" userDrawn="1">
  <p:cSld name="Blank 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3a785c9645_0_639"/>
          <p:cNvSpPr/>
          <p:nvPr/>
        </p:nvSpPr>
        <p:spPr>
          <a:xfrm>
            <a:off x="0" y="7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g33a785c9645_0_639" title="AdobeStock_868249655.jpe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89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8;p6">
            <a:extLst>
              <a:ext uri="{FF2B5EF4-FFF2-40B4-BE49-F238E27FC236}">
                <a16:creationId xmlns:a16="http://schemas.microsoft.com/office/drawing/2014/main" id="{4B3C0EA7-8516-E86D-3C77-6DC92AA7AA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5136" y="941667"/>
            <a:ext cx="5364407" cy="506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pic>
        <p:nvPicPr>
          <p:cNvPr id="9" name="Google Shape;51;g3252111e4b0_0_0">
            <a:extLst>
              <a:ext uri="{FF2B5EF4-FFF2-40B4-BE49-F238E27FC236}">
                <a16:creationId xmlns:a16="http://schemas.microsoft.com/office/drawing/2014/main" id="{3BE954B7-5D6F-B557-A61C-ADC0871299AC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75" y="328525"/>
            <a:ext cx="177812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2;g3252111e4b0_0_0">
            <a:extLst>
              <a:ext uri="{FF2B5EF4-FFF2-40B4-BE49-F238E27FC236}">
                <a16:creationId xmlns:a16="http://schemas.microsoft.com/office/drawing/2014/main" id="{0BF194C9-168C-9C1D-685E-69CE4F7BC3E8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500" y="328525"/>
            <a:ext cx="129457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group of fish in a black background&#10;&#10;Description automatically generated">
            <a:extLst>
              <a:ext uri="{FF2B5EF4-FFF2-40B4-BE49-F238E27FC236}">
                <a16:creationId xmlns:a16="http://schemas.microsoft.com/office/drawing/2014/main" id="{EBE1F7BC-BFBD-4AD7-8F25-13410328F5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81" b="22223"/>
          <a:stretch/>
        </p:blipFill>
        <p:spPr>
          <a:xfrm>
            <a:off x="10242176" y="5342965"/>
            <a:ext cx="1762005" cy="914400"/>
          </a:xfrm>
          <a:prstGeom prst="rect">
            <a:avLst/>
          </a:prstGeom>
        </p:spPr>
      </p:pic>
      <p:sp>
        <p:nvSpPr>
          <p:cNvPr id="4" name="Google Shape;62;p1">
            <a:extLst>
              <a:ext uri="{FF2B5EF4-FFF2-40B4-BE49-F238E27FC236}">
                <a16:creationId xmlns:a16="http://schemas.microsoft.com/office/drawing/2014/main" id="{4BA0E3F2-AA1A-3F4E-1831-6E72B3593687}"/>
              </a:ext>
            </a:extLst>
          </p:cNvPr>
          <p:cNvSpPr/>
          <p:nvPr userDrawn="1"/>
        </p:nvSpPr>
        <p:spPr>
          <a:xfrm>
            <a:off x="524625" y="726075"/>
            <a:ext cx="5967600" cy="5505000"/>
          </a:xfrm>
          <a:prstGeom prst="rect">
            <a:avLst/>
          </a:prstGeom>
          <a:solidFill>
            <a:srgbClr val="F26A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 1" preserve="1" userDrawn="1">
  <p:cSld name="1_Blank 2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3a785c9645_0_639"/>
          <p:cNvSpPr/>
          <p:nvPr/>
        </p:nvSpPr>
        <p:spPr>
          <a:xfrm>
            <a:off x="0" y="7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g33a785c9645_0_639" title="AdobeStock_868249655.jpe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89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CA456C-CFEC-2709-9125-A4D3CD262F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457" y="733879"/>
            <a:ext cx="5842122" cy="5461648"/>
          </a:xfrm>
          <a:prstGeom prst="rect">
            <a:avLst/>
          </a:prstGeom>
        </p:spPr>
      </p:pic>
      <p:sp>
        <p:nvSpPr>
          <p:cNvPr id="3" name="Google Shape;18;p6">
            <a:extLst>
              <a:ext uri="{FF2B5EF4-FFF2-40B4-BE49-F238E27FC236}">
                <a16:creationId xmlns:a16="http://schemas.microsoft.com/office/drawing/2014/main" id="{4B3C0EA7-8516-E86D-3C77-6DC92AA7AA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5136" y="941667"/>
            <a:ext cx="5364407" cy="506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pic>
        <p:nvPicPr>
          <p:cNvPr id="9" name="Google Shape;51;g3252111e4b0_0_0">
            <a:extLst>
              <a:ext uri="{FF2B5EF4-FFF2-40B4-BE49-F238E27FC236}">
                <a16:creationId xmlns:a16="http://schemas.microsoft.com/office/drawing/2014/main" id="{3BE954B7-5D6F-B557-A61C-ADC0871299AC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75" y="328525"/>
            <a:ext cx="177812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2;g3252111e4b0_0_0">
            <a:extLst>
              <a:ext uri="{FF2B5EF4-FFF2-40B4-BE49-F238E27FC236}">
                <a16:creationId xmlns:a16="http://schemas.microsoft.com/office/drawing/2014/main" id="{0BF194C9-168C-9C1D-685E-69CE4F7BC3E8}"/>
              </a:ext>
            </a:extLst>
          </p:cNvPr>
          <p:cNvPicPr preferRelativeResize="0"/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500" y="328525"/>
            <a:ext cx="1294575" cy="3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6">
            <a:extLst>
              <a:ext uri="{FF2B5EF4-FFF2-40B4-BE49-F238E27FC236}">
                <a16:creationId xmlns:a16="http://schemas.microsoft.com/office/drawing/2014/main" id="{0C806546-44AE-382E-42A3-0AAE055E348C}"/>
              </a:ext>
            </a:extLst>
          </p:cNvPr>
          <p:cNvSpPr txBox="1">
            <a:spLocks/>
          </p:cNvSpPr>
          <p:nvPr userDrawn="1"/>
        </p:nvSpPr>
        <p:spPr>
          <a:xfrm>
            <a:off x="10804849" y="4926564"/>
            <a:ext cx="1026368" cy="177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AU" dirty="0"/>
              <a:t>Add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1011774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 1" preserve="1" userDrawn="1">
  <p:cSld name="1_Blank 2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g33a785c9645_0_639" title="AdobeStock_868249655.jpe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89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06950E-D798-79E7-5140-CDF28F4813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992" y="681588"/>
            <a:ext cx="5685106" cy="6176412"/>
          </a:xfrm>
          <a:prstGeom prst="rect">
            <a:avLst/>
          </a:prstGeom>
        </p:spPr>
      </p:pic>
      <p:sp>
        <p:nvSpPr>
          <p:cNvPr id="3" name="Google Shape;18;p6">
            <a:extLst>
              <a:ext uri="{FF2B5EF4-FFF2-40B4-BE49-F238E27FC236}">
                <a16:creationId xmlns:a16="http://schemas.microsoft.com/office/drawing/2014/main" id="{4B3C0EA7-8516-E86D-3C77-6DC92AA7AA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5137" y="941668"/>
            <a:ext cx="5123640" cy="475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pic>
        <p:nvPicPr>
          <p:cNvPr id="9" name="Google Shape;51;g3252111e4b0_0_0">
            <a:extLst>
              <a:ext uri="{FF2B5EF4-FFF2-40B4-BE49-F238E27FC236}">
                <a16:creationId xmlns:a16="http://schemas.microsoft.com/office/drawing/2014/main" id="{3BE954B7-5D6F-B557-A61C-ADC0871299AC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75" y="328525"/>
            <a:ext cx="177812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2;g3252111e4b0_0_0">
            <a:extLst>
              <a:ext uri="{FF2B5EF4-FFF2-40B4-BE49-F238E27FC236}">
                <a16:creationId xmlns:a16="http://schemas.microsoft.com/office/drawing/2014/main" id="{0BF194C9-168C-9C1D-685E-69CE4F7BC3E8}"/>
              </a:ext>
            </a:extLst>
          </p:cNvPr>
          <p:cNvPicPr preferRelativeResize="0"/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500" y="328525"/>
            <a:ext cx="129457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oup of fish in a black background&#10;&#10;Description automatically generated">
            <a:extLst>
              <a:ext uri="{FF2B5EF4-FFF2-40B4-BE49-F238E27FC236}">
                <a16:creationId xmlns:a16="http://schemas.microsoft.com/office/drawing/2014/main" id="{569A16FB-8BFF-0549-05F7-C9CB219D3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81" b="22223"/>
          <a:stretch/>
        </p:blipFill>
        <p:spPr>
          <a:xfrm>
            <a:off x="10242176" y="5342965"/>
            <a:ext cx="17620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1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 1" preserve="1" userDrawn="1">
  <p:cSld name="1_Blank 2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8;g36860e510b8_0_17" title="AdobeStock_206939514.jpeg">
            <a:extLst>
              <a:ext uri="{FF2B5EF4-FFF2-40B4-BE49-F238E27FC236}">
                <a16:creationId xmlns:a16="http://schemas.microsoft.com/office/drawing/2014/main" id="{5F853CDB-C2E1-CEE8-BAE9-38231171B93A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06950E-D798-79E7-5140-CDF28F4813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992" y="681588"/>
            <a:ext cx="5685106" cy="6176412"/>
          </a:xfrm>
          <a:prstGeom prst="rect">
            <a:avLst/>
          </a:prstGeom>
        </p:spPr>
      </p:pic>
      <p:sp>
        <p:nvSpPr>
          <p:cNvPr id="3" name="Google Shape;18;p6">
            <a:extLst>
              <a:ext uri="{FF2B5EF4-FFF2-40B4-BE49-F238E27FC236}">
                <a16:creationId xmlns:a16="http://schemas.microsoft.com/office/drawing/2014/main" id="{4B3C0EA7-8516-E86D-3C77-6DC92AA7AA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5137" y="941668"/>
            <a:ext cx="5123640" cy="475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pic>
        <p:nvPicPr>
          <p:cNvPr id="9" name="Google Shape;51;g3252111e4b0_0_0">
            <a:extLst>
              <a:ext uri="{FF2B5EF4-FFF2-40B4-BE49-F238E27FC236}">
                <a16:creationId xmlns:a16="http://schemas.microsoft.com/office/drawing/2014/main" id="{3BE954B7-5D6F-B557-A61C-ADC0871299AC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75" y="328525"/>
            <a:ext cx="177812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2;g3252111e4b0_0_0">
            <a:extLst>
              <a:ext uri="{FF2B5EF4-FFF2-40B4-BE49-F238E27FC236}">
                <a16:creationId xmlns:a16="http://schemas.microsoft.com/office/drawing/2014/main" id="{0BF194C9-168C-9C1D-685E-69CE4F7BC3E8}"/>
              </a:ext>
            </a:extLst>
          </p:cNvPr>
          <p:cNvPicPr preferRelativeResize="0"/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500" y="328525"/>
            <a:ext cx="129457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oup of fish in a black background&#10;&#10;Description automatically generated">
            <a:extLst>
              <a:ext uri="{FF2B5EF4-FFF2-40B4-BE49-F238E27FC236}">
                <a16:creationId xmlns:a16="http://schemas.microsoft.com/office/drawing/2014/main" id="{E34D2012-666C-4E54-75E2-FF8362057E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81" b="22223"/>
          <a:stretch/>
        </p:blipFill>
        <p:spPr>
          <a:xfrm>
            <a:off x="10242176" y="5342965"/>
            <a:ext cx="17620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4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 1" preserve="1" userDrawn="1">
  <p:cSld name="1_Blank 2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8;g36860e510b8_0_17" title="AdobeStock_206939514.jpeg">
            <a:extLst>
              <a:ext uri="{FF2B5EF4-FFF2-40B4-BE49-F238E27FC236}">
                <a16:creationId xmlns:a16="http://schemas.microsoft.com/office/drawing/2014/main" id="{5F853CDB-C2E1-CEE8-BAE9-38231171B93A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9EC89F-CAFA-687F-3529-9AB4B3606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457" y="733879"/>
            <a:ext cx="5842122" cy="5461648"/>
          </a:xfrm>
          <a:prstGeom prst="rect">
            <a:avLst/>
          </a:prstGeom>
        </p:spPr>
      </p:pic>
      <p:sp>
        <p:nvSpPr>
          <p:cNvPr id="3" name="Google Shape;18;p6">
            <a:extLst>
              <a:ext uri="{FF2B5EF4-FFF2-40B4-BE49-F238E27FC236}">
                <a16:creationId xmlns:a16="http://schemas.microsoft.com/office/drawing/2014/main" id="{4B3C0EA7-8516-E86D-3C77-6DC92AA7AA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5136" y="941668"/>
            <a:ext cx="5320863" cy="500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pic>
        <p:nvPicPr>
          <p:cNvPr id="9" name="Google Shape;51;g3252111e4b0_0_0">
            <a:extLst>
              <a:ext uri="{FF2B5EF4-FFF2-40B4-BE49-F238E27FC236}">
                <a16:creationId xmlns:a16="http://schemas.microsoft.com/office/drawing/2014/main" id="{3BE954B7-5D6F-B557-A61C-ADC0871299AC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75" y="328525"/>
            <a:ext cx="177812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2;g3252111e4b0_0_0">
            <a:extLst>
              <a:ext uri="{FF2B5EF4-FFF2-40B4-BE49-F238E27FC236}">
                <a16:creationId xmlns:a16="http://schemas.microsoft.com/office/drawing/2014/main" id="{0BF194C9-168C-9C1D-685E-69CE4F7BC3E8}"/>
              </a:ext>
            </a:extLst>
          </p:cNvPr>
          <p:cNvPicPr preferRelativeResize="0"/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500" y="328525"/>
            <a:ext cx="129457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group of fish in a black background&#10;&#10;Description automatically generated">
            <a:extLst>
              <a:ext uri="{FF2B5EF4-FFF2-40B4-BE49-F238E27FC236}">
                <a16:creationId xmlns:a16="http://schemas.microsoft.com/office/drawing/2014/main" id="{DF401A5E-695D-461C-8004-E5AB1B7C4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81" b="22223"/>
          <a:stretch/>
        </p:blipFill>
        <p:spPr>
          <a:xfrm>
            <a:off x="10242176" y="5342965"/>
            <a:ext cx="17620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83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plate 1" type="blank">
  <p:cSld name="Template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subTitle" idx="1"/>
          </p:nvPr>
        </p:nvSpPr>
        <p:spPr>
          <a:xfrm>
            <a:off x="316225" y="297700"/>
            <a:ext cx="87960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3006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2"/>
          </p:nvPr>
        </p:nvSpPr>
        <p:spPr>
          <a:xfrm>
            <a:off x="601000" y="6420775"/>
            <a:ext cx="68385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3B309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3B309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3B309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3B309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3B309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3B309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3B309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3B309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3B309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strategic approach to Brine Shrimp (Artemia) Aquabusiness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716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GB" altLang="nl-BE">
              <a:solidFill>
                <a:srgbClr val="000000"/>
              </a:solidFill>
            </a:endParaRPr>
          </a:p>
          <a:p>
            <a:endParaRPr lang="en-GB" altLang="nl-B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10569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2556660A-6BCC-48BF-AA24-F38A2DE2DE0A}" type="datetimeFigureOut">
              <a:rPr lang="en-US" smtClean="0"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BEB2-6688-4499-9AB7-A4FF7718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7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1FBD407-96AE-31AF-B627-7D045C427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136" y="941667"/>
            <a:ext cx="5734521" cy="5067247"/>
          </a:xfrm>
        </p:spPr>
        <p:txBody>
          <a:bodyPr>
            <a:normAutofit/>
          </a:bodyPr>
          <a:lstStyle/>
          <a:p>
            <a:r>
              <a:rPr lang="en-US" sz="4100" dirty="0">
                <a:latin typeface="Aptos" panose="020B0004020202020204" pitchFamily="34" charset="0"/>
              </a:rPr>
              <a:t>The role of Artemia in Resilient Aquaculture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089F8-435D-D64A-364A-350899B97949}"/>
              </a:ext>
            </a:extLst>
          </p:cNvPr>
          <p:cNvSpPr txBox="1"/>
          <p:nvPr/>
        </p:nvSpPr>
        <p:spPr>
          <a:xfrm>
            <a:off x="908957" y="3208332"/>
            <a:ext cx="6106884" cy="2905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5113"/>
              <a:buFont typeface="Arial"/>
              <a:buNone/>
              <a:tabLst/>
              <a:defRPr/>
            </a:pPr>
            <a:r>
              <a:rPr kumimoji="0" lang="en-US" sz="21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t>Patrick Sorgeloos </a:t>
            </a:r>
            <a:br>
              <a:rPr kumimoji="0" lang="en-US" sz="21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</a:br>
            <a:r>
              <a:rPr kumimoji="0" lang="en-US" sz="21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t>Artemia Reference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5113"/>
              <a:buFont typeface="Arial"/>
              <a:buNone/>
              <a:tabLst/>
              <a:defRPr/>
            </a:pPr>
            <a:r>
              <a:rPr kumimoji="0" lang="en-US" sz="21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t>Ghent University, Belgium </a:t>
            </a:r>
            <a:endParaRPr kumimoji="0" lang="en-US" sz="1491" b="1" i="0" u="none" strike="noStrike" kern="0" cap="none" spc="0" normalizeH="0" baseline="0" noProof="0" dirty="0">
              <a:ln>
                <a:noFill/>
              </a:ln>
              <a:solidFill>
                <a:srgbClr val="073763"/>
              </a:solidFill>
              <a:effectLst/>
              <a:uLnTx/>
              <a:uFillTx/>
              <a:latin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98FC2"/>
              </a:buClr>
              <a:buSzPct val="160869"/>
              <a:buFont typeface="Montserrat"/>
              <a:buNone/>
              <a:tabLst/>
              <a:defRPr/>
            </a:pPr>
            <a:endParaRPr kumimoji="0" lang="en-US" sz="1491" b="1" i="0" u="none" strike="noStrike" kern="0" cap="none" spc="0" normalizeH="0" baseline="0" noProof="0" dirty="0">
              <a:ln>
                <a:noFill/>
              </a:ln>
              <a:solidFill>
                <a:srgbClr val="073763"/>
              </a:solidFill>
              <a:effectLst/>
              <a:uLnTx/>
              <a:uFillTx/>
              <a:latin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98FC2"/>
              </a:buClr>
              <a:buSzPct val="136912"/>
              <a:buFont typeface="Montserrat"/>
              <a:buNone/>
              <a:tabLst/>
              <a:defRPr/>
            </a:pPr>
            <a:r>
              <a:rPr kumimoji="0" lang="en-US" sz="1752" b="1" i="0" u="none" strike="noStrike" kern="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Montserrat"/>
                <a:sym typeface="Montserrat"/>
              </a:rPr>
              <a:t>Global Artemia Summit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98FC2"/>
              </a:buClr>
              <a:buSzPct val="136912"/>
              <a:buFont typeface="Montserrat"/>
              <a:buNone/>
              <a:tabLst/>
              <a:defRPr/>
            </a:pPr>
            <a:r>
              <a:rPr kumimoji="0" lang="en-US" sz="1752" b="1" i="0" u="none" strike="noStrike" kern="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Montserrat"/>
                <a:sym typeface="Montserrat"/>
              </a:rPr>
              <a:t>World Aquaculture Society (WAS) Safari Conference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98FC2"/>
              </a:buClr>
              <a:buSzPct val="136912"/>
              <a:buFont typeface="Montserrat"/>
              <a:buNone/>
              <a:tabLst/>
              <a:defRPr/>
            </a:pPr>
            <a:r>
              <a:rPr kumimoji="0" lang="en-US" sz="1752" b="1" i="0" u="none" strike="noStrike" kern="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Montserrat"/>
                <a:sym typeface="Montserrat"/>
              </a:rPr>
              <a:t>Uganda, June, 2025 </a:t>
            </a:r>
          </a:p>
        </p:txBody>
      </p:sp>
    </p:spTree>
    <p:extLst>
      <p:ext uri="{BB962C8B-B14F-4D97-AF65-F5344CB8AC3E}">
        <p14:creationId xmlns:p14="http://schemas.microsoft.com/office/powerpoint/2010/main" val="2498447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427745-9D06-34AB-D249-247F90980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5D413-62B1-334E-B92B-4F59B944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6BA19C-6B38-5A83-F237-81D204727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8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outdoor, ground, nature, beach&#10;&#10;Description automatically generated">
            <a:extLst>
              <a:ext uri="{FF2B5EF4-FFF2-40B4-BE49-F238E27FC236}">
                <a16:creationId xmlns:a16="http://schemas.microsoft.com/office/drawing/2014/main" id="{602FCFBB-104D-4DB0-C04C-9038BA43A6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589" y="3661811"/>
            <a:ext cx="6482411" cy="319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79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g33dbb633c57_7_43" title="AdobeStock_868249655.jpe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6772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g33dbb633c57_7_43"/>
          <p:cNvSpPr txBox="1"/>
          <p:nvPr/>
        </p:nvSpPr>
        <p:spPr>
          <a:xfrm>
            <a:off x="607475" y="5127652"/>
            <a:ext cx="96516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sz="40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1" name="Google Shape;861;g33dbb633c57_7_43" title="WBG-PRO|GREEN-BLUE-FF-Blue.pn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725" y="5499895"/>
            <a:ext cx="4838701" cy="12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dbb633c57_4_2"/>
          <p:cNvSpPr txBox="1">
            <a:spLocks noGrp="1"/>
          </p:cNvSpPr>
          <p:nvPr>
            <p:ph type="subTitle" idx="1"/>
          </p:nvPr>
        </p:nvSpPr>
        <p:spPr>
          <a:xfrm>
            <a:off x="316225" y="297700"/>
            <a:ext cx="116487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is Artemia </a:t>
            </a:r>
            <a:r>
              <a:rPr lang="en-US">
                <a:solidFill>
                  <a:srgbClr val="EE5935"/>
                </a:solidFill>
              </a:rPr>
              <a:t>aka “Brine Shrimp”?</a:t>
            </a:r>
            <a:endParaRPr>
              <a:solidFill>
                <a:srgbClr val="EE5935"/>
              </a:solidFill>
            </a:endParaRPr>
          </a:p>
        </p:txBody>
      </p:sp>
      <p:sp>
        <p:nvSpPr>
          <p:cNvPr id="126" name="Google Shape;126;g33dbb633c57_4_2"/>
          <p:cNvSpPr txBox="1"/>
          <p:nvPr/>
        </p:nvSpPr>
        <p:spPr>
          <a:xfrm>
            <a:off x="351450" y="1043838"/>
            <a:ext cx="25824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Artemia </a:t>
            </a:r>
            <a:br>
              <a:rPr lang="en-US" sz="24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4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Cysts </a:t>
            </a:r>
            <a:endParaRPr sz="1100" b="1">
              <a:solidFill>
                <a:srgbClr val="EE59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g33dbb633c57_4_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1075" y="3657600"/>
            <a:ext cx="2484850" cy="2446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3dbb633c57_4_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1075" y="894898"/>
            <a:ext cx="2484846" cy="2446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g33dbb633c57_4_2"/>
          <p:cNvCxnSpPr/>
          <p:nvPr/>
        </p:nvCxnSpPr>
        <p:spPr>
          <a:xfrm rot="10800000" flipH="1">
            <a:off x="3099800" y="5691213"/>
            <a:ext cx="688500" cy="3300"/>
          </a:xfrm>
          <a:prstGeom prst="straightConnector1">
            <a:avLst/>
          </a:prstGeom>
          <a:solidFill>
            <a:schemeClr val="accent1"/>
          </a:solidFill>
          <a:ln w="38100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g33dbb633c57_4_2"/>
          <p:cNvCxnSpPr/>
          <p:nvPr/>
        </p:nvCxnSpPr>
        <p:spPr>
          <a:xfrm rot="10800000" flipH="1">
            <a:off x="3099800" y="2872125"/>
            <a:ext cx="331800" cy="2700"/>
          </a:xfrm>
          <a:prstGeom prst="straightConnector1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" name="Google Shape;131;g33dbb633c57_4_2"/>
          <p:cNvSpPr txBox="1"/>
          <p:nvPr/>
        </p:nvSpPr>
        <p:spPr>
          <a:xfrm>
            <a:off x="3099800" y="2938800"/>
            <a:ext cx="99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0.5 mm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g33dbb633c57_4_2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411900" cy="2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33" name="Google Shape;133;g33dbb633c57_4_2"/>
          <p:cNvSpPr txBox="1"/>
          <p:nvPr/>
        </p:nvSpPr>
        <p:spPr>
          <a:xfrm>
            <a:off x="9081900" y="894900"/>
            <a:ext cx="3000000" cy="46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Cornerstone </a:t>
            </a:r>
            <a:br>
              <a:rPr lang="en-US" sz="19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9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of aquaculture </a:t>
            </a:r>
            <a:br>
              <a:rPr lang="en-US" sz="19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9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hatchery production</a:t>
            </a:r>
            <a:endParaRPr sz="1900">
              <a:solidFill>
                <a:srgbClr val="EE59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US" sz="19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nique biological characteristics: extremophile</a:t>
            </a:r>
            <a:endParaRPr sz="1900">
              <a:solidFill>
                <a:srgbClr val="EE59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Unique </a:t>
            </a:r>
            <a:br>
              <a:rPr lang="en-US" sz="19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9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reproductive cycle</a:t>
            </a:r>
            <a:endParaRPr sz="1900">
              <a:solidFill>
                <a:srgbClr val="EE59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Unique salinity </a:t>
            </a:r>
            <a:br>
              <a:rPr lang="en-US" sz="19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9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resilience</a:t>
            </a:r>
            <a:endParaRPr sz="1900">
              <a:solidFill>
                <a:srgbClr val="EE59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Exceptional </a:t>
            </a:r>
            <a:br>
              <a:rPr lang="en-US" sz="19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9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nutritional value</a:t>
            </a:r>
            <a:endParaRPr sz="1900">
              <a:solidFill>
                <a:srgbClr val="EE59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g33dbb633c57_4_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3450" y="894901"/>
            <a:ext cx="2922800" cy="245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33dbb633c57_4_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3450" y="3666000"/>
            <a:ext cx="2968499" cy="2448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g33dbb633c57_4_2"/>
          <p:cNvCxnSpPr/>
          <p:nvPr/>
        </p:nvCxnSpPr>
        <p:spPr>
          <a:xfrm>
            <a:off x="351450" y="884700"/>
            <a:ext cx="7934400" cy="0"/>
          </a:xfrm>
          <a:prstGeom prst="straightConnector1">
            <a:avLst/>
          </a:prstGeom>
          <a:noFill/>
          <a:ln w="9525" cap="flat" cmpd="sng">
            <a:solidFill>
              <a:srgbClr val="EE59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g33dbb633c57_4_2"/>
          <p:cNvCxnSpPr/>
          <p:nvPr/>
        </p:nvCxnSpPr>
        <p:spPr>
          <a:xfrm>
            <a:off x="351450" y="3666000"/>
            <a:ext cx="7934400" cy="0"/>
          </a:xfrm>
          <a:prstGeom prst="straightConnector1">
            <a:avLst/>
          </a:prstGeom>
          <a:noFill/>
          <a:ln w="9525" cap="flat" cmpd="sng">
            <a:solidFill>
              <a:srgbClr val="EE593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g33dbb633c57_4_2"/>
          <p:cNvSpPr txBox="1"/>
          <p:nvPr/>
        </p:nvSpPr>
        <p:spPr>
          <a:xfrm>
            <a:off x="351450" y="3796563"/>
            <a:ext cx="25824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Artemia </a:t>
            </a:r>
            <a:br>
              <a:rPr lang="en-US" sz="24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4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Biomass</a:t>
            </a:r>
            <a:endParaRPr sz="1100" b="1">
              <a:solidFill>
                <a:srgbClr val="EE59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g33dbb633c57_4_2"/>
          <p:cNvSpPr txBox="1"/>
          <p:nvPr/>
        </p:nvSpPr>
        <p:spPr>
          <a:xfrm>
            <a:off x="3099800" y="5748675"/>
            <a:ext cx="99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cm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g33dbb633c57_4_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99" t="29358" r="31426" b="30191"/>
          <a:stretch/>
        </p:blipFill>
        <p:spPr>
          <a:xfrm>
            <a:off x="11396125" y="167173"/>
            <a:ext cx="514525" cy="50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F7B6D-9F05-9757-9E15-CA95B87F2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>
            <a:extLst>
              <a:ext uri="{FF2B5EF4-FFF2-40B4-BE49-F238E27FC236}">
                <a16:creationId xmlns:a16="http://schemas.microsoft.com/office/drawing/2014/main" id="{050AA6C3-5F08-0B77-456E-FB61E099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838" y="0"/>
            <a:ext cx="46987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kern="0" dirty="0">
                <a:solidFill>
                  <a:schemeClr val="accent6">
                    <a:lumMod val="75000"/>
                  </a:schemeClr>
                </a:solidFill>
              </a:rPr>
              <a:t>Life cycle of Artemia</a:t>
            </a:r>
          </a:p>
        </p:txBody>
      </p:sp>
      <p:pic>
        <p:nvPicPr>
          <p:cNvPr id="111619" name="Picture 3" descr="magweg">
            <a:extLst>
              <a:ext uri="{FF2B5EF4-FFF2-40B4-BE49-F238E27FC236}">
                <a16:creationId xmlns:a16="http://schemas.microsoft.com/office/drawing/2014/main" id="{9ADF75D8-BACC-2406-70DE-46A346185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338" y="2995618"/>
            <a:ext cx="958850" cy="9493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0" name="Picture 4" descr="magweg">
            <a:extLst>
              <a:ext uri="{FF2B5EF4-FFF2-40B4-BE49-F238E27FC236}">
                <a16:creationId xmlns:a16="http://schemas.microsoft.com/office/drawing/2014/main" id="{1A4E5CC2-3B71-BFB9-D100-EF61CEDE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8138" y="2895600"/>
            <a:ext cx="1490662" cy="11176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1" name="Line 5">
            <a:extLst>
              <a:ext uri="{FF2B5EF4-FFF2-40B4-BE49-F238E27FC236}">
                <a16:creationId xmlns:a16="http://schemas.microsoft.com/office/drawing/2014/main" id="{02A66062-4C49-124A-8418-A73DBCF77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9600" y="3505200"/>
            <a:ext cx="1219200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kern="0">
              <a:solidFill>
                <a:sysClr val="windowText" lastClr="000000"/>
              </a:solidFill>
            </a:endParaRPr>
          </a:p>
        </p:txBody>
      </p:sp>
      <p:sp>
        <p:nvSpPr>
          <p:cNvPr id="111622" name="Line 6">
            <a:extLst>
              <a:ext uri="{FF2B5EF4-FFF2-40B4-BE49-F238E27FC236}">
                <a16:creationId xmlns:a16="http://schemas.microsoft.com/office/drawing/2014/main" id="{A19AB40A-472A-DAE1-07BC-38084FD5F8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738" y="3505200"/>
            <a:ext cx="2303462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kern="0">
              <a:solidFill>
                <a:sysClr val="windowText" lastClr="000000"/>
              </a:solidFill>
            </a:endParaRPr>
          </a:p>
        </p:txBody>
      </p:sp>
      <p:sp>
        <p:nvSpPr>
          <p:cNvPr id="111623" name="Text Box 7">
            <a:extLst>
              <a:ext uri="{FF2B5EF4-FFF2-40B4-BE49-F238E27FC236}">
                <a16:creationId xmlns:a16="http://schemas.microsoft.com/office/drawing/2014/main" id="{9A51EC11-FB74-D860-ADCF-762D8AD25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367" y="2971806"/>
            <a:ext cx="10021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kern="0" dirty="0">
                <a:solidFill>
                  <a:srgbClr val="FFFF00"/>
                </a:solidFill>
              </a:rPr>
              <a:t>dry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kern="0" dirty="0">
                <a:solidFill>
                  <a:srgbClr val="FFFF00"/>
                </a:solidFill>
              </a:rPr>
              <a:t>cysts</a:t>
            </a:r>
          </a:p>
        </p:txBody>
      </p:sp>
      <p:sp>
        <p:nvSpPr>
          <p:cNvPr id="111624" name="Text Box 8">
            <a:extLst>
              <a:ext uri="{FF2B5EF4-FFF2-40B4-BE49-F238E27FC236}">
                <a16:creationId xmlns:a16="http://schemas.microsoft.com/office/drawing/2014/main" id="{98173D8E-4502-F49F-AB4D-B6338793A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144" y="2819416"/>
            <a:ext cx="1007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kern="0" dirty="0">
                <a:solidFill>
                  <a:srgbClr val="3333CC"/>
                </a:solidFill>
              </a:rPr>
              <a:t>adults</a:t>
            </a:r>
          </a:p>
        </p:txBody>
      </p:sp>
      <p:sp>
        <p:nvSpPr>
          <p:cNvPr id="111625" name="Freeform 9">
            <a:extLst>
              <a:ext uri="{FF2B5EF4-FFF2-40B4-BE49-F238E27FC236}">
                <a16:creationId xmlns:a16="http://schemas.microsoft.com/office/drawing/2014/main" id="{AEB1D2DC-B47E-462B-0A0A-59BE2B3853E8}"/>
              </a:ext>
            </a:extLst>
          </p:cNvPr>
          <p:cNvSpPr>
            <a:spLocks/>
          </p:cNvSpPr>
          <p:nvPr/>
        </p:nvSpPr>
        <p:spPr bwMode="auto">
          <a:xfrm>
            <a:off x="4978405" y="1143000"/>
            <a:ext cx="3725863" cy="1752600"/>
          </a:xfrm>
          <a:custGeom>
            <a:avLst/>
            <a:gdLst>
              <a:gd name="T0" fmla="*/ 2640 w 2640"/>
              <a:gd name="T1" fmla="*/ 1056 h 1104"/>
              <a:gd name="T2" fmla="*/ 2640 w 2640"/>
              <a:gd name="T3" fmla="*/ 0 h 1104"/>
              <a:gd name="T4" fmla="*/ 0 w 2640"/>
              <a:gd name="T5" fmla="*/ 0 h 1104"/>
              <a:gd name="T6" fmla="*/ 0 w 2640"/>
              <a:gd name="T7" fmla="*/ 110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0" h="1104">
                <a:moveTo>
                  <a:pt x="2640" y="1056"/>
                </a:moveTo>
                <a:lnTo>
                  <a:pt x="2640" y="0"/>
                </a:lnTo>
                <a:lnTo>
                  <a:pt x="0" y="0"/>
                </a:lnTo>
                <a:lnTo>
                  <a:pt x="0" y="1104"/>
                </a:lnTo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kern="0">
              <a:solidFill>
                <a:sysClr val="windowText" lastClr="000000"/>
              </a:solidFill>
            </a:endParaRPr>
          </a:p>
        </p:txBody>
      </p:sp>
      <p:sp>
        <p:nvSpPr>
          <p:cNvPr id="111626" name="Freeform 10">
            <a:extLst>
              <a:ext uri="{FF2B5EF4-FFF2-40B4-BE49-F238E27FC236}">
                <a16:creationId xmlns:a16="http://schemas.microsoft.com/office/drawing/2014/main" id="{40348E8C-066B-D405-3721-EA8251F2D7ED}"/>
              </a:ext>
            </a:extLst>
          </p:cNvPr>
          <p:cNvSpPr>
            <a:spLocks/>
          </p:cNvSpPr>
          <p:nvPr/>
        </p:nvSpPr>
        <p:spPr bwMode="auto">
          <a:xfrm flipV="1">
            <a:off x="2540005" y="4038600"/>
            <a:ext cx="6164263" cy="1752600"/>
          </a:xfrm>
          <a:custGeom>
            <a:avLst/>
            <a:gdLst>
              <a:gd name="T0" fmla="*/ 2640 w 2640"/>
              <a:gd name="T1" fmla="*/ 1056 h 1104"/>
              <a:gd name="T2" fmla="*/ 2640 w 2640"/>
              <a:gd name="T3" fmla="*/ 0 h 1104"/>
              <a:gd name="T4" fmla="*/ 0 w 2640"/>
              <a:gd name="T5" fmla="*/ 0 h 1104"/>
              <a:gd name="T6" fmla="*/ 0 w 2640"/>
              <a:gd name="T7" fmla="*/ 110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0" h="1104">
                <a:moveTo>
                  <a:pt x="2640" y="1056"/>
                </a:moveTo>
                <a:lnTo>
                  <a:pt x="2640" y="0"/>
                </a:lnTo>
                <a:lnTo>
                  <a:pt x="0" y="0"/>
                </a:lnTo>
                <a:lnTo>
                  <a:pt x="0" y="1104"/>
                </a:lnTo>
              </a:path>
            </a:pathLst>
          </a:custGeom>
          <a:noFill/>
          <a:ln w="3810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kern="0">
              <a:solidFill>
                <a:sysClr val="windowText" lastClr="000000"/>
              </a:solidFill>
            </a:endParaRPr>
          </a:p>
        </p:txBody>
      </p:sp>
      <p:sp>
        <p:nvSpPr>
          <p:cNvPr id="111627" name="Text Box 11">
            <a:extLst>
              <a:ext uri="{FF2B5EF4-FFF2-40B4-BE49-F238E27FC236}">
                <a16:creationId xmlns:a16="http://schemas.microsoft.com/office/drawing/2014/main" id="{A34C52D4-6632-E412-AC69-30920FAE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804" y="1697043"/>
            <a:ext cx="36078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chemeClr val="accent6">
                    <a:lumMod val="75000"/>
                  </a:schemeClr>
                </a:solidFill>
              </a:rPr>
              <a:t>OVOVIVIPAROUS REPRODUCTION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chemeClr val="accent6">
                    <a:lumMod val="75000"/>
                  </a:schemeClr>
                </a:solidFill>
              </a:rPr>
              <a:t>(under optimal conditions)</a:t>
            </a:r>
          </a:p>
        </p:txBody>
      </p:sp>
      <p:sp>
        <p:nvSpPr>
          <p:cNvPr id="111628" name="Text Box 12">
            <a:extLst>
              <a:ext uri="{FF2B5EF4-FFF2-40B4-BE49-F238E27FC236}">
                <a16:creationId xmlns:a16="http://schemas.microsoft.com/office/drawing/2014/main" id="{B04551FC-E7D9-FEF2-1D05-A82690972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150" y="4572002"/>
            <a:ext cx="38461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chemeClr val="accent6">
                    <a:lumMod val="75000"/>
                  </a:schemeClr>
                </a:solidFill>
              </a:rPr>
              <a:t>OVIPAROUS REPRODUCTION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chemeClr val="accent6">
                    <a:lumMod val="75000"/>
                  </a:schemeClr>
                </a:solidFill>
              </a:rPr>
              <a:t>(under sub-optimal conditions)</a:t>
            </a:r>
          </a:p>
        </p:txBody>
      </p:sp>
      <p:sp>
        <p:nvSpPr>
          <p:cNvPr id="111629" name="Text Box 13">
            <a:extLst>
              <a:ext uri="{FF2B5EF4-FFF2-40B4-BE49-F238E27FC236}">
                <a16:creationId xmlns:a16="http://schemas.microsoft.com/office/drawing/2014/main" id="{FA9389AA-D5AA-ECEE-27BA-524AA8C4B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21" y="3900489"/>
            <a:ext cx="9028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0.4mm</a:t>
            </a:r>
          </a:p>
        </p:txBody>
      </p:sp>
      <p:sp>
        <p:nvSpPr>
          <p:cNvPr id="111630" name="Text Box 14">
            <a:extLst>
              <a:ext uri="{FF2B5EF4-FFF2-40B4-BE49-F238E27FC236}">
                <a16:creationId xmlns:a16="http://schemas.microsoft.com/office/drawing/2014/main" id="{BC9DB8A4-2D98-635F-2B0E-E81F01301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3" y="3062289"/>
            <a:ext cx="11160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±14 days</a:t>
            </a:r>
          </a:p>
        </p:txBody>
      </p:sp>
      <p:sp>
        <p:nvSpPr>
          <p:cNvPr id="111631" name="Text Box 15">
            <a:extLst>
              <a:ext uri="{FF2B5EF4-FFF2-40B4-BE49-F238E27FC236}">
                <a16:creationId xmlns:a16="http://schemas.microsoft.com/office/drawing/2014/main" id="{A321ED6B-8034-FCF5-F050-257A5EF4C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326" y="3566756"/>
            <a:ext cx="23278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500 times weight increase</a:t>
            </a:r>
          </a:p>
        </p:txBody>
      </p:sp>
      <p:sp>
        <p:nvSpPr>
          <p:cNvPr id="111632" name="Text Box 16">
            <a:extLst>
              <a:ext uri="{FF2B5EF4-FFF2-40B4-BE49-F238E27FC236}">
                <a16:creationId xmlns:a16="http://schemas.microsoft.com/office/drawing/2014/main" id="{115BB58A-4B04-EB07-AEBF-2723EF121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47" y="3962401"/>
            <a:ext cx="8386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10mm</a:t>
            </a:r>
          </a:p>
        </p:txBody>
      </p:sp>
      <p:sp>
        <p:nvSpPr>
          <p:cNvPr id="111633" name="Text Box 17">
            <a:extLst>
              <a:ext uri="{FF2B5EF4-FFF2-40B4-BE49-F238E27FC236}">
                <a16:creationId xmlns:a16="http://schemas.microsoft.com/office/drawing/2014/main" id="{E419DCD9-C4D8-C106-7E3B-AD18F9706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71" y="3124201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24h</a:t>
            </a:r>
          </a:p>
        </p:txBody>
      </p:sp>
      <p:sp>
        <p:nvSpPr>
          <p:cNvPr id="111634" name="Text Box 18">
            <a:extLst>
              <a:ext uri="{FF2B5EF4-FFF2-40B4-BE49-F238E27FC236}">
                <a16:creationId xmlns:a16="http://schemas.microsoft.com/office/drawing/2014/main" id="{3381FB75-8506-729F-6F3A-F441E1D98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83" y="838889"/>
            <a:ext cx="180024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100-200 nauplii every 4-5 days during several months</a:t>
            </a:r>
          </a:p>
        </p:txBody>
      </p:sp>
      <p:sp>
        <p:nvSpPr>
          <p:cNvPr id="111635" name="Text Box 19">
            <a:extLst>
              <a:ext uri="{FF2B5EF4-FFF2-40B4-BE49-F238E27FC236}">
                <a16:creationId xmlns:a16="http://schemas.microsoft.com/office/drawing/2014/main" id="{2C960695-3339-C567-4CA6-31C2A5C39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0938" y="5029208"/>
            <a:ext cx="18002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100-200 cysts every  4-5 days </a:t>
            </a:r>
          </a:p>
        </p:txBody>
      </p:sp>
      <p:pic>
        <p:nvPicPr>
          <p:cNvPr id="111636" name="Picture 20" descr="instarI">
            <a:extLst>
              <a:ext uri="{FF2B5EF4-FFF2-40B4-BE49-F238E27FC236}">
                <a16:creationId xmlns:a16="http://schemas.microsoft.com/office/drawing/2014/main" id="{E671D7F3-3CC5-BB57-435C-C968A7FBC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063" y="2971800"/>
            <a:ext cx="1016000" cy="990600"/>
          </a:xfrm>
          <a:prstGeom prst="rect">
            <a:avLst/>
          </a:prstGeom>
          <a:noFill/>
          <a:ln w="38100">
            <a:solidFill>
              <a:srgbClr val="FF7C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637" name="Text Box 21">
            <a:extLst>
              <a:ext uri="{FF2B5EF4-FFF2-40B4-BE49-F238E27FC236}">
                <a16:creationId xmlns:a16="http://schemas.microsoft.com/office/drawing/2014/main" id="{FA14A738-BEEE-ECE0-DA19-DBDCA9EB3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75" y="3505201"/>
            <a:ext cx="10775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kern="0" dirty="0">
                <a:solidFill>
                  <a:srgbClr val="FFFF00"/>
                </a:solidFill>
              </a:rPr>
              <a:t>nauplii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66E807-0498-CCC2-0B85-DB805DC6F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7760" y="3410923"/>
            <a:ext cx="544261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3411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dbb633c57_7_9"/>
          <p:cNvSpPr/>
          <p:nvPr/>
        </p:nvSpPr>
        <p:spPr>
          <a:xfrm>
            <a:off x="316225" y="2626263"/>
            <a:ext cx="11453400" cy="4383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DECDB"/>
              </a:gs>
              <a:gs pos="100000">
                <a:srgbClr val="F0AA6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33dbb633c57_7_9"/>
          <p:cNvSpPr txBox="1">
            <a:spLocks noGrp="1"/>
          </p:cNvSpPr>
          <p:nvPr>
            <p:ph type="subTitle" idx="1"/>
          </p:nvPr>
        </p:nvSpPr>
        <p:spPr>
          <a:xfrm>
            <a:off x="316225" y="297700"/>
            <a:ext cx="87960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Artemia history: </a:t>
            </a:r>
            <a:r>
              <a:rPr lang="en-US">
                <a:solidFill>
                  <a:srgbClr val="EE5935"/>
                </a:solidFill>
              </a:rPr>
              <a:t>wild fishery, moving</a:t>
            </a:r>
            <a:r>
              <a:rPr lang="en-US">
                <a:solidFill>
                  <a:srgbClr val="EE593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 to </a:t>
            </a:r>
            <a:r>
              <a:rPr lang="en-US">
                <a:solidFill>
                  <a:srgbClr val="EE593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farming</a:t>
            </a:r>
            <a:endParaRPr>
              <a:solidFill>
                <a:srgbClr val="EE5935"/>
              </a:solidFill>
            </a:endParaRPr>
          </a:p>
        </p:txBody>
      </p:sp>
      <p:sp>
        <p:nvSpPr>
          <p:cNvPr id="206" name="Google Shape;206;g33dbb633c57_7_9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425100" cy="2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07" name="Google Shape;207;g33dbb633c57_7_9"/>
          <p:cNvSpPr txBox="1"/>
          <p:nvPr/>
        </p:nvSpPr>
        <p:spPr>
          <a:xfrm>
            <a:off x="466150" y="2734963"/>
            <a:ext cx="146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1940-1970</a:t>
            </a:r>
            <a:endParaRPr sz="1700" b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g33dbb633c57_7_9"/>
          <p:cNvSpPr txBox="1"/>
          <p:nvPr/>
        </p:nvSpPr>
        <p:spPr>
          <a:xfrm>
            <a:off x="2332819" y="2734963"/>
            <a:ext cx="127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1970-1980</a:t>
            </a:r>
            <a:endParaRPr sz="1700" b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g33dbb633c57_7_9"/>
          <p:cNvSpPr txBox="1"/>
          <p:nvPr/>
        </p:nvSpPr>
        <p:spPr>
          <a:xfrm>
            <a:off x="6974925" y="2734975"/>
            <a:ext cx="146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2000-2010</a:t>
            </a:r>
            <a:endParaRPr sz="1700" b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g33dbb633c57_7_9"/>
          <p:cNvSpPr txBox="1"/>
          <p:nvPr/>
        </p:nvSpPr>
        <p:spPr>
          <a:xfrm>
            <a:off x="466150" y="3172025"/>
            <a:ext cx="1617300" cy="18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Wild </a:t>
            </a:r>
            <a:br>
              <a:rPr lang="en-US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fishery</a:t>
            </a:r>
            <a:endParaRPr b="1">
              <a:solidFill>
                <a:srgbClr val="EE59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Montserrat"/>
                <a:ea typeface="Montserrat"/>
                <a:cs typeface="Montserrat"/>
                <a:sym typeface="Montserrat"/>
              </a:rPr>
              <a:t>Commercial harvesting of Artemia cysts</a:t>
            </a:r>
            <a:r>
              <a:rPr lang="en-US" sz="1100">
                <a:latin typeface="Montserrat"/>
                <a:ea typeface="Montserrat"/>
                <a:cs typeface="Montserrat"/>
                <a:sym typeface="Montserrat"/>
              </a:rPr>
              <a:t> begins in San Francisco Bay and Great Salt Lake (GSL), Utah.</a:t>
            </a:r>
            <a:endParaRPr sz="10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700" b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g33dbb633c57_7_9"/>
          <p:cNvSpPr txBox="1"/>
          <p:nvPr/>
        </p:nvSpPr>
        <p:spPr>
          <a:xfrm>
            <a:off x="2332819" y="3172025"/>
            <a:ext cx="1824300" cy="24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Early </a:t>
            </a:r>
            <a:br>
              <a:rPr lang="en-US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farming</a:t>
            </a:r>
            <a:endParaRPr b="1">
              <a:solidFill>
                <a:srgbClr val="EE59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Montserrat"/>
                <a:ea typeface="Montserrat"/>
                <a:cs typeface="Montserrat"/>
                <a:sym typeface="Montserrat"/>
              </a:rPr>
              <a:t>GSL </a:t>
            </a:r>
            <a:r>
              <a:rPr lang="en-US" sz="1100" b="1">
                <a:latin typeface="Montserrat"/>
                <a:ea typeface="Montserrat"/>
                <a:cs typeface="Montserrat"/>
                <a:sym typeface="Montserrat"/>
              </a:rPr>
              <a:t>harvests grow, but San Francisco Bay harvesting ceases </a:t>
            </a:r>
            <a:r>
              <a:rPr lang="en-US" sz="1100">
                <a:latin typeface="Montserrat"/>
                <a:ea typeface="Montserrat"/>
                <a:cs typeface="Montserrat"/>
                <a:sym typeface="Montserrat"/>
              </a:rPr>
              <a:t>by the mid-1980s.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100" b="1">
                <a:latin typeface="Montserrat"/>
                <a:ea typeface="Montserrat"/>
                <a:cs typeface="Montserrat"/>
                <a:sym typeface="Montserrat"/>
              </a:rPr>
              <a:t>Early farming of Artemia cysts begins in Asia </a:t>
            </a:r>
            <a:r>
              <a:rPr lang="en-US" sz="1100">
                <a:latin typeface="Montserrat"/>
                <a:ea typeface="Montserrat"/>
                <a:cs typeface="Montserrat"/>
                <a:sym typeface="Montserrat"/>
              </a:rPr>
              <a:t>(China, Thailand, Philippines, Vietnam, and India) and America (Brazil)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g33dbb633c57_7_9"/>
          <p:cNvSpPr txBox="1"/>
          <p:nvPr/>
        </p:nvSpPr>
        <p:spPr>
          <a:xfrm>
            <a:off x="6974925" y="3172034"/>
            <a:ext cx="2137200" cy="24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Global </a:t>
            </a:r>
            <a:br>
              <a:rPr lang="en-US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expansion</a:t>
            </a:r>
            <a:br>
              <a:rPr lang="en-US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Montserrat"/>
                <a:ea typeface="Montserrat"/>
                <a:cs typeface="Montserrat"/>
                <a:sym typeface="Montserrat"/>
              </a:rPr>
              <a:t>China, Russia, and Kazakhstan begin exporting Artemia cysts.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 b="1">
                <a:latin typeface="Montserrat"/>
                <a:ea typeface="Montserrat"/>
                <a:cs typeface="Montserrat"/>
                <a:sym typeface="Montserrat"/>
              </a:rPr>
              <a:t>Hatching enhancers are developed</a:t>
            </a:r>
            <a:r>
              <a:rPr lang="en-US" sz="1100">
                <a:latin typeface="Montserrat"/>
                <a:ea typeface="Montserrat"/>
                <a:cs typeface="Montserrat"/>
                <a:sym typeface="Montserrat"/>
              </a:rPr>
              <a:t> for non-GSL Artemia.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100">
                <a:latin typeface="Montserrat"/>
                <a:ea typeface="Montserrat"/>
                <a:cs typeface="Montserrat"/>
                <a:sym typeface="Montserrat"/>
              </a:rPr>
              <a:t>Artemia Task Force (ATF-IAQ) </a:t>
            </a:r>
            <a:r>
              <a:rPr lang="en-US" sz="1100" b="1">
                <a:latin typeface="Montserrat"/>
                <a:ea typeface="Montserrat"/>
                <a:cs typeface="Montserrat"/>
                <a:sym typeface="Montserrat"/>
              </a:rPr>
              <a:t>explores new sources and production innovations.</a:t>
            </a:r>
            <a:endParaRPr sz="1000" b="1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g33dbb633c57_7_9"/>
          <p:cNvSpPr txBox="1"/>
          <p:nvPr/>
        </p:nvSpPr>
        <p:spPr>
          <a:xfrm>
            <a:off x="4654838" y="2734963"/>
            <a:ext cx="146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1990-2000</a:t>
            </a:r>
            <a:endParaRPr sz="1700" b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g33dbb633c57_7_9"/>
          <p:cNvSpPr txBox="1"/>
          <p:nvPr/>
        </p:nvSpPr>
        <p:spPr>
          <a:xfrm>
            <a:off x="4654851" y="3172025"/>
            <a:ext cx="2099400" cy="27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Supply </a:t>
            </a:r>
            <a:br>
              <a:rPr lang="en-US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volatility</a:t>
            </a:r>
            <a:endParaRPr b="1">
              <a:solidFill>
                <a:srgbClr val="EE59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Montserrat"/>
                <a:ea typeface="Montserrat"/>
                <a:cs typeface="Montserrat"/>
                <a:sym typeface="Montserrat"/>
              </a:rPr>
              <a:t>GSL harvests become volatile; Artemia Task Force (ATF-IAQ) is created to find new sources.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>
                <a:latin typeface="Montserrat"/>
                <a:ea typeface="Montserrat"/>
                <a:cs typeface="Montserrat"/>
                <a:sym typeface="Montserrat"/>
              </a:rPr>
              <a:t>Kara Bogaz Gol and Siberian lakes are used for harvesting.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100" b="1">
                <a:latin typeface="Montserrat"/>
                <a:ea typeface="Montserrat"/>
                <a:cs typeface="Montserrat"/>
                <a:sym typeface="Montserrat"/>
              </a:rPr>
              <a:t>China, Russia, and Kazakhstan begin exporting Artemia,</a:t>
            </a:r>
            <a:r>
              <a:rPr lang="en-US" sz="1100">
                <a:latin typeface="Montserrat"/>
                <a:ea typeface="Montserrat"/>
                <a:cs typeface="Montserrat"/>
                <a:sym typeface="Montserrat"/>
              </a:rPr>
              <a:t> and hatching enhancers are developed for non-GSL cysts.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g33dbb633c57_7_9"/>
          <p:cNvSpPr txBox="1"/>
          <p:nvPr/>
        </p:nvSpPr>
        <p:spPr>
          <a:xfrm>
            <a:off x="9317950" y="2734963"/>
            <a:ext cx="169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2010-present</a:t>
            </a:r>
            <a:endParaRPr sz="1700" b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g33dbb633c57_7_9"/>
          <p:cNvSpPr txBox="1"/>
          <p:nvPr/>
        </p:nvSpPr>
        <p:spPr>
          <a:xfrm>
            <a:off x="9317050" y="3172025"/>
            <a:ext cx="1983600" cy="2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Intensification &amp; sustainability</a:t>
            </a:r>
            <a:endParaRPr b="1">
              <a:solidFill>
                <a:srgbClr val="EE59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Montserrat"/>
                <a:ea typeface="Montserrat"/>
                <a:cs typeface="Montserrat"/>
                <a:sym typeface="Montserrat"/>
              </a:rPr>
              <a:t>Southeast &amp; East Asia adopts more intensive farming. 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 b="1">
                <a:latin typeface="Montserrat"/>
                <a:ea typeface="Montserrat"/>
                <a:cs typeface="Montserrat"/>
                <a:sym typeface="Montserrat"/>
              </a:rPr>
              <a:t>Brazil uses Artemia </a:t>
            </a:r>
            <a:br>
              <a:rPr lang="en-US" sz="11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 b="1">
                <a:latin typeface="Montserrat"/>
                <a:ea typeface="Montserrat"/>
                <a:cs typeface="Montserrat"/>
                <a:sym typeface="Montserrat"/>
              </a:rPr>
              <a:t>in solar salt farms. 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100" b="1">
                <a:latin typeface="Montserrat"/>
                <a:ea typeface="Montserrat"/>
                <a:cs typeface="Montserrat"/>
                <a:sym typeface="Montserrat"/>
              </a:rPr>
              <a:t>Climate change impacts supply, </a:t>
            </a:r>
            <a:r>
              <a:rPr lang="en-US" sz="1100">
                <a:latin typeface="Montserrat"/>
                <a:ea typeface="Montserrat"/>
                <a:cs typeface="Montserrat"/>
                <a:sym typeface="Montserrat"/>
              </a:rPr>
              <a:t>and focus is shifting to sustainable farming to meet growing demand.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g33dbb633c57_7_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372"/>
          <a:stretch/>
        </p:blipFill>
        <p:spPr>
          <a:xfrm>
            <a:off x="316225" y="811350"/>
            <a:ext cx="5012475" cy="14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3dbb633c57_7_9" descr="image56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466"/>
          <a:stretch/>
        </p:blipFill>
        <p:spPr>
          <a:xfrm>
            <a:off x="6516325" y="811350"/>
            <a:ext cx="5012475" cy="148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g33dbb633c57_7_9"/>
          <p:cNvCxnSpPr/>
          <p:nvPr/>
        </p:nvCxnSpPr>
        <p:spPr>
          <a:xfrm>
            <a:off x="316225" y="3694875"/>
            <a:ext cx="1121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20" name="Google Shape;220;g33dbb633c57_7_9"/>
          <p:cNvCxnSpPr/>
          <p:nvPr/>
        </p:nvCxnSpPr>
        <p:spPr>
          <a:xfrm>
            <a:off x="2232400" y="2626275"/>
            <a:ext cx="0" cy="33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21" name="Google Shape;221;g33dbb633c57_7_9"/>
          <p:cNvCxnSpPr/>
          <p:nvPr/>
        </p:nvCxnSpPr>
        <p:spPr>
          <a:xfrm>
            <a:off x="4556500" y="2626275"/>
            <a:ext cx="0" cy="33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22" name="Google Shape;222;g33dbb633c57_7_9"/>
          <p:cNvCxnSpPr/>
          <p:nvPr/>
        </p:nvCxnSpPr>
        <p:spPr>
          <a:xfrm>
            <a:off x="6880600" y="2626275"/>
            <a:ext cx="0" cy="33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23" name="Google Shape;223;g33dbb633c57_7_9"/>
          <p:cNvCxnSpPr/>
          <p:nvPr/>
        </p:nvCxnSpPr>
        <p:spPr>
          <a:xfrm>
            <a:off x="9204700" y="2626275"/>
            <a:ext cx="0" cy="33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24" name="Google Shape;224;g33dbb633c57_7_9"/>
          <p:cNvCxnSpPr/>
          <p:nvPr/>
        </p:nvCxnSpPr>
        <p:spPr>
          <a:xfrm>
            <a:off x="11528800" y="827825"/>
            <a:ext cx="0" cy="515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25" name="Google Shape;225;g33dbb633c57_7_9"/>
          <p:cNvSpPr/>
          <p:nvPr/>
        </p:nvSpPr>
        <p:spPr>
          <a:xfrm>
            <a:off x="5877925" y="811350"/>
            <a:ext cx="3234300" cy="14868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33dbb633c57_7_9"/>
          <p:cNvSpPr/>
          <p:nvPr/>
        </p:nvSpPr>
        <p:spPr>
          <a:xfrm>
            <a:off x="3553825" y="811350"/>
            <a:ext cx="3070200" cy="14868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DECDB"/>
              </a:gs>
              <a:gs pos="100000">
                <a:srgbClr val="F0AA6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33dbb633c57_7_9"/>
          <p:cNvSpPr txBox="1"/>
          <p:nvPr/>
        </p:nvSpPr>
        <p:spPr>
          <a:xfrm>
            <a:off x="3763375" y="1158575"/>
            <a:ext cx="20220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Fisheries supply </a:t>
            </a:r>
            <a:r>
              <a:rPr lang="en-U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90%</a:t>
            </a:r>
            <a:r>
              <a:rPr lang="en-US" sz="18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 of global supply of cysts</a:t>
            </a:r>
            <a:endParaRPr sz="1800" b="1">
              <a:solidFill>
                <a:srgbClr val="EE59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g33dbb633c57_7_9"/>
          <p:cNvSpPr txBox="1"/>
          <p:nvPr/>
        </p:nvSpPr>
        <p:spPr>
          <a:xfrm>
            <a:off x="6754250" y="1158575"/>
            <a:ext cx="20994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Farms supply </a:t>
            </a:r>
            <a:r>
              <a:rPr lang="en-U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10%</a:t>
            </a:r>
            <a:r>
              <a:rPr lang="en-US" sz="1800" b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of global supply of cysts</a:t>
            </a:r>
            <a:endParaRPr sz="1800" b="1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9" name="Google Shape;229;g33dbb633c57_7_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99" t="29358" r="31426" b="30191"/>
          <a:stretch/>
        </p:blipFill>
        <p:spPr>
          <a:xfrm>
            <a:off x="11396125" y="167173"/>
            <a:ext cx="514525" cy="50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cefed7c90_0_87"/>
          <p:cNvSpPr txBox="1">
            <a:spLocks noGrp="1"/>
          </p:cNvSpPr>
          <p:nvPr>
            <p:ph type="subTitle" idx="1"/>
          </p:nvPr>
        </p:nvSpPr>
        <p:spPr>
          <a:xfrm>
            <a:off x="316225" y="297700"/>
            <a:ext cx="116487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is Artemia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used for</a:t>
            </a:r>
            <a:r>
              <a:rPr lang="en-US"/>
              <a:t>? </a:t>
            </a:r>
            <a:r>
              <a:rPr lang="en-US" sz="2300">
                <a:solidFill>
                  <a:srgbClr val="EE5935"/>
                </a:solidFill>
              </a:rPr>
              <a:t>Aquaculture mainly, but multiple applications</a:t>
            </a:r>
            <a:endParaRPr sz="2300">
              <a:solidFill>
                <a:srgbClr val="EE5935"/>
              </a:solidFill>
            </a:endParaRPr>
          </a:p>
        </p:txBody>
      </p:sp>
      <p:sp>
        <p:nvSpPr>
          <p:cNvPr id="147" name="Google Shape;147;g2dcefed7c90_0_87"/>
          <p:cNvSpPr txBox="1"/>
          <p:nvPr/>
        </p:nvSpPr>
        <p:spPr>
          <a:xfrm>
            <a:off x="355750" y="2524352"/>
            <a:ext cx="1831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2100" b="1" i="0" u="none" strike="noStrike" cap="none">
                <a:solidFill>
                  <a:srgbClr val="FF712C"/>
                </a:solidFill>
                <a:latin typeface="Montserrat"/>
                <a:ea typeface="Montserrat"/>
                <a:cs typeface="Montserrat"/>
                <a:sym typeface="Montserrat"/>
              </a:rPr>
              <a:t>Aquaculture</a:t>
            </a:r>
            <a:endParaRPr sz="2100" b="1" i="0" u="none" strike="noStrike" cap="none">
              <a:solidFill>
                <a:srgbClr val="FF71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g2dcefed7c90_0_87"/>
          <p:cNvSpPr txBox="1"/>
          <p:nvPr/>
        </p:nvSpPr>
        <p:spPr>
          <a:xfrm>
            <a:off x="8153047" y="2005775"/>
            <a:ext cx="1390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100" b="1" i="0" u="none" strike="noStrike" cap="none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Aquarium</a:t>
            </a:r>
            <a:r>
              <a:rPr lang="en-US" sz="1100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1100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&amp; p</a:t>
            </a:r>
            <a:r>
              <a:rPr lang="en-US" sz="1100" b="1" i="0" u="none" strike="noStrike" cap="none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et trade</a:t>
            </a:r>
            <a:endParaRPr sz="1500" b="1" i="0" u="none" strike="noStrike" cap="none">
              <a:solidFill>
                <a:srgbClr val="F26A42"/>
              </a:solidFill>
            </a:endParaRPr>
          </a:p>
        </p:txBody>
      </p:sp>
      <p:sp>
        <p:nvSpPr>
          <p:cNvPr id="149" name="Google Shape;149;g2dcefed7c90_0_87"/>
          <p:cNvSpPr txBox="1"/>
          <p:nvPr/>
        </p:nvSpPr>
        <p:spPr>
          <a:xfrm>
            <a:off x="10136198" y="2005775"/>
            <a:ext cx="1390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100" b="1" i="0" u="none" strike="noStrike" cap="none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Research </a:t>
            </a:r>
            <a:br>
              <a:rPr lang="en-US" sz="1100" b="1" i="0" u="none" strike="noStrike" cap="none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&amp; </a:t>
            </a:r>
            <a:r>
              <a:rPr lang="en-US" sz="1100" b="1" i="0" u="none" strike="noStrike" cap="none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education</a:t>
            </a:r>
            <a:endParaRPr sz="1100" b="1" i="0" u="none" strike="noStrike" cap="none">
              <a:solidFill>
                <a:srgbClr val="F26A42"/>
              </a:solidFill>
            </a:endParaRPr>
          </a:p>
        </p:txBody>
      </p:sp>
      <p:sp>
        <p:nvSpPr>
          <p:cNvPr id="150" name="Google Shape;150;g2dcefed7c90_0_87"/>
          <p:cNvSpPr txBox="1"/>
          <p:nvPr/>
        </p:nvSpPr>
        <p:spPr>
          <a:xfrm>
            <a:off x="7833075" y="3586038"/>
            <a:ext cx="1922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100" b="1" i="0" u="none" strike="noStrike" cap="none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Pharmaceutical </a:t>
            </a:r>
            <a:br>
              <a:rPr lang="en-US" sz="1100" b="1" i="0" u="none" strike="noStrike" cap="none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 b="1" i="0" u="none" strike="noStrike" cap="none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&amp; biotech applications</a:t>
            </a:r>
            <a:endParaRPr sz="1100" b="1" i="0" u="none" strike="noStrike" cap="none">
              <a:solidFill>
                <a:srgbClr val="F26A42"/>
              </a:solidFill>
            </a:endParaRPr>
          </a:p>
        </p:txBody>
      </p:sp>
      <p:sp>
        <p:nvSpPr>
          <p:cNvPr id="151" name="Google Shape;151;g2dcefed7c90_0_87"/>
          <p:cNvSpPr txBox="1"/>
          <p:nvPr/>
        </p:nvSpPr>
        <p:spPr>
          <a:xfrm>
            <a:off x="10223273" y="3597218"/>
            <a:ext cx="1390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100" b="1" i="0" u="none" strike="noStrike" cap="none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Human </a:t>
            </a:r>
            <a:br>
              <a:rPr lang="en-US" sz="1100" b="1" i="0" u="none" strike="noStrike" cap="none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US" sz="1100" b="1" i="0" u="none" strike="noStrike" cap="none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ood</a:t>
            </a:r>
            <a:endParaRPr sz="1100" b="1" i="0" u="none" strike="noStrike" cap="none">
              <a:solidFill>
                <a:srgbClr val="F26A42"/>
              </a:solidFill>
            </a:endParaRPr>
          </a:p>
        </p:txBody>
      </p:sp>
      <p:sp>
        <p:nvSpPr>
          <p:cNvPr id="152" name="Google Shape;152;g2dcefed7c90_0_87"/>
          <p:cNvSpPr txBox="1"/>
          <p:nvPr/>
        </p:nvSpPr>
        <p:spPr>
          <a:xfrm>
            <a:off x="7850464" y="5185225"/>
            <a:ext cx="1875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100" b="1" i="0" u="none" strike="noStrike" cap="none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Ecosystem </a:t>
            </a:r>
            <a:br>
              <a:rPr lang="en-US" sz="1100" b="1" i="0" u="none" strike="noStrike" cap="none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1100" b="1" i="0" u="none" strike="noStrike" cap="none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ervices, s</a:t>
            </a:r>
            <a:r>
              <a:rPr lang="en-US" sz="1100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olar salt</a:t>
            </a:r>
            <a:endParaRPr sz="1100" b="1" i="0" u="none" strike="noStrike" cap="none">
              <a:solidFill>
                <a:srgbClr val="F26A42"/>
              </a:solidFill>
            </a:endParaRPr>
          </a:p>
        </p:txBody>
      </p:sp>
      <p:sp>
        <p:nvSpPr>
          <p:cNvPr id="153" name="Google Shape;153;g2dcefed7c90_0_87"/>
          <p:cNvSpPr txBox="1"/>
          <p:nvPr/>
        </p:nvSpPr>
        <p:spPr>
          <a:xfrm>
            <a:off x="9855069" y="5188675"/>
            <a:ext cx="2036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Other emerging </a:t>
            </a:r>
            <a:endParaRPr sz="1100" b="1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products &amp; innovations</a:t>
            </a:r>
            <a:endParaRPr sz="1100" b="1">
              <a:solidFill>
                <a:srgbClr val="F26A42"/>
              </a:solidFill>
            </a:endParaRPr>
          </a:p>
        </p:txBody>
      </p:sp>
      <p:pic>
        <p:nvPicPr>
          <p:cNvPr id="154" name="Google Shape;154;g2dcefed7c90_0_8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50" y="1069800"/>
            <a:ext cx="1307013" cy="137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dcefed7c90_0_8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676" y="1303883"/>
            <a:ext cx="1043315" cy="704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dcefed7c90_0_8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251" y="1302301"/>
            <a:ext cx="838950" cy="7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dcefed7c90_0_8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1509" y="2875162"/>
            <a:ext cx="767657" cy="71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dcefed7c90_0_87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9056" y="2876155"/>
            <a:ext cx="838956" cy="70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dcefed7c90_0_87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464" y="4452304"/>
            <a:ext cx="767657" cy="70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dcefed7c90_0_87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3096" y="4430830"/>
            <a:ext cx="838956" cy="7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dcefed7c90_0_87"/>
          <p:cNvSpPr txBox="1"/>
          <p:nvPr/>
        </p:nvSpPr>
        <p:spPr>
          <a:xfrm>
            <a:off x="2461888" y="1169413"/>
            <a:ext cx="5191500" cy="1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sz="2100">
                <a:solidFill>
                  <a:srgbClr val="EE59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Artemia is valued as a highly nutritious feed for early stage </a:t>
            </a:r>
            <a:br>
              <a:rPr lang="en-US" sz="2100">
                <a:solidFill>
                  <a:srgbClr val="EE59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2100">
                <a:solidFill>
                  <a:srgbClr val="EE59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shrimp and fish production, supporting</a:t>
            </a:r>
            <a:r>
              <a:rPr lang="en-US" sz="2100">
                <a:solidFill>
                  <a:srgbClr val="EE5935"/>
                </a:solidFill>
                <a:latin typeface="Montserrat Light"/>
                <a:ea typeface="Montserrat Light"/>
                <a:cs typeface="Montserrat Light"/>
                <a:sym typeface="Montserrat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 &gt;10 million tonnes </a:t>
            </a:r>
            <a:br>
              <a:rPr lang="en-US" sz="2100">
                <a:solidFill>
                  <a:srgbClr val="EE5935"/>
                </a:solidFill>
                <a:latin typeface="Montserrat Light"/>
                <a:ea typeface="Montserrat Light"/>
                <a:cs typeface="Montserrat Light"/>
                <a:sym typeface="Montserrat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</a:br>
            <a:r>
              <a:rPr lang="en-US" sz="2100">
                <a:solidFill>
                  <a:srgbClr val="EE5935"/>
                </a:solidFill>
                <a:latin typeface="Montserrat Light"/>
                <a:ea typeface="Montserrat Light"/>
                <a:cs typeface="Montserrat Light"/>
                <a:sym typeface="Montserrat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of</a:t>
            </a:r>
            <a:r>
              <a:rPr lang="en-US" sz="2100">
                <a:solidFill>
                  <a:srgbClr val="EE59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aquaculture production</a:t>
            </a:r>
            <a:endParaRPr sz="1800">
              <a:solidFill>
                <a:srgbClr val="EE593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2" name="Google Shape;162;g2dcefed7c90_0_87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411900" cy="2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63" name="Google Shape;163;g2dcefed7c90_0_87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750" y="3242150"/>
            <a:ext cx="7365101" cy="265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dcefed7c90_0_87"/>
          <p:cNvSpPr txBox="1"/>
          <p:nvPr/>
        </p:nvSpPr>
        <p:spPr>
          <a:xfrm>
            <a:off x="430700" y="4707095"/>
            <a:ext cx="5191500" cy="1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Feast time! </a:t>
            </a:r>
            <a:br>
              <a:rPr lang="en-US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giant tiger prawn </a:t>
            </a:r>
            <a:br>
              <a:rPr lang="en-US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devours free-swimming </a:t>
            </a:r>
            <a:br>
              <a:rPr lang="en-US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adult Artemia </a:t>
            </a:r>
            <a:r>
              <a:rPr lang="en-US" sz="1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(see white dots)</a:t>
            </a:r>
            <a:endParaRPr sz="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65" name="Google Shape;165;g2dcefed7c90_0_87"/>
          <p:cNvCxnSpPr/>
          <p:nvPr/>
        </p:nvCxnSpPr>
        <p:spPr>
          <a:xfrm>
            <a:off x="9867990" y="1037375"/>
            <a:ext cx="0" cy="482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g2dcefed7c90_0_87"/>
          <p:cNvCxnSpPr/>
          <p:nvPr/>
        </p:nvCxnSpPr>
        <p:spPr>
          <a:xfrm rot="10800000">
            <a:off x="7848727" y="4259975"/>
            <a:ext cx="396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g2dcefed7c90_0_87"/>
          <p:cNvCxnSpPr/>
          <p:nvPr/>
        </p:nvCxnSpPr>
        <p:spPr>
          <a:xfrm rot="10800000">
            <a:off x="7848727" y="2653425"/>
            <a:ext cx="396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g2dcefed7c90_0_87"/>
          <p:cNvCxnSpPr/>
          <p:nvPr/>
        </p:nvCxnSpPr>
        <p:spPr>
          <a:xfrm rot="10800000">
            <a:off x="7929916" y="5866525"/>
            <a:ext cx="396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Google Shape;169;g2dcefed7c90_0_87"/>
          <p:cNvCxnSpPr/>
          <p:nvPr/>
        </p:nvCxnSpPr>
        <p:spPr>
          <a:xfrm>
            <a:off x="7720850" y="1001525"/>
            <a:ext cx="9300" cy="490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2dcefed7c90_0_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25" y="799150"/>
            <a:ext cx="4300150" cy="274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dcefed7c90_0_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25" y="3545225"/>
            <a:ext cx="4308900" cy="271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dcefed7c90_0_3"/>
          <p:cNvSpPr txBox="1">
            <a:spLocks noGrp="1"/>
          </p:cNvSpPr>
          <p:nvPr>
            <p:ph type="subTitle" idx="1"/>
          </p:nvPr>
        </p:nvSpPr>
        <p:spPr>
          <a:xfrm>
            <a:off x="316225" y="297700"/>
            <a:ext cx="116487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Artemia sources:</a:t>
            </a:r>
            <a:r>
              <a:rPr lang="en-US"/>
              <a:t> </a:t>
            </a:r>
            <a:r>
              <a:rPr lang="en-US">
                <a:solidFill>
                  <a:srgbClr val="EE593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wild fisheries</a:t>
            </a:r>
            <a:r>
              <a:rPr lang="en-US">
                <a:solidFill>
                  <a:srgbClr val="EE5935"/>
                </a:solidFill>
              </a:rPr>
              <a:t> supply &gt;90% of cysts</a:t>
            </a:r>
            <a:endParaRPr>
              <a:solidFill>
                <a:srgbClr val="EE5935"/>
              </a:solidFill>
            </a:endParaRPr>
          </a:p>
        </p:txBody>
      </p:sp>
      <p:sp>
        <p:nvSpPr>
          <p:cNvPr id="178" name="Google Shape;178;g2dcefed7c90_0_3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411900" cy="2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79" name="Google Shape;179;g2dcefed7c90_0_3" descr="Afbeelding met kaart, Aarde, Wereld, tekst&#10;&#10;Automatisch gegenereerde beschrijvin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475" y="1487538"/>
            <a:ext cx="7067550" cy="388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dcefed7c90_0_3"/>
          <p:cNvSpPr txBox="1"/>
          <p:nvPr/>
        </p:nvSpPr>
        <p:spPr>
          <a:xfrm>
            <a:off x="484025" y="5902250"/>
            <a:ext cx="36747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Large Solar Salt Works, China</a:t>
            </a: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Google Shape;181;g2dcefed7c90_0_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99" t="29358" r="31426" b="30191"/>
          <a:stretch/>
        </p:blipFill>
        <p:spPr>
          <a:xfrm>
            <a:off x="11396125" y="167173"/>
            <a:ext cx="514525" cy="50792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dcefed7c90_0_3"/>
          <p:cNvSpPr txBox="1"/>
          <p:nvPr/>
        </p:nvSpPr>
        <p:spPr>
          <a:xfrm>
            <a:off x="453275" y="3107625"/>
            <a:ext cx="25332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Great Salt Lake, USA</a:t>
            </a: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33e80ca1fca_1_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25" y="966813"/>
            <a:ext cx="5193450" cy="238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3e80ca1fca_1_12"/>
          <p:cNvSpPr txBox="1">
            <a:spLocks noGrp="1"/>
          </p:cNvSpPr>
          <p:nvPr>
            <p:ph type="subTitle" idx="1"/>
          </p:nvPr>
        </p:nvSpPr>
        <p:spPr>
          <a:xfrm>
            <a:off x="316225" y="297700"/>
            <a:ext cx="116487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</a:ext>
                </a:extLst>
              </a:rPr>
              <a:t>Artemia sources:</a:t>
            </a:r>
            <a:r>
              <a:rPr lang="en-US"/>
              <a:t> </a:t>
            </a:r>
            <a:r>
              <a:rPr lang="en-US">
                <a:solidFill>
                  <a:srgbClr val="EE593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farming</a:t>
            </a:r>
            <a:r>
              <a:rPr lang="en-US">
                <a:solidFill>
                  <a:srgbClr val="EE5935"/>
                </a:solidFill>
              </a:rPr>
              <a:t> is increasing, in diverse systems</a:t>
            </a:r>
            <a:endParaRPr>
              <a:solidFill>
                <a:srgbClr val="EE5935"/>
              </a:solidFill>
            </a:endParaRPr>
          </a:p>
        </p:txBody>
      </p:sp>
      <p:sp>
        <p:nvSpPr>
          <p:cNvPr id="190" name="Google Shape;190;g33e80ca1fca_1_12"/>
          <p:cNvSpPr txBox="1"/>
          <p:nvPr/>
        </p:nvSpPr>
        <p:spPr>
          <a:xfrm>
            <a:off x="436900" y="1060688"/>
            <a:ext cx="20028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Solar salt </a:t>
            </a:r>
            <a:r>
              <a:rPr lang="en-US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  </a:ext>
                </a:extLst>
              </a:rPr>
              <a:t>works</a:t>
            </a: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g33e80ca1fca_1_1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25" y="3502463"/>
            <a:ext cx="5193450" cy="238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3e80ca1fca_1_12"/>
          <p:cNvSpPr txBox="1"/>
          <p:nvPr/>
        </p:nvSpPr>
        <p:spPr>
          <a:xfrm>
            <a:off x="389275" y="5455438"/>
            <a:ext cx="32208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Artisanal salt </a:t>
            </a:r>
            <a:r>
              <a:rPr lang="en-US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farms</a:t>
            </a: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3" name="Google Shape;193;g33e80ca1fca_1_1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9275" y="966813"/>
            <a:ext cx="5193450" cy="238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33e80ca1fca_1_12"/>
          <p:cNvSpPr txBox="1"/>
          <p:nvPr/>
        </p:nvSpPr>
        <p:spPr>
          <a:xfrm>
            <a:off x="5754875" y="1060688"/>
            <a:ext cx="20028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Pond farming</a:t>
            </a: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5" name="Google Shape;195;g33e80ca1fca_1_1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9275" y="3502463"/>
            <a:ext cx="5193450" cy="238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3e80ca1fca_1_12"/>
          <p:cNvSpPr txBox="1"/>
          <p:nvPr/>
        </p:nvSpPr>
        <p:spPr>
          <a:xfrm>
            <a:off x="5724575" y="5455425"/>
            <a:ext cx="20028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Tank systems</a:t>
            </a: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g33e80ca1fca_1_12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411900" cy="2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98" name="Google Shape;198;g33e80ca1fca_1_1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99" t="29358" r="31426" b="30191"/>
          <a:stretch/>
        </p:blipFill>
        <p:spPr>
          <a:xfrm>
            <a:off x="11396125" y="167173"/>
            <a:ext cx="514525" cy="50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dbb633c57_7_26"/>
          <p:cNvSpPr txBox="1">
            <a:spLocks noGrp="1"/>
          </p:cNvSpPr>
          <p:nvPr>
            <p:ph type="subTitle" idx="1"/>
          </p:nvPr>
        </p:nvSpPr>
        <p:spPr>
          <a:xfrm>
            <a:off x="316225" y="297700"/>
            <a:ext cx="87960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Artemia: </a:t>
            </a:r>
            <a:r>
              <a:rPr lang="en-US">
                <a:solidFill>
                  <a:srgbClr val="EE5935"/>
                </a:solidFill>
              </a:rPr>
              <a:t>its economic value and impacts</a:t>
            </a:r>
            <a:endParaRPr>
              <a:solidFill>
                <a:srgbClr val="EE5935"/>
              </a:solidFill>
            </a:endParaRPr>
          </a:p>
        </p:txBody>
      </p:sp>
      <p:sp>
        <p:nvSpPr>
          <p:cNvPr id="236" name="Google Shape;236;g33dbb633c57_7_26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422700" cy="2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37" name="Google Shape;237;g33dbb633c57_7_26"/>
          <p:cNvSpPr txBox="1"/>
          <p:nvPr/>
        </p:nvSpPr>
        <p:spPr>
          <a:xfrm>
            <a:off x="6638675" y="2177850"/>
            <a:ext cx="49713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Market Growth</a:t>
            </a:r>
            <a:r>
              <a:rPr lang="en-US" sz="13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USD 144M (2022) → USD 295M (2030), supporting a USD 250B aquaculture sector.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Higher Incomes</a:t>
            </a:r>
            <a:r>
              <a:rPr lang="en-US" sz="13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-U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Artemia farming doubles/triples earnings for salt farmers (</a:t>
            </a:r>
            <a:r>
              <a:rPr lang="en-U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for cysts:</a:t>
            </a:r>
            <a:r>
              <a:rPr lang="en-U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60–100 kg/ha, USD 40–50/kg).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New Revenue</a:t>
            </a:r>
            <a:r>
              <a:rPr lang="en-US" sz="13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-U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Brine water &amp; Artemia biomass create alternative income streams.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Jobs &amp; Cooperatives</a:t>
            </a:r>
            <a:r>
              <a:rPr lang="en-US" sz="13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-U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Supports value chains, cooperatives, and women in processing.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Global Demand</a:t>
            </a:r>
            <a:r>
              <a:rPr lang="en-US" sz="1300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</a:ext>
                </a:extLst>
              </a:rPr>
              <a:t>:</a:t>
            </a:r>
            <a:r>
              <a:rPr lang="en-U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2"/>
                  </a:ext>
                </a:extLst>
              </a:rPr>
              <a:t> 80% artemia </a:t>
            </a:r>
            <a:r>
              <a:rPr lang="en-U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3"/>
                  </a:ext>
                </a:extLst>
              </a:rPr>
              <a:t>cyst</a:t>
            </a:r>
            <a:r>
              <a:rPr lang="en-U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 supplies to major shrimp markets (China, Vietnam, Ecuador, India)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3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Innovation</a:t>
            </a:r>
            <a:r>
              <a:rPr lang="en-U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integrated farming boost efficiency and resilience.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g33dbb633c57_7_26"/>
          <p:cNvSpPr txBox="1"/>
          <p:nvPr/>
        </p:nvSpPr>
        <p:spPr>
          <a:xfrm>
            <a:off x="7895975" y="1420750"/>
            <a:ext cx="31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4864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DC0032"/>
                </a:solidFill>
                <a:latin typeface="Montserrat"/>
                <a:ea typeface="Montserrat"/>
                <a:cs typeface="Montserrat"/>
                <a:sym typeface="Montserrat"/>
              </a:rPr>
              <a:t>Economic </a:t>
            </a:r>
            <a:br>
              <a:rPr lang="en-US" sz="2100" b="1">
                <a:solidFill>
                  <a:srgbClr val="DC003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100" b="1">
                <a:solidFill>
                  <a:srgbClr val="DC0032"/>
                </a:solidFill>
                <a:latin typeface="Montserrat"/>
                <a:ea typeface="Montserrat"/>
                <a:cs typeface="Montserrat"/>
                <a:sym typeface="Montserrat"/>
              </a:rPr>
              <a:t>Impacts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9" name="Google Shape;239;g33dbb633c57_7_2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425" y="1003275"/>
            <a:ext cx="1063975" cy="10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3dbb633c57_7_2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25" y="888500"/>
            <a:ext cx="6096000" cy="53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3dbb633c57_7_2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99" t="29358" r="31426" b="30191"/>
          <a:stretch/>
        </p:blipFill>
        <p:spPr>
          <a:xfrm>
            <a:off x="11396125" y="167173"/>
            <a:ext cx="514525" cy="50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3e80ca1fca_1_48"/>
          <p:cNvSpPr txBox="1">
            <a:spLocks noGrp="1"/>
          </p:cNvSpPr>
          <p:nvPr>
            <p:ph type="subTitle" idx="1"/>
          </p:nvPr>
        </p:nvSpPr>
        <p:spPr>
          <a:xfrm>
            <a:off x="316225" y="297700"/>
            <a:ext cx="110799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2440"/>
              <a:t>Artemia farming: </a:t>
            </a:r>
            <a:r>
              <a:rPr lang="en-US" sz="2440">
                <a:solidFill>
                  <a:srgbClr val="EE5935"/>
                </a:solidFill>
              </a:rPr>
              <a:t>its social and ecological values and impacts</a:t>
            </a:r>
            <a:endParaRPr sz="2440"/>
          </a:p>
        </p:txBody>
      </p:sp>
      <p:sp>
        <p:nvSpPr>
          <p:cNvPr id="248" name="Google Shape;248;g33e80ca1fca_1_48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422700" cy="2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49" name="Google Shape;249;g33e80ca1fca_1_48"/>
          <p:cNvSpPr txBox="1"/>
          <p:nvPr/>
        </p:nvSpPr>
        <p:spPr>
          <a:xfrm>
            <a:off x="6200250" y="3972200"/>
            <a:ext cx="5460300" cy="2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Artemia production in diverse hypersaline agro-ecologies, </a:t>
            </a:r>
            <a:b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 few alternatives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Climate resilience in hypersaline, salt impacted coastal </a:t>
            </a:r>
            <a:b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inland region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Biomass production based on agro-processing waste streams - low environmental and GHG footprint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Biodiversity of Artemia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0" name="Google Shape;250;g33e80ca1fca_1_4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99" t="29358" r="31426" b="30191"/>
          <a:stretch/>
        </p:blipFill>
        <p:spPr>
          <a:xfrm>
            <a:off x="11396125" y="167173"/>
            <a:ext cx="514525" cy="50792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33e80ca1fca_1_48"/>
          <p:cNvSpPr txBox="1"/>
          <p:nvPr/>
        </p:nvSpPr>
        <p:spPr>
          <a:xfrm>
            <a:off x="345875" y="359037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Social Benefits</a:t>
            </a:r>
            <a:endParaRPr sz="2100" b="1">
              <a:solidFill>
                <a:srgbClr val="EE59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g33e80ca1fca_1_48"/>
          <p:cNvSpPr txBox="1"/>
          <p:nvPr/>
        </p:nvSpPr>
        <p:spPr>
          <a:xfrm>
            <a:off x="345875" y="4029700"/>
            <a:ext cx="5575200" cy="20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Targets very impoverished regions with few alternatives.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Empowering Women Through Livelihood Diversification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Attracting Youth to Aquaculture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Strengthening Community Cohesion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Enhanced incomes in poor salt impacted regions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Evidence of Strong Cooperatives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3" name="Google Shape;253;g33e80ca1fca_1_4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75" y="842100"/>
            <a:ext cx="5668650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33e80ca1fca_1_4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0250" y="842100"/>
            <a:ext cx="5668700" cy="2581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g33e80ca1fca_1_48"/>
          <p:cNvCxnSpPr/>
          <p:nvPr/>
        </p:nvCxnSpPr>
        <p:spPr>
          <a:xfrm>
            <a:off x="6014525" y="842100"/>
            <a:ext cx="0" cy="5283300"/>
          </a:xfrm>
          <a:prstGeom prst="straightConnector1">
            <a:avLst/>
          </a:prstGeom>
          <a:noFill/>
          <a:ln w="9525" cap="flat" cmpd="sng">
            <a:solidFill>
              <a:srgbClr val="EE59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Google Shape;256;g33e80ca1fca_1_48"/>
          <p:cNvCxnSpPr/>
          <p:nvPr/>
        </p:nvCxnSpPr>
        <p:spPr>
          <a:xfrm>
            <a:off x="11872400" y="842100"/>
            <a:ext cx="0" cy="5283300"/>
          </a:xfrm>
          <a:prstGeom prst="straightConnector1">
            <a:avLst/>
          </a:prstGeom>
          <a:noFill/>
          <a:ln w="9525" cap="flat" cmpd="sng">
            <a:solidFill>
              <a:srgbClr val="EE593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Google Shape;257;g33e80ca1fca_1_48"/>
          <p:cNvSpPr txBox="1"/>
          <p:nvPr/>
        </p:nvSpPr>
        <p:spPr>
          <a:xfrm>
            <a:off x="6184700" y="3590375"/>
            <a:ext cx="4773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Environment and Climate</a:t>
            </a:r>
            <a:endParaRPr sz="2100" b="1">
              <a:solidFill>
                <a:srgbClr val="EE59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UTUREFISH">
  <a:themeElements>
    <a:clrScheme name="Office">
      <a:dk1>
        <a:srgbClr val="36454F"/>
      </a:dk1>
      <a:lt1>
        <a:srgbClr val="FFFFFF"/>
      </a:lt1>
      <a:dk2>
        <a:srgbClr val="298FC2"/>
      </a:dk2>
      <a:lt2>
        <a:srgbClr val="D50032"/>
      </a:lt2>
      <a:accent1>
        <a:srgbClr val="D47D17"/>
      </a:accent1>
      <a:accent2>
        <a:srgbClr val="5E7461"/>
      </a:accent2>
      <a:accent3>
        <a:srgbClr val="AA985D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Macintosh PowerPoint</Application>
  <PresentationFormat>Widescreen</PresentationFormat>
  <Paragraphs>120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Times New Roman</vt:lpstr>
      <vt:lpstr>Montserrat</vt:lpstr>
      <vt:lpstr>Calibri</vt:lpstr>
      <vt:lpstr>Montserrat Medium</vt:lpstr>
      <vt:lpstr>Aptos</vt:lpstr>
      <vt:lpstr>Montserrat Light</vt:lpstr>
      <vt:lpstr>FUTUREFISH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Microsoft Office User</cp:lastModifiedBy>
  <cp:revision>4</cp:revision>
  <dcterms:modified xsi:type="dcterms:W3CDTF">2025-06-30T01:20:22Z</dcterms:modified>
  <cp:category/>
</cp:coreProperties>
</file>