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1"/>
  </p:sldMasterIdLst>
  <p:notesMasterIdLst>
    <p:notesMasterId r:id="rId21"/>
  </p:notesMasterIdLst>
  <p:sldIdLst>
    <p:sldId id="358" r:id="rId2"/>
    <p:sldId id="469" r:id="rId3"/>
    <p:sldId id="493" r:id="rId4"/>
    <p:sldId id="447" r:id="rId5"/>
    <p:sldId id="2145705780" r:id="rId6"/>
    <p:sldId id="2145705786" r:id="rId7"/>
    <p:sldId id="2145705781" r:id="rId8"/>
    <p:sldId id="464" r:id="rId9"/>
    <p:sldId id="492" r:id="rId10"/>
    <p:sldId id="491" r:id="rId11"/>
    <p:sldId id="459" r:id="rId12"/>
    <p:sldId id="496" r:id="rId13"/>
    <p:sldId id="2145705782" r:id="rId14"/>
    <p:sldId id="474" r:id="rId15"/>
    <p:sldId id="486" r:id="rId16"/>
    <p:sldId id="2145705787" r:id="rId17"/>
    <p:sldId id="2145705785" r:id="rId18"/>
    <p:sldId id="2145705788" r:id="rId19"/>
    <p:sldId id="92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ndy Holdaway" initials="RH" lastIdx="11" clrIdx="0">
    <p:extLst>
      <p:ext uri="{19B8F6BF-5375-455C-9EA6-DF929625EA0E}">
        <p15:presenceInfo xmlns:p15="http://schemas.microsoft.com/office/powerpoint/2012/main" userId="S-1-5-21-473864513-1989464136-2683461647-26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96"/>
    <a:srgbClr val="6F6F6F"/>
    <a:srgbClr val="FF9966"/>
    <a:srgbClr val="FF9900"/>
    <a:srgbClr val="0099CC"/>
    <a:srgbClr val="3399FF"/>
    <a:srgbClr val="427437"/>
    <a:srgbClr val="C9AC84"/>
    <a:srgbClr val="D2712E"/>
    <a:srgbClr val="A73A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5E6EBD-2974-45DD-93B3-0007C56ADD48}" v="1" dt="2026-08-13T13:06:45.7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88" autoAdjust="0"/>
    <p:restoredTop sz="27251" autoAdjust="0"/>
  </p:normalViewPr>
  <p:slideViewPr>
    <p:cSldViewPr snapToGrid="0" showGuides="1">
      <p:cViewPr varScale="1">
        <p:scale>
          <a:sx n="39" d="100"/>
          <a:sy n="39" d="100"/>
        </p:scale>
        <p:origin x="527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fce1cffc4a6b675/Desktop/DAX/Conferences/WAS%20Singapore%202026/WAS%202026%20WorkBoo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sz="1000"/>
              <a:t>Larval Lenght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Sheet1!$D$4</c:f>
              <c:strCache>
                <c:ptCount val="1"/>
                <c:pt idx="0">
                  <c:v>3kg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Sheet1!$C$5:$C$9</c:f>
              <c:strCache>
                <c:ptCount val="5"/>
                <c:pt idx="0">
                  <c:v>Z3</c:v>
                </c:pt>
                <c:pt idx="1">
                  <c:v>M3</c:v>
                </c:pt>
                <c:pt idx="2">
                  <c:v>PL4</c:v>
                </c:pt>
                <c:pt idx="3">
                  <c:v>PL8</c:v>
                </c:pt>
                <c:pt idx="4">
                  <c:v>PL12</c:v>
                </c:pt>
              </c:strCache>
            </c:strRef>
          </c:cat>
          <c:val>
            <c:numRef>
              <c:f>Sheet1!$D$5:$D$9</c:f>
              <c:numCache>
                <c:formatCode>General</c:formatCode>
                <c:ptCount val="5"/>
                <c:pt idx="0">
                  <c:v>2.41</c:v>
                </c:pt>
                <c:pt idx="1">
                  <c:v>3.9</c:v>
                </c:pt>
                <c:pt idx="2">
                  <c:v>5.76</c:v>
                </c:pt>
                <c:pt idx="3">
                  <c:v>7.63</c:v>
                </c:pt>
                <c:pt idx="4">
                  <c:v>10.65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0F-4617-BB41-C5A44D83F738}"/>
            </c:ext>
          </c:extLst>
        </c:ser>
        <c:ser>
          <c:idx val="1"/>
          <c:order val="1"/>
          <c:tx>
            <c:strRef>
              <c:f>Sheet1!$E$4</c:f>
              <c:strCache>
                <c:ptCount val="1"/>
                <c:pt idx="0">
                  <c:v>6kg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Sheet1!$C$5:$C$9</c:f>
              <c:strCache>
                <c:ptCount val="5"/>
                <c:pt idx="0">
                  <c:v>Z3</c:v>
                </c:pt>
                <c:pt idx="1">
                  <c:v>M3</c:v>
                </c:pt>
                <c:pt idx="2">
                  <c:v>PL4</c:v>
                </c:pt>
                <c:pt idx="3">
                  <c:v>PL8</c:v>
                </c:pt>
                <c:pt idx="4">
                  <c:v>PL12</c:v>
                </c:pt>
              </c:strCache>
            </c:strRef>
          </c:cat>
          <c:val>
            <c:numRef>
              <c:f>Sheet1!$E$5:$E$9</c:f>
              <c:numCache>
                <c:formatCode>General</c:formatCode>
                <c:ptCount val="5"/>
                <c:pt idx="0">
                  <c:v>2.42</c:v>
                </c:pt>
                <c:pt idx="1">
                  <c:v>4.07</c:v>
                </c:pt>
                <c:pt idx="2">
                  <c:v>6</c:v>
                </c:pt>
                <c:pt idx="3">
                  <c:v>8.61</c:v>
                </c:pt>
                <c:pt idx="4">
                  <c:v>11.58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0F-4617-BB41-C5A44D83F73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01525231"/>
        <c:axId val="901523791"/>
      </c:barChart>
      <c:catAx>
        <c:axId val="90152523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/>
                  <a:t>Larval Stage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1523791"/>
        <c:crosses val="autoZero"/>
        <c:auto val="1"/>
        <c:lblAlgn val="ctr"/>
        <c:lblOffset val="100"/>
        <c:noMultiLvlLbl val="0"/>
      </c:catAx>
      <c:valAx>
        <c:axId val="9015237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/>
                  <a:t>Lenght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15252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6A72DA-E1E2-4604-BC40-2575F100A3E5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9B30DF93-57E6-4ACF-8414-7577A7244222}">
      <dgm:prSet phldrT="[Text]" phldr="0"/>
      <dgm:spPr/>
      <dgm:t>
        <a:bodyPr/>
        <a:lstStyle/>
        <a:p>
          <a:r>
            <a:rPr lang="en-IE" dirty="0"/>
            <a:t>HATCHERY</a:t>
          </a:r>
        </a:p>
      </dgm:t>
    </dgm:pt>
    <dgm:pt modelId="{155F8C0E-04A5-4937-9597-3942CBA25A89}" type="parTrans" cxnId="{B6825CDC-F851-4059-ABE0-20A7953E7571}">
      <dgm:prSet/>
      <dgm:spPr/>
      <dgm:t>
        <a:bodyPr/>
        <a:lstStyle/>
        <a:p>
          <a:endParaRPr lang="en-IE"/>
        </a:p>
      </dgm:t>
    </dgm:pt>
    <dgm:pt modelId="{6513563A-4CB1-4717-96AE-6ECF2B30BEA1}" type="sibTrans" cxnId="{B6825CDC-F851-4059-ABE0-20A7953E7571}">
      <dgm:prSet/>
      <dgm:spPr/>
      <dgm:t>
        <a:bodyPr/>
        <a:lstStyle/>
        <a:p>
          <a:endParaRPr lang="en-IE"/>
        </a:p>
      </dgm:t>
    </dgm:pt>
    <dgm:pt modelId="{12696E88-9944-47D6-9F8E-374C238CEC52}">
      <dgm:prSet phldrT="[Text]" phldr="0"/>
      <dgm:spPr/>
      <dgm:t>
        <a:bodyPr/>
        <a:lstStyle/>
        <a:p>
          <a:r>
            <a:rPr lang="en-IE" dirty="0"/>
            <a:t>NURSERY</a:t>
          </a:r>
        </a:p>
      </dgm:t>
    </dgm:pt>
    <dgm:pt modelId="{03AF7A4C-FEA9-4DBC-9691-428833D03F22}" type="parTrans" cxnId="{DAB51C34-D923-40CE-B5DC-4BCD46B3C2BA}">
      <dgm:prSet/>
      <dgm:spPr/>
      <dgm:t>
        <a:bodyPr/>
        <a:lstStyle/>
        <a:p>
          <a:endParaRPr lang="en-IE"/>
        </a:p>
      </dgm:t>
    </dgm:pt>
    <dgm:pt modelId="{3E41C741-561E-4DFA-A164-710CF35F9C37}" type="sibTrans" cxnId="{DAB51C34-D923-40CE-B5DC-4BCD46B3C2BA}">
      <dgm:prSet/>
      <dgm:spPr/>
      <dgm:t>
        <a:bodyPr/>
        <a:lstStyle/>
        <a:p>
          <a:endParaRPr lang="en-IE"/>
        </a:p>
      </dgm:t>
    </dgm:pt>
    <dgm:pt modelId="{27BB6F3C-25D9-46DF-A660-BEB107DC4227}">
      <dgm:prSet phldrT="[Text]" phldr="0"/>
      <dgm:spPr>
        <a:solidFill>
          <a:schemeClr val="lt1">
            <a:hueOff val="0"/>
            <a:satOff val="0"/>
            <a:lumOff val="0"/>
          </a:schemeClr>
        </a:solidFill>
        <a:effectLst>
          <a:outerShdw blurRad="50800" dist="50800" dir="5400000" algn="ctr" rotWithShape="0">
            <a:srgbClr val="C9AC84"/>
          </a:outerShdw>
        </a:effectLst>
      </dgm:spPr>
      <dgm:t>
        <a:bodyPr/>
        <a:lstStyle/>
        <a:p>
          <a:r>
            <a:rPr lang="en-IE" dirty="0"/>
            <a:t>GROWOUT</a:t>
          </a:r>
        </a:p>
      </dgm:t>
    </dgm:pt>
    <dgm:pt modelId="{FD3E3BFD-CB45-45ED-94C8-8D5A5BC4A5C3}" type="parTrans" cxnId="{0A598F04-3EF4-48CB-AD25-9611DBC71010}">
      <dgm:prSet/>
      <dgm:spPr/>
      <dgm:t>
        <a:bodyPr/>
        <a:lstStyle/>
        <a:p>
          <a:endParaRPr lang="en-IE"/>
        </a:p>
      </dgm:t>
    </dgm:pt>
    <dgm:pt modelId="{DD4F063E-8439-4374-B448-DE8594621C78}" type="sibTrans" cxnId="{0A598F04-3EF4-48CB-AD25-9611DBC71010}">
      <dgm:prSet/>
      <dgm:spPr/>
      <dgm:t>
        <a:bodyPr/>
        <a:lstStyle/>
        <a:p>
          <a:endParaRPr lang="en-IE"/>
        </a:p>
      </dgm:t>
    </dgm:pt>
    <dgm:pt modelId="{80462B64-DA4C-40CE-98EF-F31C328C36AA}" type="pres">
      <dgm:prSet presAssocID="{526A72DA-E1E2-4604-BC40-2575F100A3E5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B2BA689D-E6F2-4579-A112-84E8A19D2DFD}" type="pres">
      <dgm:prSet presAssocID="{27BB6F3C-25D9-46DF-A660-BEB107DC4227}" presName="Accent3" presStyleCnt="0"/>
      <dgm:spPr/>
    </dgm:pt>
    <dgm:pt modelId="{FDBFB537-6A18-4A89-807D-EBD43CF3C69E}" type="pres">
      <dgm:prSet presAssocID="{27BB6F3C-25D9-46DF-A660-BEB107DC4227}" presName="Accent" presStyleLbl="node1" presStyleIdx="0" presStyleCnt="3"/>
      <dgm:spPr/>
    </dgm:pt>
    <dgm:pt modelId="{D02A2C5A-AF3D-47C2-98FA-7DCD937290A6}" type="pres">
      <dgm:prSet presAssocID="{27BB6F3C-25D9-46DF-A660-BEB107DC4227}" presName="ParentBackground3" presStyleCnt="0"/>
      <dgm:spPr/>
    </dgm:pt>
    <dgm:pt modelId="{CF6E4E5E-D066-41CD-B2B7-283280130CAB}" type="pres">
      <dgm:prSet presAssocID="{27BB6F3C-25D9-46DF-A660-BEB107DC4227}" presName="ParentBackground" presStyleLbl="fgAcc1" presStyleIdx="0" presStyleCnt="3"/>
      <dgm:spPr/>
    </dgm:pt>
    <dgm:pt modelId="{A5E98FCC-DDC8-4EAB-84E5-BF9735101745}" type="pres">
      <dgm:prSet presAssocID="{27BB6F3C-25D9-46DF-A660-BEB107DC422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D022E38-BF58-4759-8AE0-6FC6E4E2DF4B}" type="pres">
      <dgm:prSet presAssocID="{12696E88-9944-47D6-9F8E-374C238CEC52}" presName="Accent2" presStyleCnt="0"/>
      <dgm:spPr/>
    </dgm:pt>
    <dgm:pt modelId="{A24F8D88-16B3-49CF-847E-798AC0F65317}" type="pres">
      <dgm:prSet presAssocID="{12696E88-9944-47D6-9F8E-374C238CEC52}" presName="Accent" presStyleLbl="node1" presStyleIdx="1" presStyleCnt="3"/>
      <dgm:spPr>
        <a:solidFill>
          <a:srgbClr val="427437"/>
        </a:solidFill>
      </dgm:spPr>
    </dgm:pt>
    <dgm:pt modelId="{2BD157C9-199F-44A9-B93F-38B894FF0EE0}" type="pres">
      <dgm:prSet presAssocID="{12696E88-9944-47D6-9F8E-374C238CEC52}" presName="ParentBackground2" presStyleCnt="0"/>
      <dgm:spPr/>
    </dgm:pt>
    <dgm:pt modelId="{C6B40BD1-7403-479A-90E5-6CA662B6C1B1}" type="pres">
      <dgm:prSet presAssocID="{12696E88-9944-47D6-9F8E-374C238CEC52}" presName="ParentBackground" presStyleLbl="fgAcc1" presStyleIdx="1" presStyleCnt="3"/>
      <dgm:spPr/>
    </dgm:pt>
    <dgm:pt modelId="{0AF48053-F9E4-4A89-99A3-8B2075725354}" type="pres">
      <dgm:prSet presAssocID="{12696E88-9944-47D6-9F8E-374C238CEC5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1229B98-2898-43CD-A7F6-9765EA4EAC7B}" type="pres">
      <dgm:prSet presAssocID="{9B30DF93-57E6-4ACF-8414-7577A7244222}" presName="Accent1" presStyleCnt="0"/>
      <dgm:spPr/>
    </dgm:pt>
    <dgm:pt modelId="{D90A01CB-DA8B-4F62-992B-FD29BE058BAF}" type="pres">
      <dgm:prSet presAssocID="{9B30DF93-57E6-4ACF-8414-7577A7244222}" presName="Accent" presStyleLbl="node1" presStyleIdx="2" presStyleCnt="3"/>
      <dgm:spPr>
        <a:solidFill>
          <a:srgbClr val="FF9900"/>
        </a:solidFill>
      </dgm:spPr>
    </dgm:pt>
    <dgm:pt modelId="{6E63AC65-5B31-4B56-9FEA-18F585819720}" type="pres">
      <dgm:prSet presAssocID="{9B30DF93-57E6-4ACF-8414-7577A7244222}" presName="ParentBackground1" presStyleCnt="0"/>
      <dgm:spPr/>
    </dgm:pt>
    <dgm:pt modelId="{A54E6506-2017-473F-AA54-8C33CEEFC043}" type="pres">
      <dgm:prSet presAssocID="{9B30DF93-57E6-4ACF-8414-7577A7244222}" presName="ParentBackground" presStyleLbl="fgAcc1" presStyleIdx="2" presStyleCnt="3"/>
      <dgm:spPr/>
    </dgm:pt>
    <dgm:pt modelId="{66E2131B-F1FC-46CB-956C-F15133B08F99}" type="pres">
      <dgm:prSet presAssocID="{9B30DF93-57E6-4ACF-8414-7577A7244222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0A598F04-3EF4-48CB-AD25-9611DBC71010}" srcId="{526A72DA-E1E2-4604-BC40-2575F100A3E5}" destId="{27BB6F3C-25D9-46DF-A660-BEB107DC4227}" srcOrd="2" destOrd="0" parTransId="{FD3E3BFD-CB45-45ED-94C8-8D5A5BC4A5C3}" sibTransId="{DD4F063E-8439-4374-B448-DE8594621C78}"/>
    <dgm:cxn modelId="{DAB51C34-D923-40CE-B5DC-4BCD46B3C2BA}" srcId="{526A72DA-E1E2-4604-BC40-2575F100A3E5}" destId="{12696E88-9944-47D6-9F8E-374C238CEC52}" srcOrd="1" destOrd="0" parTransId="{03AF7A4C-FEA9-4DBC-9691-428833D03F22}" sibTransId="{3E41C741-561E-4DFA-A164-710CF35F9C37}"/>
    <dgm:cxn modelId="{B9A91D52-A312-4620-93B7-A51EC1876CB8}" type="presOf" srcId="{12696E88-9944-47D6-9F8E-374C238CEC52}" destId="{0AF48053-F9E4-4A89-99A3-8B2075725354}" srcOrd="1" destOrd="0" presId="urn:microsoft.com/office/officeart/2011/layout/CircleProcess"/>
    <dgm:cxn modelId="{2C629B72-EF50-4D66-8821-E7568199744E}" type="presOf" srcId="{526A72DA-E1E2-4604-BC40-2575F100A3E5}" destId="{80462B64-DA4C-40CE-98EF-F31C328C36AA}" srcOrd="0" destOrd="0" presId="urn:microsoft.com/office/officeart/2011/layout/CircleProcess"/>
    <dgm:cxn modelId="{51647C73-19E0-4FCE-A04C-32ADFD14A79A}" type="presOf" srcId="{12696E88-9944-47D6-9F8E-374C238CEC52}" destId="{C6B40BD1-7403-479A-90E5-6CA662B6C1B1}" srcOrd="0" destOrd="0" presId="urn:microsoft.com/office/officeart/2011/layout/CircleProcess"/>
    <dgm:cxn modelId="{81F75974-0641-40AD-A5AB-B557CC390C17}" type="presOf" srcId="{27BB6F3C-25D9-46DF-A660-BEB107DC4227}" destId="{CF6E4E5E-D066-41CD-B2B7-283280130CAB}" srcOrd="0" destOrd="0" presId="urn:microsoft.com/office/officeart/2011/layout/CircleProcess"/>
    <dgm:cxn modelId="{44629954-AE4D-43DF-A7FD-3B1E944D4984}" type="presOf" srcId="{9B30DF93-57E6-4ACF-8414-7577A7244222}" destId="{66E2131B-F1FC-46CB-956C-F15133B08F99}" srcOrd="1" destOrd="0" presId="urn:microsoft.com/office/officeart/2011/layout/CircleProcess"/>
    <dgm:cxn modelId="{B6825CDC-F851-4059-ABE0-20A7953E7571}" srcId="{526A72DA-E1E2-4604-BC40-2575F100A3E5}" destId="{9B30DF93-57E6-4ACF-8414-7577A7244222}" srcOrd="0" destOrd="0" parTransId="{155F8C0E-04A5-4937-9597-3942CBA25A89}" sibTransId="{6513563A-4CB1-4717-96AE-6ECF2B30BEA1}"/>
    <dgm:cxn modelId="{3EA2EDE2-E018-4CC6-BC40-F14C0D6CFDBA}" type="presOf" srcId="{9B30DF93-57E6-4ACF-8414-7577A7244222}" destId="{A54E6506-2017-473F-AA54-8C33CEEFC043}" srcOrd="0" destOrd="0" presId="urn:microsoft.com/office/officeart/2011/layout/CircleProcess"/>
    <dgm:cxn modelId="{A09460F6-E639-4E0F-AF50-1B32213CAACF}" type="presOf" srcId="{27BB6F3C-25D9-46DF-A660-BEB107DC4227}" destId="{A5E98FCC-DDC8-4EAB-84E5-BF9735101745}" srcOrd="1" destOrd="0" presId="urn:microsoft.com/office/officeart/2011/layout/CircleProcess"/>
    <dgm:cxn modelId="{9FC7C977-F749-40B1-BD02-1C15169E8BA0}" type="presParOf" srcId="{80462B64-DA4C-40CE-98EF-F31C328C36AA}" destId="{B2BA689D-E6F2-4579-A112-84E8A19D2DFD}" srcOrd="0" destOrd="0" presId="urn:microsoft.com/office/officeart/2011/layout/CircleProcess"/>
    <dgm:cxn modelId="{956F2D0E-0734-4364-B5FF-869F91F7CE9D}" type="presParOf" srcId="{B2BA689D-E6F2-4579-A112-84E8A19D2DFD}" destId="{FDBFB537-6A18-4A89-807D-EBD43CF3C69E}" srcOrd="0" destOrd="0" presId="urn:microsoft.com/office/officeart/2011/layout/CircleProcess"/>
    <dgm:cxn modelId="{BBC565FC-06E6-4C1D-9A62-2E0856EF821A}" type="presParOf" srcId="{80462B64-DA4C-40CE-98EF-F31C328C36AA}" destId="{D02A2C5A-AF3D-47C2-98FA-7DCD937290A6}" srcOrd="1" destOrd="0" presId="urn:microsoft.com/office/officeart/2011/layout/CircleProcess"/>
    <dgm:cxn modelId="{2D994845-B24C-4925-A55D-35DD60F61C2D}" type="presParOf" srcId="{D02A2C5A-AF3D-47C2-98FA-7DCD937290A6}" destId="{CF6E4E5E-D066-41CD-B2B7-283280130CAB}" srcOrd="0" destOrd="0" presId="urn:microsoft.com/office/officeart/2011/layout/CircleProcess"/>
    <dgm:cxn modelId="{BC2430E3-F737-453D-9CBA-96B11F0FC7EB}" type="presParOf" srcId="{80462B64-DA4C-40CE-98EF-F31C328C36AA}" destId="{A5E98FCC-DDC8-4EAB-84E5-BF9735101745}" srcOrd="2" destOrd="0" presId="urn:microsoft.com/office/officeart/2011/layout/CircleProcess"/>
    <dgm:cxn modelId="{3D77FC7D-42D0-410C-862D-3D99598FFFE9}" type="presParOf" srcId="{80462B64-DA4C-40CE-98EF-F31C328C36AA}" destId="{BD022E38-BF58-4759-8AE0-6FC6E4E2DF4B}" srcOrd="3" destOrd="0" presId="urn:microsoft.com/office/officeart/2011/layout/CircleProcess"/>
    <dgm:cxn modelId="{63E47B2C-67C8-40ED-B2D0-0B7592A4DE46}" type="presParOf" srcId="{BD022E38-BF58-4759-8AE0-6FC6E4E2DF4B}" destId="{A24F8D88-16B3-49CF-847E-798AC0F65317}" srcOrd="0" destOrd="0" presId="urn:microsoft.com/office/officeart/2011/layout/CircleProcess"/>
    <dgm:cxn modelId="{0AC7F7BE-1A5E-4258-B0EB-172CCAB2D817}" type="presParOf" srcId="{80462B64-DA4C-40CE-98EF-F31C328C36AA}" destId="{2BD157C9-199F-44A9-B93F-38B894FF0EE0}" srcOrd="4" destOrd="0" presId="urn:microsoft.com/office/officeart/2011/layout/CircleProcess"/>
    <dgm:cxn modelId="{66D30F8C-F66D-4198-9F54-13BC22F36159}" type="presParOf" srcId="{2BD157C9-199F-44A9-B93F-38B894FF0EE0}" destId="{C6B40BD1-7403-479A-90E5-6CA662B6C1B1}" srcOrd="0" destOrd="0" presId="urn:microsoft.com/office/officeart/2011/layout/CircleProcess"/>
    <dgm:cxn modelId="{20891661-CF7F-4A09-9C25-68F6CA958E3A}" type="presParOf" srcId="{80462B64-DA4C-40CE-98EF-F31C328C36AA}" destId="{0AF48053-F9E4-4A89-99A3-8B2075725354}" srcOrd="5" destOrd="0" presId="urn:microsoft.com/office/officeart/2011/layout/CircleProcess"/>
    <dgm:cxn modelId="{23B6F1AE-C2FC-431E-ACB6-D631DA98FFFA}" type="presParOf" srcId="{80462B64-DA4C-40CE-98EF-F31C328C36AA}" destId="{61229B98-2898-43CD-A7F6-9765EA4EAC7B}" srcOrd="6" destOrd="0" presId="urn:microsoft.com/office/officeart/2011/layout/CircleProcess"/>
    <dgm:cxn modelId="{EA97BF9C-A4F8-47AC-9F00-36F37F108377}" type="presParOf" srcId="{61229B98-2898-43CD-A7F6-9765EA4EAC7B}" destId="{D90A01CB-DA8B-4F62-992B-FD29BE058BAF}" srcOrd="0" destOrd="0" presId="urn:microsoft.com/office/officeart/2011/layout/CircleProcess"/>
    <dgm:cxn modelId="{1A8ACBA7-5EB6-4D72-B047-4E08A78B385B}" type="presParOf" srcId="{80462B64-DA4C-40CE-98EF-F31C328C36AA}" destId="{6E63AC65-5B31-4B56-9FEA-18F585819720}" srcOrd="7" destOrd="0" presId="urn:microsoft.com/office/officeart/2011/layout/CircleProcess"/>
    <dgm:cxn modelId="{7F4C74F9-3FC9-4A1A-9E38-8CC0C4815D8C}" type="presParOf" srcId="{6E63AC65-5B31-4B56-9FEA-18F585819720}" destId="{A54E6506-2017-473F-AA54-8C33CEEFC043}" srcOrd="0" destOrd="0" presId="urn:microsoft.com/office/officeart/2011/layout/CircleProcess"/>
    <dgm:cxn modelId="{C52369F8-F1D3-4366-8ACA-FD697503A79D}" type="presParOf" srcId="{80462B64-DA4C-40CE-98EF-F31C328C36AA}" destId="{66E2131B-F1FC-46CB-956C-F15133B08F99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6A72DA-E1E2-4604-BC40-2575F100A3E5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9B30DF93-57E6-4ACF-8414-7577A7244222}">
      <dgm:prSet phldrT="[Text]" phldr="0"/>
      <dgm:spPr/>
      <dgm:t>
        <a:bodyPr/>
        <a:lstStyle/>
        <a:p>
          <a:r>
            <a:rPr lang="en-IE" dirty="0"/>
            <a:t>HATCHERY</a:t>
          </a:r>
        </a:p>
      </dgm:t>
    </dgm:pt>
    <dgm:pt modelId="{155F8C0E-04A5-4937-9597-3942CBA25A89}" type="parTrans" cxnId="{B6825CDC-F851-4059-ABE0-20A7953E7571}">
      <dgm:prSet/>
      <dgm:spPr/>
      <dgm:t>
        <a:bodyPr/>
        <a:lstStyle/>
        <a:p>
          <a:endParaRPr lang="en-IE"/>
        </a:p>
      </dgm:t>
    </dgm:pt>
    <dgm:pt modelId="{6513563A-4CB1-4717-96AE-6ECF2B30BEA1}" type="sibTrans" cxnId="{B6825CDC-F851-4059-ABE0-20A7953E7571}">
      <dgm:prSet/>
      <dgm:spPr/>
      <dgm:t>
        <a:bodyPr/>
        <a:lstStyle/>
        <a:p>
          <a:endParaRPr lang="en-IE"/>
        </a:p>
      </dgm:t>
    </dgm:pt>
    <dgm:pt modelId="{12696E88-9944-47D6-9F8E-374C238CEC52}">
      <dgm:prSet phldrT="[Text]" phldr="0"/>
      <dgm:spPr/>
      <dgm:t>
        <a:bodyPr/>
        <a:lstStyle/>
        <a:p>
          <a:r>
            <a:rPr lang="en-IE" dirty="0"/>
            <a:t>NURSERY</a:t>
          </a:r>
        </a:p>
      </dgm:t>
    </dgm:pt>
    <dgm:pt modelId="{03AF7A4C-FEA9-4DBC-9691-428833D03F22}" type="parTrans" cxnId="{DAB51C34-D923-40CE-B5DC-4BCD46B3C2BA}">
      <dgm:prSet/>
      <dgm:spPr/>
      <dgm:t>
        <a:bodyPr/>
        <a:lstStyle/>
        <a:p>
          <a:endParaRPr lang="en-IE"/>
        </a:p>
      </dgm:t>
    </dgm:pt>
    <dgm:pt modelId="{3E41C741-561E-4DFA-A164-710CF35F9C37}" type="sibTrans" cxnId="{DAB51C34-D923-40CE-B5DC-4BCD46B3C2BA}">
      <dgm:prSet/>
      <dgm:spPr/>
      <dgm:t>
        <a:bodyPr/>
        <a:lstStyle/>
        <a:p>
          <a:endParaRPr lang="en-IE"/>
        </a:p>
      </dgm:t>
    </dgm:pt>
    <dgm:pt modelId="{27BB6F3C-25D9-46DF-A660-BEB107DC4227}">
      <dgm:prSet phldrT="[Text]" phldr="0"/>
      <dgm:spPr>
        <a:solidFill>
          <a:schemeClr val="lt1">
            <a:hueOff val="0"/>
            <a:satOff val="0"/>
            <a:lumOff val="0"/>
          </a:schemeClr>
        </a:solidFill>
        <a:effectLst>
          <a:outerShdw blurRad="50800" dist="50800" dir="5400000" algn="ctr" rotWithShape="0">
            <a:srgbClr val="C9AC84"/>
          </a:outerShdw>
        </a:effectLst>
      </dgm:spPr>
      <dgm:t>
        <a:bodyPr/>
        <a:lstStyle/>
        <a:p>
          <a:r>
            <a:rPr lang="en-IE" dirty="0"/>
            <a:t>GROWOUT</a:t>
          </a:r>
        </a:p>
      </dgm:t>
    </dgm:pt>
    <dgm:pt modelId="{FD3E3BFD-CB45-45ED-94C8-8D5A5BC4A5C3}" type="parTrans" cxnId="{0A598F04-3EF4-48CB-AD25-9611DBC71010}">
      <dgm:prSet/>
      <dgm:spPr/>
      <dgm:t>
        <a:bodyPr/>
        <a:lstStyle/>
        <a:p>
          <a:endParaRPr lang="en-IE"/>
        </a:p>
      </dgm:t>
    </dgm:pt>
    <dgm:pt modelId="{DD4F063E-8439-4374-B448-DE8594621C78}" type="sibTrans" cxnId="{0A598F04-3EF4-48CB-AD25-9611DBC71010}">
      <dgm:prSet/>
      <dgm:spPr/>
      <dgm:t>
        <a:bodyPr/>
        <a:lstStyle/>
        <a:p>
          <a:endParaRPr lang="en-IE"/>
        </a:p>
      </dgm:t>
    </dgm:pt>
    <dgm:pt modelId="{80462B64-DA4C-40CE-98EF-F31C328C36AA}" type="pres">
      <dgm:prSet presAssocID="{526A72DA-E1E2-4604-BC40-2575F100A3E5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B2BA689D-E6F2-4579-A112-84E8A19D2DFD}" type="pres">
      <dgm:prSet presAssocID="{27BB6F3C-25D9-46DF-A660-BEB107DC4227}" presName="Accent3" presStyleCnt="0"/>
      <dgm:spPr/>
    </dgm:pt>
    <dgm:pt modelId="{FDBFB537-6A18-4A89-807D-EBD43CF3C69E}" type="pres">
      <dgm:prSet presAssocID="{27BB6F3C-25D9-46DF-A660-BEB107DC4227}" presName="Accent" presStyleLbl="node1" presStyleIdx="0" presStyleCnt="3"/>
      <dgm:spPr/>
    </dgm:pt>
    <dgm:pt modelId="{D02A2C5A-AF3D-47C2-98FA-7DCD937290A6}" type="pres">
      <dgm:prSet presAssocID="{27BB6F3C-25D9-46DF-A660-BEB107DC4227}" presName="ParentBackground3" presStyleCnt="0"/>
      <dgm:spPr/>
    </dgm:pt>
    <dgm:pt modelId="{CF6E4E5E-D066-41CD-B2B7-283280130CAB}" type="pres">
      <dgm:prSet presAssocID="{27BB6F3C-25D9-46DF-A660-BEB107DC4227}" presName="ParentBackground" presStyleLbl="fgAcc1" presStyleIdx="0" presStyleCnt="3"/>
      <dgm:spPr/>
    </dgm:pt>
    <dgm:pt modelId="{A5E98FCC-DDC8-4EAB-84E5-BF9735101745}" type="pres">
      <dgm:prSet presAssocID="{27BB6F3C-25D9-46DF-A660-BEB107DC422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D022E38-BF58-4759-8AE0-6FC6E4E2DF4B}" type="pres">
      <dgm:prSet presAssocID="{12696E88-9944-47D6-9F8E-374C238CEC52}" presName="Accent2" presStyleCnt="0"/>
      <dgm:spPr/>
    </dgm:pt>
    <dgm:pt modelId="{A24F8D88-16B3-49CF-847E-798AC0F65317}" type="pres">
      <dgm:prSet presAssocID="{12696E88-9944-47D6-9F8E-374C238CEC52}" presName="Accent" presStyleLbl="node1" presStyleIdx="1" presStyleCnt="3"/>
      <dgm:spPr>
        <a:solidFill>
          <a:srgbClr val="427437"/>
        </a:solidFill>
      </dgm:spPr>
    </dgm:pt>
    <dgm:pt modelId="{2BD157C9-199F-44A9-B93F-38B894FF0EE0}" type="pres">
      <dgm:prSet presAssocID="{12696E88-9944-47D6-9F8E-374C238CEC52}" presName="ParentBackground2" presStyleCnt="0"/>
      <dgm:spPr/>
    </dgm:pt>
    <dgm:pt modelId="{C6B40BD1-7403-479A-90E5-6CA662B6C1B1}" type="pres">
      <dgm:prSet presAssocID="{12696E88-9944-47D6-9F8E-374C238CEC52}" presName="ParentBackground" presStyleLbl="fgAcc1" presStyleIdx="1" presStyleCnt="3"/>
      <dgm:spPr/>
    </dgm:pt>
    <dgm:pt modelId="{0AF48053-F9E4-4A89-99A3-8B2075725354}" type="pres">
      <dgm:prSet presAssocID="{12696E88-9944-47D6-9F8E-374C238CEC5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1229B98-2898-43CD-A7F6-9765EA4EAC7B}" type="pres">
      <dgm:prSet presAssocID="{9B30DF93-57E6-4ACF-8414-7577A7244222}" presName="Accent1" presStyleCnt="0"/>
      <dgm:spPr/>
    </dgm:pt>
    <dgm:pt modelId="{D90A01CB-DA8B-4F62-992B-FD29BE058BAF}" type="pres">
      <dgm:prSet presAssocID="{9B30DF93-57E6-4ACF-8414-7577A7244222}" presName="Accent" presStyleLbl="node1" presStyleIdx="2" presStyleCnt="3"/>
      <dgm:spPr>
        <a:solidFill>
          <a:srgbClr val="FF9900"/>
        </a:solidFill>
      </dgm:spPr>
    </dgm:pt>
    <dgm:pt modelId="{6E63AC65-5B31-4B56-9FEA-18F585819720}" type="pres">
      <dgm:prSet presAssocID="{9B30DF93-57E6-4ACF-8414-7577A7244222}" presName="ParentBackground1" presStyleCnt="0"/>
      <dgm:spPr/>
    </dgm:pt>
    <dgm:pt modelId="{A54E6506-2017-473F-AA54-8C33CEEFC043}" type="pres">
      <dgm:prSet presAssocID="{9B30DF93-57E6-4ACF-8414-7577A7244222}" presName="ParentBackground" presStyleLbl="fgAcc1" presStyleIdx="2" presStyleCnt="3"/>
      <dgm:spPr/>
    </dgm:pt>
    <dgm:pt modelId="{66E2131B-F1FC-46CB-956C-F15133B08F99}" type="pres">
      <dgm:prSet presAssocID="{9B30DF93-57E6-4ACF-8414-7577A7244222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0A598F04-3EF4-48CB-AD25-9611DBC71010}" srcId="{526A72DA-E1E2-4604-BC40-2575F100A3E5}" destId="{27BB6F3C-25D9-46DF-A660-BEB107DC4227}" srcOrd="2" destOrd="0" parTransId="{FD3E3BFD-CB45-45ED-94C8-8D5A5BC4A5C3}" sibTransId="{DD4F063E-8439-4374-B448-DE8594621C78}"/>
    <dgm:cxn modelId="{DAB51C34-D923-40CE-B5DC-4BCD46B3C2BA}" srcId="{526A72DA-E1E2-4604-BC40-2575F100A3E5}" destId="{12696E88-9944-47D6-9F8E-374C238CEC52}" srcOrd="1" destOrd="0" parTransId="{03AF7A4C-FEA9-4DBC-9691-428833D03F22}" sibTransId="{3E41C741-561E-4DFA-A164-710CF35F9C37}"/>
    <dgm:cxn modelId="{B9A91D52-A312-4620-93B7-A51EC1876CB8}" type="presOf" srcId="{12696E88-9944-47D6-9F8E-374C238CEC52}" destId="{0AF48053-F9E4-4A89-99A3-8B2075725354}" srcOrd="1" destOrd="0" presId="urn:microsoft.com/office/officeart/2011/layout/CircleProcess"/>
    <dgm:cxn modelId="{2C629B72-EF50-4D66-8821-E7568199744E}" type="presOf" srcId="{526A72DA-E1E2-4604-BC40-2575F100A3E5}" destId="{80462B64-DA4C-40CE-98EF-F31C328C36AA}" srcOrd="0" destOrd="0" presId="urn:microsoft.com/office/officeart/2011/layout/CircleProcess"/>
    <dgm:cxn modelId="{51647C73-19E0-4FCE-A04C-32ADFD14A79A}" type="presOf" srcId="{12696E88-9944-47D6-9F8E-374C238CEC52}" destId="{C6B40BD1-7403-479A-90E5-6CA662B6C1B1}" srcOrd="0" destOrd="0" presId="urn:microsoft.com/office/officeart/2011/layout/CircleProcess"/>
    <dgm:cxn modelId="{81F75974-0641-40AD-A5AB-B557CC390C17}" type="presOf" srcId="{27BB6F3C-25D9-46DF-A660-BEB107DC4227}" destId="{CF6E4E5E-D066-41CD-B2B7-283280130CAB}" srcOrd="0" destOrd="0" presId="urn:microsoft.com/office/officeart/2011/layout/CircleProcess"/>
    <dgm:cxn modelId="{44629954-AE4D-43DF-A7FD-3B1E944D4984}" type="presOf" srcId="{9B30DF93-57E6-4ACF-8414-7577A7244222}" destId="{66E2131B-F1FC-46CB-956C-F15133B08F99}" srcOrd="1" destOrd="0" presId="urn:microsoft.com/office/officeart/2011/layout/CircleProcess"/>
    <dgm:cxn modelId="{B6825CDC-F851-4059-ABE0-20A7953E7571}" srcId="{526A72DA-E1E2-4604-BC40-2575F100A3E5}" destId="{9B30DF93-57E6-4ACF-8414-7577A7244222}" srcOrd="0" destOrd="0" parTransId="{155F8C0E-04A5-4937-9597-3942CBA25A89}" sibTransId="{6513563A-4CB1-4717-96AE-6ECF2B30BEA1}"/>
    <dgm:cxn modelId="{3EA2EDE2-E018-4CC6-BC40-F14C0D6CFDBA}" type="presOf" srcId="{9B30DF93-57E6-4ACF-8414-7577A7244222}" destId="{A54E6506-2017-473F-AA54-8C33CEEFC043}" srcOrd="0" destOrd="0" presId="urn:microsoft.com/office/officeart/2011/layout/CircleProcess"/>
    <dgm:cxn modelId="{A09460F6-E639-4E0F-AF50-1B32213CAACF}" type="presOf" srcId="{27BB6F3C-25D9-46DF-A660-BEB107DC4227}" destId="{A5E98FCC-DDC8-4EAB-84E5-BF9735101745}" srcOrd="1" destOrd="0" presId="urn:microsoft.com/office/officeart/2011/layout/CircleProcess"/>
    <dgm:cxn modelId="{9FC7C977-F749-40B1-BD02-1C15169E8BA0}" type="presParOf" srcId="{80462B64-DA4C-40CE-98EF-F31C328C36AA}" destId="{B2BA689D-E6F2-4579-A112-84E8A19D2DFD}" srcOrd="0" destOrd="0" presId="urn:microsoft.com/office/officeart/2011/layout/CircleProcess"/>
    <dgm:cxn modelId="{956F2D0E-0734-4364-B5FF-869F91F7CE9D}" type="presParOf" srcId="{B2BA689D-E6F2-4579-A112-84E8A19D2DFD}" destId="{FDBFB537-6A18-4A89-807D-EBD43CF3C69E}" srcOrd="0" destOrd="0" presId="urn:microsoft.com/office/officeart/2011/layout/CircleProcess"/>
    <dgm:cxn modelId="{BBC565FC-06E6-4C1D-9A62-2E0856EF821A}" type="presParOf" srcId="{80462B64-DA4C-40CE-98EF-F31C328C36AA}" destId="{D02A2C5A-AF3D-47C2-98FA-7DCD937290A6}" srcOrd="1" destOrd="0" presId="urn:microsoft.com/office/officeart/2011/layout/CircleProcess"/>
    <dgm:cxn modelId="{2D994845-B24C-4925-A55D-35DD60F61C2D}" type="presParOf" srcId="{D02A2C5A-AF3D-47C2-98FA-7DCD937290A6}" destId="{CF6E4E5E-D066-41CD-B2B7-283280130CAB}" srcOrd="0" destOrd="0" presId="urn:microsoft.com/office/officeart/2011/layout/CircleProcess"/>
    <dgm:cxn modelId="{BC2430E3-F737-453D-9CBA-96B11F0FC7EB}" type="presParOf" srcId="{80462B64-DA4C-40CE-98EF-F31C328C36AA}" destId="{A5E98FCC-DDC8-4EAB-84E5-BF9735101745}" srcOrd="2" destOrd="0" presId="urn:microsoft.com/office/officeart/2011/layout/CircleProcess"/>
    <dgm:cxn modelId="{3D77FC7D-42D0-410C-862D-3D99598FFFE9}" type="presParOf" srcId="{80462B64-DA4C-40CE-98EF-F31C328C36AA}" destId="{BD022E38-BF58-4759-8AE0-6FC6E4E2DF4B}" srcOrd="3" destOrd="0" presId="urn:microsoft.com/office/officeart/2011/layout/CircleProcess"/>
    <dgm:cxn modelId="{63E47B2C-67C8-40ED-B2D0-0B7592A4DE46}" type="presParOf" srcId="{BD022E38-BF58-4759-8AE0-6FC6E4E2DF4B}" destId="{A24F8D88-16B3-49CF-847E-798AC0F65317}" srcOrd="0" destOrd="0" presId="urn:microsoft.com/office/officeart/2011/layout/CircleProcess"/>
    <dgm:cxn modelId="{0AC7F7BE-1A5E-4258-B0EB-172CCAB2D817}" type="presParOf" srcId="{80462B64-DA4C-40CE-98EF-F31C328C36AA}" destId="{2BD157C9-199F-44A9-B93F-38B894FF0EE0}" srcOrd="4" destOrd="0" presId="urn:microsoft.com/office/officeart/2011/layout/CircleProcess"/>
    <dgm:cxn modelId="{66D30F8C-F66D-4198-9F54-13BC22F36159}" type="presParOf" srcId="{2BD157C9-199F-44A9-B93F-38B894FF0EE0}" destId="{C6B40BD1-7403-479A-90E5-6CA662B6C1B1}" srcOrd="0" destOrd="0" presId="urn:microsoft.com/office/officeart/2011/layout/CircleProcess"/>
    <dgm:cxn modelId="{20891661-CF7F-4A09-9C25-68F6CA958E3A}" type="presParOf" srcId="{80462B64-DA4C-40CE-98EF-F31C328C36AA}" destId="{0AF48053-F9E4-4A89-99A3-8B2075725354}" srcOrd="5" destOrd="0" presId="urn:microsoft.com/office/officeart/2011/layout/CircleProcess"/>
    <dgm:cxn modelId="{23B6F1AE-C2FC-431E-ACB6-D631DA98FFFA}" type="presParOf" srcId="{80462B64-DA4C-40CE-98EF-F31C328C36AA}" destId="{61229B98-2898-43CD-A7F6-9765EA4EAC7B}" srcOrd="6" destOrd="0" presId="urn:microsoft.com/office/officeart/2011/layout/CircleProcess"/>
    <dgm:cxn modelId="{EA97BF9C-A4F8-47AC-9F00-36F37F108377}" type="presParOf" srcId="{61229B98-2898-43CD-A7F6-9765EA4EAC7B}" destId="{D90A01CB-DA8B-4F62-992B-FD29BE058BAF}" srcOrd="0" destOrd="0" presId="urn:microsoft.com/office/officeart/2011/layout/CircleProcess"/>
    <dgm:cxn modelId="{1A8ACBA7-5EB6-4D72-B047-4E08A78B385B}" type="presParOf" srcId="{80462B64-DA4C-40CE-98EF-F31C328C36AA}" destId="{6E63AC65-5B31-4B56-9FEA-18F585819720}" srcOrd="7" destOrd="0" presId="urn:microsoft.com/office/officeart/2011/layout/CircleProcess"/>
    <dgm:cxn modelId="{7F4C74F9-3FC9-4A1A-9E38-8CC0C4815D8C}" type="presParOf" srcId="{6E63AC65-5B31-4B56-9FEA-18F585819720}" destId="{A54E6506-2017-473F-AA54-8C33CEEFC043}" srcOrd="0" destOrd="0" presId="urn:microsoft.com/office/officeart/2011/layout/CircleProcess"/>
    <dgm:cxn modelId="{C52369F8-F1D3-4366-8ACA-FD697503A79D}" type="presParOf" srcId="{80462B64-DA4C-40CE-98EF-F31C328C36AA}" destId="{66E2131B-F1FC-46CB-956C-F15133B08F99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6A72DA-E1E2-4604-BC40-2575F100A3E5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9B30DF93-57E6-4ACF-8414-7577A7244222}">
      <dgm:prSet phldrT="[Text]" phldr="0"/>
      <dgm:spPr/>
      <dgm:t>
        <a:bodyPr/>
        <a:lstStyle/>
        <a:p>
          <a:r>
            <a:rPr lang="en-IE" dirty="0"/>
            <a:t>HATCHERY</a:t>
          </a:r>
        </a:p>
      </dgm:t>
    </dgm:pt>
    <dgm:pt modelId="{155F8C0E-04A5-4937-9597-3942CBA25A89}" type="parTrans" cxnId="{B6825CDC-F851-4059-ABE0-20A7953E7571}">
      <dgm:prSet/>
      <dgm:spPr/>
      <dgm:t>
        <a:bodyPr/>
        <a:lstStyle/>
        <a:p>
          <a:endParaRPr lang="en-IE"/>
        </a:p>
      </dgm:t>
    </dgm:pt>
    <dgm:pt modelId="{6513563A-4CB1-4717-96AE-6ECF2B30BEA1}" type="sibTrans" cxnId="{B6825CDC-F851-4059-ABE0-20A7953E7571}">
      <dgm:prSet/>
      <dgm:spPr/>
      <dgm:t>
        <a:bodyPr/>
        <a:lstStyle/>
        <a:p>
          <a:endParaRPr lang="en-IE"/>
        </a:p>
      </dgm:t>
    </dgm:pt>
    <dgm:pt modelId="{12696E88-9944-47D6-9F8E-374C238CEC52}">
      <dgm:prSet phldrT="[Text]" phldr="0"/>
      <dgm:spPr/>
      <dgm:t>
        <a:bodyPr/>
        <a:lstStyle/>
        <a:p>
          <a:r>
            <a:rPr lang="en-IE" dirty="0"/>
            <a:t>NURSERY</a:t>
          </a:r>
        </a:p>
      </dgm:t>
    </dgm:pt>
    <dgm:pt modelId="{03AF7A4C-FEA9-4DBC-9691-428833D03F22}" type="parTrans" cxnId="{DAB51C34-D923-40CE-B5DC-4BCD46B3C2BA}">
      <dgm:prSet/>
      <dgm:spPr/>
      <dgm:t>
        <a:bodyPr/>
        <a:lstStyle/>
        <a:p>
          <a:endParaRPr lang="en-IE"/>
        </a:p>
      </dgm:t>
    </dgm:pt>
    <dgm:pt modelId="{3E41C741-561E-4DFA-A164-710CF35F9C37}" type="sibTrans" cxnId="{DAB51C34-D923-40CE-B5DC-4BCD46B3C2BA}">
      <dgm:prSet/>
      <dgm:spPr/>
      <dgm:t>
        <a:bodyPr/>
        <a:lstStyle/>
        <a:p>
          <a:endParaRPr lang="en-IE"/>
        </a:p>
      </dgm:t>
    </dgm:pt>
    <dgm:pt modelId="{27BB6F3C-25D9-46DF-A660-BEB107DC4227}">
      <dgm:prSet phldrT="[Text]" phldr="0"/>
      <dgm:spPr>
        <a:solidFill>
          <a:schemeClr val="lt1">
            <a:hueOff val="0"/>
            <a:satOff val="0"/>
            <a:lumOff val="0"/>
          </a:schemeClr>
        </a:solidFill>
        <a:effectLst>
          <a:outerShdw blurRad="50800" dist="50800" dir="5400000" algn="ctr" rotWithShape="0">
            <a:srgbClr val="C9AC84"/>
          </a:outerShdw>
        </a:effectLst>
      </dgm:spPr>
      <dgm:t>
        <a:bodyPr/>
        <a:lstStyle/>
        <a:p>
          <a:r>
            <a:rPr lang="en-IE" dirty="0"/>
            <a:t>GROWOUT</a:t>
          </a:r>
        </a:p>
      </dgm:t>
    </dgm:pt>
    <dgm:pt modelId="{FD3E3BFD-CB45-45ED-94C8-8D5A5BC4A5C3}" type="parTrans" cxnId="{0A598F04-3EF4-48CB-AD25-9611DBC71010}">
      <dgm:prSet/>
      <dgm:spPr/>
      <dgm:t>
        <a:bodyPr/>
        <a:lstStyle/>
        <a:p>
          <a:endParaRPr lang="en-IE"/>
        </a:p>
      </dgm:t>
    </dgm:pt>
    <dgm:pt modelId="{DD4F063E-8439-4374-B448-DE8594621C78}" type="sibTrans" cxnId="{0A598F04-3EF4-48CB-AD25-9611DBC71010}">
      <dgm:prSet/>
      <dgm:spPr/>
      <dgm:t>
        <a:bodyPr/>
        <a:lstStyle/>
        <a:p>
          <a:endParaRPr lang="en-IE"/>
        </a:p>
      </dgm:t>
    </dgm:pt>
    <dgm:pt modelId="{80462B64-DA4C-40CE-98EF-F31C328C36AA}" type="pres">
      <dgm:prSet presAssocID="{526A72DA-E1E2-4604-BC40-2575F100A3E5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B2BA689D-E6F2-4579-A112-84E8A19D2DFD}" type="pres">
      <dgm:prSet presAssocID="{27BB6F3C-25D9-46DF-A660-BEB107DC4227}" presName="Accent3" presStyleCnt="0"/>
      <dgm:spPr/>
    </dgm:pt>
    <dgm:pt modelId="{FDBFB537-6A18-4A89-807D-EBD43CF3C69E}" type="pres">
      <dgm:prSet presAssocID="{27BB6F3C-25D9-46DF-A660-BEB107DC4227}" presName="Accent" presStyleLbl="node1" presStyleIdx="0" presStyleCnt="3"/>
      <dgm:spPr/>
    </dgm:pt>
    <dgm:pt modelId="{D02A2C5A-AF3D-47C2-98FA-7DCD937290A6}" type="pres">
      <dgm:prSet presAssocID="{27BB6F3C-25D9-46DF-A660-BEB107DC4227}" presName="ParentBackground3" presStyleCnt="0"/>
      <dgm:spPr/>
    </dgm:pt>
    <dgm:pt modelId="{CF6E4E5E-D066-41CD-B2B7-283280130CAB}" type="pres">
      <dgm:prSet presAssocID="{27BB6F3C-25D9-46DF-A660-BEB107DC4227}" presName="ParentBackground" presStyleLbl="fgAcc1" presStyleIdx="0" presStyleCnt="3"/>
      <dgm:spPr/>
    </dgm:pt>
    <dgm:pt modelId="{A5E98FCC-DDC8-4EAB-84E5-BF9735101745}" type="pres">
      <dgm:prSet presAssocID="{27BB6F3C-25D9-46DF-A660-BEB107DC422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D022E38-BF58-4759-8AE0-6FC6E4E2DF4B}" type="pres">
      <dgm:prSet presAssocID="{12696E88-9944-47D6-9F8E-374C238CEC52}" presName="Accent2" presStyleCnt="0"/>
      <dgm:spPr/>
    </dgm:pt>
    <dgm:pt modelId="{A24F8D88-16B3-49CF-847E-798AC0F65317}" type="pres">
      <dgm:prSet presAssocID="{12696E88-9944-47D6-9F8E-374C238CEC52}" presName="Accent" presStyleLbl="node1" presStyleIdx="1" presStyleCnt="3"/>
      <dgm:spPr>
        <a:solidFill>
          <a:srgbClr val="427437"/>
        </a:solidFill>
      </dgm:spPr>
    </dgm:pt>
    <dgm:pt modelId="{2BD157C9-199F-44A9-B93F-38B894FF0EE0}" type="pres">
      <dgm:prSet presAssocID="{12696E88-9944-47D6-9F8E-374C238CEC52}" presName="ParentBackground2" presStyleCnt="0"/>
      <dgm:spPr/>
    </dgm:pt>
    <dgm:pt modelId="{C6B40BD1-7403-479A-90E5-6CA662B6C1B1}" type="pres">
      <dgm:prSet presAssocID="{12696E88-9944-47D6-9F8E-374C238CEC52}" presName="ParentBackground" presStyleLbl="fgAcc1" presStyleIdx="1" presStyleCnt="3"/>
      <dgm:spPr/>
    </dgm:pt>
    <dgm:pt modelId="{0AF48053-F9E4-4A89-99A3-8B2075725354}" type="pres">
      <dgm:prSet presAssocID="{12696E88-9944-47D6-9F8E-374C238CEC5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1229B98-2898-43CD-A7F6-9765EA4EAC7B}" type="pres">
      <dgm:prSet presAssocID="{9B30DF93-57E6-4ACF-8414-7577A7244222}" presName="Accent1" presStyleCnt="0"/>
      <dgm:spPr/>
    </dgm:pt>
    <dgm:pt modelId="{D90A01CB-DA8B-4F62-992B-FD29BE058BAF}" type="pres">
      <dgm:prSet presAssocID="{9B30DF93-57E6-4ACF-8414-7577A7244222}" presName="Accent" presStyleLbl="node1" presStyleIdx="2" presStyleCnt="3"/>
      <dgm:spPr>
        <a:solidFill>
          <a:srgbClr val="FF9900"/>
        </a:solidFill>
      </dgm:spPr>
    </dgm:pt>
    <dgm:pt modelId="{6E63AC65-5B31-4B56-9FEA-18F585819720}" type="pres">
      <dgm:prSet presAssocID="{9B30DF93-57E6-4ACF-8414-7577A7244222}" presName="ParentBackground1" presStyleCnt="0"/>
      <dgm:spPr/>
    </dgm:pt>
    <dgm:pt modelId="{A54E6506-2017-473F-AA54-8C33CEEFC043}" type="pres">
      <dgm:prSet presAssocID="{9B30DF93-57E6-4ACF-8414-7577A7244222}" presName="ParentBackground" presStyleLbl="fgAcc1" presStyleIdx="2" presStyleCnt="3"/>
      <dgm:spPr/>
    </dgm:pt>
    <dgm:pt modelId="{66E2131B-F1FC-46CB-956C-F15133B08F99}" type="pres">
      <dgm:prSet presAssocID="{9B30DF93-57E6-4ACF-8414-7577A7244222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0A598F04-3EF4-48CB-AD25-9611DBC71010}" srcId="{526A72DA-E1E2-4604-BC40-2575F100A3E5}" destId="{27BB6F3C-25D9-46DF-A660-BEB107DC4227}" srcOrd="2" destOrd="0" parTransId="{FD3E3BFD-CB45-45ED-94C8-8D5A5BC4A5C3}" sibTransId="{DD4F063E-8439-4374-B448-DE8594621C78}"/>
    <dgm:cxn modelId="{DAB51C34-D923-40CE-B5DC-4BCD46B3C2BA}" srcId="{526A72DA-E1E2-4604-BC40-2575F100A3E5}" destId="{12696E88-9944-47D6-9F8E-374C238CEC52}" srcOrd="1" destOrd="0" parTransId="{03AF7A4C-FEA9-4DBC-9691-428833D03F22}" sibTransId="{3E41C741-561E-4DFA-A164-710CF35F9C37}"/>
    <dgm:cxn modelId="{B9A91D52-A312-4620-93B7-A51EC1876CB8}" type="presOf" srcId="{12696E88-9944-47D6-9F8E-374C238CEC52}" destId="{0AF48053-F9E4-4A89-99A3-8B2075725354}" srcOrd="1" destOrd="0" presId="urn:microsoft.com/office/officeart/2011/layout/CircleProcess"/>
    <dgm:cxn modelId="{2C629B72-EF50-4D66-8821-E7568199744E}" type="presOf" srcId="{526A72DA-E1E2-4604-BC40-2575F100A3E5}" destId="{80462B64-DA4C-40CE-98EF-F31C328C36AA}" srcOrd="0" destOrd="0" presId="urn:microsoft.com/office/officeart/2011/layout/CircleProcess"/>
    <dgm:cxn modelId="{51647C73-19E0-4FCE-A04C-32ADFD14A79A}" type="presOf" srcId="{12696E88-9944-47D6-9F8E-374C238CEC52}" destId="{C6B40BD1-7403-479A-90E5-6CA662B6C1B1}" srcOrd="0" destOrd="0" presId="urn:microsoft.com/office/officeart/2011/layout/CircleProcess"/>
    <dgm:cxn modelId="{81F75974-0641-40AD-A5AB-B557CC390C17}" type="presOf" srcId="{27BB6F3C-25D9-46DF-A660-BEB107DC4227}" destId="{CF6E4E5E-D066-41CD-B2B7-283280130CAB}" srcOrd="0" destOrd="0" presId="urn:microsoft.com/office/officeart/2011/layout/CircleProcess"/>
    <dgm:cxn modelId="{44629954-AE4D-43DF-A7FD-3B1E944D4984}" type="presOf" srcId="{9B30DF93-57E6-4ACF-8414-7577A7244222}" destId="{66E2131B-F1FC-46CB-956C-F15133B08F99}" srcOrd="1" destOrd="0" presId="urn:microsoft.com/office/officeart/2011/layout/CircleProcess"/>
    <dgm:cxn modelId="{B6825CDC-F851-4059-ABE0-20A7953E7571}" srcId="{526A72DA-E1E2-4604-BC40-2575F100A3E5}" destId="{9B30DF93-57E6-4ACF-8414-7577A7244222}" srcOrd="0" destOrd="0" parTransId="{155F8C0E-04A5-4937-9597-3942CBA25A89}" sibTransId="{6513563A-4CB1-4717-96AE-6ECF2B30BEA1}"/>
    <dgm:cxn modelId="{3EA2EDE2-E018-4CC6-BC40-F14C0D6CFDBA}" type="presOf" srcId="{9B30DF93-57E6-4ACF-8414-7577A7244222}" destId="{A54E6506-2017-473F-AA54-8C33CEEFC043}" srcOrd="0" destOrd="0" presId="urn:microsoft.com/office/officeart/2011/layout/CircleProcess"/>
    <dgm:cxn modelId="{A09460F6-E639-4E0F-AF50-1B32213CAACF}" type="presOf" srcId="{27BB6F3C-25D9-46DF-A660-BEB107DC4227}" destId="{A5E98FCC-DDC8-4EAB-84E5-BF9735101745}" srcOrd="1" destOrd="0" presId="urn:microsoft.com/office/officeart/2011/layout/CircleProcess"/>
    <dgm:cxn modelId="{9FC7C977-F749-40B1-BD02-1C15169E8BA0}" type="presParOf" srcId="{80462B64-DA4C-40CE-98EF-F31C328C36AA}" destId="{B2BA689D-E6F2-4579-A112-84E8A19D2DFD}" srcOrd="0" destOrd="0" presId="urn:microsoft.com/office/officeart/2011/layout/CircleProcess"/>
    <dgm:cxn modelId="{956F2D0E-0734-4364-B5FF-869F91F7CE9D}" type="presParOf" srcId="{B2BA689D-E6F2-4579-A112-84E8A19D2DFD}" destId="{FDBFB537-6A18-4A89-807D-EBD43CF3C69E}" srcOrd="0" destOrd="0" presId="urn:microsoft.com/office/officeart/2011/layout/CircleProcess"/>
    <dgm:cxn modelId="{BBC565FC-06E6-4C1D-9A62-2E0856EF821A}" type="presParOf" srcId="{80462B64-DA4C-40CE-98EF-F31C328C36AA}" destId="{D02A2C5A-AF3D-47C2-98FA-7DCD937290A6}" srcOrd="1" destOrd="0" presId="urn:microsoft.com/office/officeart/2011/layout/CircleProcess"/>
    <dgm:cxn modelId="{2D994845-B24C-4925-A55D-35DD60F61C2D}" type="presParOf" srcId="{D02A2C5A-AF3D-47C2-98FA-7DCD937290A6}" destId="{CF6E4E5E-D066-41CD-B2B7-283280130CAB}" srcOrd="0" destOrd="0" presId="urn:microsoft.com/office/officeart/2011/layout/CircleProcess"/>
    <dgm:cxn modelId="{BC2430E3-F737-453D-9CBA-96B11F0FC7EB}" type="presParOf" srcId="{80462B64-DA4C-40CE-98EF-F31C328C36AA}" destId="{A5E98FCC-DDC8-4EAB-84E5-BF9735101745}" srcOrd="2" destOrd="0" presId="urn:microsoft.com/office/officeart/2011/layout/CircleProcess"/>
    <dgm:cxn modelId="{3D77FC7D-42D0-410C-862D-3D99598FFFE9}" type="presParOf" srcId="{80462B64-DA4C-40CE-98EF-F31C328C36AA}" destId="{BD022E38-BF58-4759-8AE0-6FC6E4E2DF4B}" srcOrd="3" destOrd="0" presId="urn:microsoft.com/office/officeart/2011/layout/CircleProcess"/>
    <dgm:cxn modelId="{63E47B2C-67C8-40ED-B2D0-0B7592A4DE46}" type="presParOf" srcId="{BD022E38-BF58-4759-8AE0-6FC6E4E2DF4B}" destId="{A24F8D88-16B3-49CF-847E-798AC0F65317}" srcOrd="0" destOrd="0" presId="urn:microsoft.com/office/officeart/2011/layout/CircleProcess"/>
    <dgm:cxn modelId="{0AC7F7BE-1A5E-4258-B0EB-172CCAB2D817}" type="presParOf" srcId="{80462B64-DA4C-40CE-98EF-F31C328C36AA}" destId="{2BD157C9-199F-44A9-B93F-38B894FF0EE0}" srcOrd="4" destOrd="0" presId="urn:microsoft.com/office/officeart/2011/layout/CircleProcess"/>
    <dgm:cxn modelId="{66D30F8C-F66D-4198-9F54-13BC22F36159}" type="presParOf" srcId="{2BD157C9-199F-44A9-B93F-38B894FF0EE0}" destId="{C6B40BD1-7403-479A-90E5-6CA662B6C1B1}" srcOrd="0" destOrd="0" presId="urn:microsoft.com/office/officeart/2011/layout/CircleProcess"/>
    <dgm:cxn modelId="{20891661-CF7F-4A09-9C25-68F6CA958E3A}" type="presParOf" srcId="{80462B64-DA4C-40CE-98EF-F31C328C36AA}" destId="{0AF48053-F9E4-4A89-99A3-8B2075725354}" srcOrd="5" destOrd="0" presId="urn:microsoft.com/office/officeart/2011/layout/CircleProcess"/>
    <dgm:cxn modelId="{23B6F1AE-C2FC-431E-ACB6-D631DA98FFFA}" type="presParOf" srcId="{80462B64-DA4C-40CE-98EF-F31C328C36AA}" destId="{61229B98-2898-43CD-A7F6-9765EA4EAC7B}" srcOrd="6" destOrd="0" presId="urn:microsoft.com/office/officeart/2011/layout/CircleProcess"/>
    <dgm:cxn modelId="{EA97BF9C-A4F8-47AC-9F00-36F37F108377}" type="presParOf" srcId="{61229B98-2898-43CD-A7F6-9765EA4EAC7B}" destId="{D90A01CB-DA8B-4F62-992B-FD29BE058BAF}" srcOrd="0" destOrd="0" presId="urn:microsoft.com/office/officeart/2011/layout/CircleProcess"/>
    <dgm:cxn modelId="{1A8ACBA7-5EB6-4D72-B047-4E08A78B385B}" type="presParOf" srcId="{80462B64-DA4C-40CE-98EF-F31C328C36AA}" destId="{6E63AC65-5B31-4B56-9FEA-18F585819720}" srcOrd="7" destOrd="0" presId="urn:microsoft.com/office/officeart/2011/layout/CircleProcess"/>
    <dgm:cxn modelId="{7F4C74F9-3FC9-4A1A-9E38-8CC0C4815D8C}" type="presParOf" srcId="{6E63AC65-5B31-4B56-9FEA-18F585819720}" destId="{A54E6506-2017-473F-AA54-8C33CEEFC043}" srcOrd="0" destOrd="0" presId="urn:microsoft.com/office/officeart/2011/layout/CircleProcess"/>
    <dgm:cxn modelId="{C52369F8-F1D3-4366-8ACA-FD697503A79D}" type="presParOf" srcId="{80462B64-DA4C-40CE-98EF-F31C328C36AA}" destId="{66E2131B-F1FC-46CB-956C-F15133B08F99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6A72DA-E1E2-4604-BC40-2575F100A3E5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9B30DF93-57E6-4ACF-8414-7577A7244222}">
      <dgm:prSet phldrT="[Text]" phldr="0"/>
      <dgm:spPr/>
      <dgm:t>
        <a:bodyPr/>
        <a:lstStyle/>
        <a:p>
          <a:r>
            <a:rPr lang="en-IE" dirty="0"/>
            <a:t>HATCHERY</a:t>
          </a:r>
        </a:p>
      </dgm:t>
    </dgm:pt>
    <dgm:pt modelId="{155F8C0E-04A5-4937-9597-3942CBA25A89}" type="parTrans" cxnId="{B6825CDC-F851-4059-ABE0-20A7953E7571}">
      <dgm:prSet/>
      <dgm:spPr/>
      <dgm:t>
        <a:bodyPr/>
        <a:lstStyle/>
        <a:p>
          <a:endParaRPr lang="en-IE"/>
        </a:p>
      </dgm:t>
    </dgm:pt>
    <dgm:pt modelId="{6513563A-4CB1-4717-96AE-6ECF2B30BEA1}" type="sibTrans" cxnId="{B6825CDC-F851-4059-ABE0-20A7953E7571}">
      <dgm:prSet/>
      <dgm:spPr/>
      <dgm:t>
        <a:bodyPr/>
        <a:lstStyle/>
        <a:p>
          <a:endParaRPr lang="en-IE"/>
        </a:p>
      </dgm:t>
    </dgm:pt>
    <dgm:pt modelId="{12696E88-9944-47D6-9F8E-374C238CEC52}">
      <dgm:prSet phldrT="[Text]" phldr="0"/>
      <dgm:spPr/>
      <dgm:t>
        <a:bodyPr/>
        <a:lstStyle/>
        <a:p>
          <a:r>
            <a:rPr lang="en-IE" dirty="0"/>
            <a:t>NURSERY</a:t>
          </a:r>
        </a:p>
      </dgm:t>
    </dgm:pt>
    <dgm:pt modelId="{03AF7A4C-FEA9-4DBC-9691-428833D03F22}" type="parTrans" cxnId="{DAB51C34-D923-40CE-B5DC-4BCD46B3C2BA}">
      <dgm:prSet/>
      <dgm:spPr/>
      <dgm:t>
        <a:bodyPr/>
        <a:lstStyle/>
        <a:p>
          <a:endParaRPr lang="en-IE"/>
        </a:p>
      </dgm:t>
    </dgm:pt>
    <dgm:pt modelId="{3E41C741-561E-4DFA-A164-710CF35F9C37}" type="sibTrans" cxnId="{DAB51C34-D923-40CE-B5DC-4BCD46B3C2BA}">
      <dgm:prSet/>
      <dgm:spPr/>
      <dgm:t>
        <a:bodyPr/>
        <a:lstStyle/>
        <a:p>
          <a:endParaRPr lang="en-IE"/>
        </a:p>
      </dgm:t>
    </dgm:pt>
    <dgm:pt modelId="{27BB6F3C-25D9-46DF-A660-BEB107DC4227}">
      <dgm:prSet phldrT="[Text]" phldr="0"/>
      <dgm:spPr>
        <a:solidFill>
          <a:schemeClr val="lt1">
            <a:hueOff val="0"/>
            <a:satOff val="0"/>
            <a:lumOff val="0"/>
          </a:schemeClr>
        </a:solidFill>
        <a:effectLst>
          <a:outerShdw blurRad="50800" dist="50800" dir="5400000" algn="ctr" rotWithShape="0">
            <a:srgbClr val="C9AC84"/>
          </a:outerShdw>
        </a:effectLst>
      </dgm:spPr>
      <dgm:t>
        <a:bodyPr/>
        <a:lstStyle/>
        <a:p>
          <a:r>
            <a:rPr lang="en-IE" dirty="0"/>
            <a:t>GROWOUT</a:t>
          </a:r>
        </a:p>
      </dgm:t>
    </dgm:pt>
    <dgm:pt modelId="{FD3E3BFD-CB45-45ED-94C8-8D5A5BC4A5C3}" type="parTrans" cxnId="{0A598F04-3EF4-48CB-AD25-9611DBC71010}">
      <dgm:prSet/>
      <dgm:spPr/>
      <dgm:t>
        <a:bodyPr/>
        <a:lstStyle/>
        <a:p>
          <a:endParaRPr lang="en-IE"/>
        </a:p>
      </dgm:t>
    </dgm:pt>
    <dgm:pt modelId="{DD4F063E-8439-4374-B448-DE8594621C78}" type="sibTrans" cxnId="{0A598F04-3EF4-48CB-AD25-9611DBC71010}">
      <dgm:prSet/>
      <dgm:spPr/>
      <dgm:t>
        <a:bodyPr/>
        <a:lstStyle/>
        <a:p>
          <a:endParaRPr lang="en-IE"/>
        </a:p>
      </dgm:t>
    </dgm:pt>
    <dgm:pt modelId="{80462B64-DA4C-40CE-98EF-F31C328C36AA}" type="pres">
      <dgm:prSet presAssocID="{526A72DA-E1E2-4604-BC40-2575F100A3E5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B2BA689D-E6F2-4579-A112-84E8A19D2DFD}" type="pres">
      <dgm:prSet presAssocID="{27BB6F3C-25D9-46DF-A660-BEB107DC4227}" presName="Accent3" presStyleCnt="0"/>
      <dgm:spPr/>
    </dgm:pt>
    <dgm:pt modelId="{FDBFB537-6A18-4A89-807D-EBD43CF3C69E}" type="pres">
      <dgm:prSet presAssocID="{27BB6F3C-25D9-46DF-A660-BEB107DC4227}" presName="Accent" presStyleLbl="node1" presStyleIdx="0" presStyleCnt="3"/>
      <dgm:spPr/>
    </dgm:pt>
    <dgm:pt modelId="{D02A2C5A-AF3D-47C2-98FA-7DCD937290A6}" type="pres">
      <dgm:prSet presAssocID="{27BB6F3C-25D9-46DF-A660-BEB107DC4227}" presName="ParentBackground3" presStyleCnt="0"/>
      <dgm:spPr/>
    </dgm:pt>
    <dgm:pt modelId="{CF6E4E5E-D066-41CD-B2B7-283280130CAB}" type="pres">
      <dgm:prSet presAssocID="{27BB6F3C-25D9-46DF-A660-BEB107DC4227}" presName="ParentBackground" presStyleLbl="fgAcc1" presStyleIdx="0" presStyleCnt="3"/>
      <dgm:spPr/>
    </dgm:pt>
    <dgm:pt modelId="{A5E98FCC-DDC8-4EAB-84E5-BF9735101745}" type="pres">
      <dgm:prSet presAssocID="{27BB6F3C-25D9-46DF-A660-BEB107DC422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D022E38-BF58-4759-8AE0-6FC6E4E2DF4B}" type="pres">
      <dgm:prSet presAssocID="{12696E88-9944-47D6-9F8E-374C238CEC52}" presName="Accent2" presStyleCnt="0"/>
      <dgm:spPr/>
    </dgm:pt>
    <dgm:pt modelId="{A24F8D88-16B3-49CF-847E-798AC0F65317}" type="pres">
      <dgm:prSet presAssocID="{12696E88-9944-47D6-9F8E-374C238CEC52}" presName="Accent" presStyleLbl="node1" presStyleIdx="1" presStyleCnt="3"/>
      <dgm:spPr>
        <a:solidFill>
          <a:srgbClr val="427437"/>
        </a:solidFill>
      </dgm:spPr>
    </dgm:pt>
    <dgm:pt modelId="{2BD157C9-199F-44A9-B93F-38B894FF0EE0}" type="pres">
      <dgm:prSet presAssocID="{12696E88-9944-47D6-9F8E-374C238CEC52}" presName="ParentBackground2" presStyleCnt="0"/>
      <dgm:spPr/>
    </dgm:pt>
    <dgm:pt modelId="{C6B40BD1-7403-479A-90E5-6CA662B6C1B1}" type="pres">
      <dgm:prSet presAssocID="{12696E88-9944-47D6-9F8E-374C238CEC52}" presName="ParentBackground" presStyleLbl="fgAcc1" presStyleIdx="1" presStyleCnt="3"/>
      <dgm:spPr/>
    </dgm:pt>
    <dgm:pt modelId="{0AF48053-F9E4-4A89-99A3-8B2075725354}" type="pres">
      <dgm:prSet presAssocID="{12696E88-9944-47D6-9F8E-374C238CEC5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1229B98-2898-43CD-A7F6-9765EA4EAC7B}" type="pres">
      <dgm:prSet presAssocID="{9B30DF93-57E6-4ACF-8414-7577A7244222}" presName="Accent1" presStyleCnt="0"/>
      <dgm:spPr/>
    </dgm:pt>
    <dgm:pt modelId="{D90A01CB-DA8B-4F62-992B-FD29BE058BAF}" type="pres">
      <dgm:prSet presAssocID="{9B30DF93-57E6-4ACF-8414-7577A7244222}" presName="Accent" presStyleLbl="node1" presStyleIdx="2" presStyleCnt="3"/>
      <dgm:spPr>
        <a:solidFill>
          <a:srgbClr val="FF9900"/>
        </a:solidFill>
      </dgm:spPr>
    </dgm:pt>
    <dgm:pt modelId="{6E63AC65-5B31-4B56-9FEA-18F585819720}" type="pres">
      <dgm:prSet presAssocID="{9B30DF93-57E6-4ACF-8414-7577A7244222}" presName="ParentBackground1" presStyleCnt="0"/>
      <dgm:spPr/>
    </dgm:pt>
    <dgm:pt modelId="{A54E6506-2017-473F-AA54-8C33CEEFC043}" type="pres">
      <dgm:prSet presAssocID="{9B30DF93-57E6-4ACF-8414-7577A7244222}" presName="ParentBackground" presStyleLbl="fgAcc1" presStyleIdx="2" presStyleCnt="3"/>
      <dgm:spPr/>
    </dgm:pt>
    <dgm:pt modelId="{66E2131B-F1FC-46CB-956C-F15133B08F99}" type="pres">
      <dgm:prSet presAssocID="{9B30DF93-57E6-4ACF-8414-7577A7244222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0A598F04-3EF4-48CB-AD25-9611DBC71010}" srcId="{526A72DA-E1E2-4604-BC40-2575F100A3E5}" destId="{27BB6F3C-25D9-46DF-A660-BEB107DC4227}" srcOrd="2" destOrd="0" parTransId="{FD3E3BFD-CB45-45ED-94C8-8D5A5BC4A5C3}" sibTransId="{DD4F063E-8439-4374-B448-DE8594621C78}"/>
    <dgm:cxn modelId="{DAB51C34-D923-40CE-B5DC-4BCD46B3C2BA}" srcId="{526A72DA-E1E2-4604-BC40-2575F100A3E5}" destId="{12696E88-9944-47D6-9F8E-374C238CEC52}" srcOrd="1" destOrd="0" parTransId="{03AF7A4C-FEA9-4DBC-9691-428833D03F22}" sibTransId="{3E41C741-561E-4DFA-A164-710CF35F9C37}"/>
    <dgm:cxn modelId="{B9A91D52-A312-4620-93B7-A51EC1876CB8}" type="presOf" srcId="{12696E88-9944-47D6-9F8E-374C238CEC52}" destId="{0AF48053-F9E4-4A89-99A3-8B2075725354}" srcOrd="1" destOrd="0" presId="urn:microsoft.com/office/officeart/2011/layout/CircleProcess"/>
    <dgm:cxn modelId="{2C629B72-EF50-4D66-8821-E7568199744E}" type="presOf" srcId="{526A72DA-E1E2-4604-BC40-2575F100A3E5}" destId="{80462B64-DA4C-40CE-98EF-F31C328C36AA}" srcOrd="0" destOrd="0" presId="urn:microsoft.com/office/officeart/2011/layout/CircleProcess"/>
    <dgm:cxn modelId="{51647C73-19E0-4FCE-A04C-32ADFD14A79A}" type="presOf" srcId="{12696E88-9944-47D6-9F8E-374C238CEC52}" destId="{C6B40BD1-7403-479A-90E5-6CA662B6C1B1}" srcOrd="0" destOrd="0" presId="urn:microsoft.com/office/officeart/2011/layout/CircleProcess"/>
    <dgm:cxn modelId="{81F75974-0641-40AD-A5AB-B557CC390C17}" type="presOf" srcId="{27BB6F3C-25D9-46DF-A660-BEB107DC4227}" destId="{CF6E4E5E-D066-41CD-B2B7-283280130CAB}" srcOrd="0" destOrd="0" presId="urn:microsoft.com/office/officeart/2011/layout/CircleProcess"/>
    <dgm:cxn modelId="{44629954-AE4D-43DF-A7FD-3B1E944D4984}" type="presOf" srcId="{9B30DF93-57E6-4ACF-8414-7577A7244222}" destId="{66E2131B-F1FC-46CB-956C-F15133B08F99}" srcOrd="1" destOrd="0" presId="urn:microsoft.com/office/officeart/2011/layout/CircleProcess"/>
    <dgm:cxn modelId="{B6825CDC-F851-4059-ABE0-20A7953E7571}" srcId="{526A72DA-E1E2-4604-BC40-2575F100A3E5}" destId="{9B30DF93-57E6-4ACF-8414-7577A7244222}" srcOrd="0" destOrd="0" parTransId="{155F8C0E-04A5-4937-9597-3942CBA25A89}" sibTransId="{6513563A-4CB1-4717-96AE-6ECF2B30BEA1}"/>
    <dgm:cxn modelId="{3EA2EDE2-E018-4CC6-BC40-F14C0D6CFDBA}" type="presOf" srcId="{9B30DF93-57E6-4ACF-8414-7577A7244222}" destId="{A54E6506-2017-473F-AA54-8C33CEEFC043}" srcOrd="0" destOrd="0" presId="urn:microsoft.com/office/officeart/2011/layout/CircleProcess"/>
    <dgm:cxn modelId="{A09460F6-E639-4E0F-AF50-1B32213CAACF}" type="presOf" srcId="{27BB6F3C-25D9-46DF-A660-BEB107DC4227}" destId="{A5E98FCC-DDC8-4EAB-84E5-BF9735101745}" srcOrd="1" destOrd="0" presId="urn:microsoft.com/office/officeart/2011/layout/CircleProcess"/>
    <dgm:cxn modelId="{9FC7C977-F749-40B1-BD02-1C15169E8BA0}" type="presParOf" srcId="{80462B64-DA4C-40CE-98EF-F31C328C36AA}" destId="{B2BA689D-E6F2-4579-A112-84E8A19D2DFD}" srcOrd="0" destOrd="0" presId="urn:microsoft.com/office/officeart/2011/layout/CircleProcess"/>
    <dgm:cxn modelId="{956F2D0E-0734-4364-B5FF-869F91F7CE9D}" type="presParOf" srcId="{B2BA689D-E6F2-4579-A112-84E8A19D2DFD}" destId="{FDBFB537-6A18-4A89-807D-EBD43CF3C69E}" srcOrd="0" destOrd="0" presId="urn:microsoft.com/office/officeart/2011/layout/CircleProcess"/>
    <dgm:cxn modelId="{BBC565FC-06E6-4C1D-9A62-2E0856EF821A}" type="presParOf" srcId="{80462B64-DA4C-40CE-98EF-F31C328C36AA}" destId="{D02A2C5A-AF3D-47C2-98FA-7DCD937290A6}" srcOrd="1" destOrd="0" presId="urn:microsoft.com/office/officeart/2011/layout/CircleProcess"/>
    <dgm:cxn modelId="{2D994845-B24C-4925-A55D-35DD60F61C2D}" type="presParOf" srcId="{D02A2C5A-AF3D-47C2-98FA-7DCD937290A6}" destId="{CF6E4E5E-D066-41CD-B2B7-283280130CAB}" srcOrd="0" destOrd="0" presId="urn:microsoft.com/office/officeart/2011/layout/CircleProcess"/>
    <dgm:cxn modelId="{BC2430E3-F737-453D-9CBA-96B11F0FC7EB}" type="presParOf" srcId="{80462B64-DA4C-40CE-98EF-F31C328C36AA}" destId="{A5E98FCC-DDC8-4EAB-84E5-BF9735101745}" srcOrd="2" destOrd="0" presId="urn:microsoft.com/office/officeart/2011/layout/CircleProcess"/>
    <dgm:cxn modelId="{3D77FC7D-42D0-410C-862D-3D99598FFFE9}" type="presParOf" srcId="{80462B64-DA4C-40CE-98EF-F31C328C36AA}" destId="{BD022E38-BF58-4759-8AE0-6FC6E4E2DF4B}" srcOrd="3" destOrd="0" presId="urn:microsoft.com/office/officeart/2011/layout/CircleProcess"/>
    <dgm:cxn modelId="{63E47B2C-67C8-40ED-B2D0-0B7592A4DE46}" type="presParOf" srcId="{BD022E38-BF58-4759-8AE0-6FC6E4E2DF4B}" destId="{A24F8D88-16B3-49CF-847E-798AC0F65317}" srcOrd="0" destOrd="0" presId="urn:microsoft.com/office/officeart/2011/layout/CircleProcess"/>
    <dgm:cxn modelId="{0AC7F7BE-1A5E-4258-B0EB-172CCAB2D817}" type="presParOf" srcId="{80462B64-DA4C-40CE-98EF-F31C328C36AA}" destId="{2BD157C9-199F-44A9-B93F-38B894FF0EE0}" srcOrd="4" destOrd="0" presId="urn:microsoft.com/office/officeart/2011/layout/CircleProcess"/>
    <dgm:cxn modelId="{66D30F8C-F66D-4198-9F54-13BC22F36159}" type="presParOf" srcId="{2BD157C9-199F-44A9-B93F-38B894FF0EE0}" destId="{C6B40BD1-7403-479A-90E5-6CA662B6C1B1}" srcOrd="0" destOrd="0" presId="urn:microsoft.com/office/officeart/2011/layout/CircleProcess"/>
    <dgm:cxn modelId="{20891661-CF7F-4A09-9C25-68F6CA958E3A}" type="presParOf" srcId="{80462B64-DA4C-40CE-98EF-F31C328C36AA}" destId="{0AF48053-F9E4-4A89-99A3-8B2075725354}" srcOrd="5" destOrd="0" presId="urn:microsoft.com/office/officeart/2011/layout/CircleProcess"/>
    <dgm:cxn modelId="{23B6F1AE-C2FC-431E-ACB6-D631DA98FFFA}" type="presParOf" srcId="{80462B64-DA4C-40CE-98EF-F31C328C36AA}" destId="{61229B98-2898-43CD-A7F6-9765EA4EAC7B}" srcOrd="6" destOrd="0" presId="urn:microsoft.com/office/officeart/2011/layout/CircleProcess"/>
    <dgm:cxn modelId="{EA97BF9C-A4F8-47AC-9F00-36F37F108377}" type="presParOf" srcId="{61229B98-2898-43CD-A7F6-9765EA4EAC7B}" destId="{D90A01CB-DA8B-4F62-992B-FD29BE058BAF}" srcOrd="0" destOrd="0" presId="urn:microsoft.com/office/officeart/2011/layout/CircleProcess"/>
    <dgm:cxn modelId="{1A8ACBA7-5EB6-4D72-B047-4E08A78B385B}" type="presParOf" srcId="{80462B64-DA4C-40CE-98EF-F31C328C36AA}" destId="{6E63AC65-5B31-4B56-9FEA-18F585819720}" srcOrd="7" destOrd="0" presId="urn:microsoft.com/office/officeart/2011/layout/CircleProcess"/>
    <dgm:cxn modelId="{7F4C74F9-3FC9-4A1A-9E38-8CC0C4815D8C}" type="presParOf" srcId="{6E63AC65-5B31-4B56-9FEA-18F585819720}" destId="{A54E6506-2017-473F-AA54-8C33CEEFC043}" srcOrd="0" destOrd="0" presId="urn:microsoft.com/office/officeart/2011/layout/CircleProcess"/>
    <dgm:cxn modelId="{C52369F8-F1D3-4366-8ACA-FD697503A79D}" type="presParOf" srcId="{80462B64-DA4C-40CE-98EF-F31C328C36AA}" destId="{66E2131B-F1FC-46CB-956C-F15133B08F99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FB537-6A18-4A89-807D-EBD43CF3C69E}">
      <dsp:nvSpPr>
        <dsp:cNvPr id="0" name=""/>
        <dsp:cNvSpPr/>
      </dsp:nvSpPr>
      <dsp:spPr>
        <a:xfrm>
          <a:off x="1608899" y="423997"/>
          <a:ext cx="701830" cy="7019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E4E5E-D066-41CD-B2B7-283280130CAB}">
      <dsp:nvSpPr>
        <dsp:cNvPr id="0" name=""/>
        <dsp:cNvSpPr/>
      </dsp:nvSpPr>
      <dsp:spPr>
        <a:xfrm>
          <a:off x="1632202" y="447399"/>
          <a:ext cx="655224" cy="655154"/>
        </a:xfrm>
        <a:prstGeom prst="ellipse">
          <a:avLst/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50800" dir="5400000" algn="ctr" rotWithShape="0">
            <a:srgbClr val="C9AC84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GROWOUT</a:t>
          </a:r>
        </a:p>
      </dsp:txBody>
      <dsp:txXfrm>
        <a:off x="1725870" y="541010"/>
        <a:ext cx="467886" cy="467932"/>
      </dsp:txXfrm>
    </dsp:sp>
    <dsp:sp modelId="{A24F8D88-16B3-49CF-847E-798AC0F65317}">
      <dsp:nvSpPr>
        <dsp:cNvPr id="0" name=""/>
        <dsp:cNvSpPr/>
      </dsp:nvSpPr>
      <dsp:spPr>
        <a:xfrm rot="2700000">
          <a:off x="884382" y="424845"/>
          <a:ext cx="700139" cy="700139"/>
        </a:xfrm>
        <a:prstGeom prst="teardrop">
          <a:avLst>
            <a:gd name="adj" fmla="val 100000"/>
          </a:avLst>
        </a:prstGeom>
        <a:solidFill>
          <a:srgbClr val="4274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40BD1-7403-479A-90E5-6CA662B6C1B1}">
      <dsp:nvSpPr>
        <dsp:cNvPr id="0" name=""/>
        <dsp:cNvSpPr/>
      </dsp:nvSpPr>
      <dsp:spPr>
        <a:xfrm>
          <a:off x="906840" y="447399"/>
          <a:ext cx="655224" cy="6551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NURSERY</a:t>
          </a:r>
        </a:p>
      </dsp:txBody>
      <dsp:txXfrm>
        <a:off x="1000509" y="541010"/>
        <a:ext cx="467886" cy="467932"/>
      </dsp:txXfrm>
    </dsp:sp>
    <dsp:sp modelId="{D90A01CB-DA8B-4F62-992B-FD29BE058BAF}">
      <dsp:nvSpPr>
        <dsp:cNvPr id="0" name=""/>
        <dsp:cNvSpPr/>
      </dsp:nvSpPr>
      <dsp:spPr>
        <a:xfrm rot="2700000">
          <a:off x="159021" y="424845"/>
          <a:ext cx="700139" cy="700139"/>
        </a:xfrm>
        <a:prstGeom prst="teardrop">
          <a:avLst>
            <a:gd name="adj" fmla="val 100000"/>
          </a:avLst>
        </a:prstGeom>
        <a:solidFill>
          <a:srgbClr val="FF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E6506-2017-473F-AA54-8C33CEEFC043}">
      <dsp:nvSpPr>
        <dsp:cNvPr id="0" name=""/>
        <dsp:cNvSpPr/>
      </dsp:nvSpPr>
      <dsp:spPr>
        <a:xfrm>
          <a:off x="181478" y="447399"/>
          <a:ext cx="655224" cy="6551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HATCHERY</a:t>
          </a:r>
        </a:p>
      </dsp:txBody>
      <dsp:txXfrm>
        <a:off x="275147" y="541010"/>
        <a:ext cx="467886" cy="4679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FB537-6A18-4A89-807D-EBD43CF3C69E}">
      <dsp:nvSpPr>
        <dsp:cNvPr id="0" name=""/>
        <dsp:cNvSpPr/>
      </dsp:nvSpPr>
      <dsp:spPr>
        <a:xfrm>
          <a:off x="1608899" y="423997"/>
          <a:ext cx="701830" cy="7019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E4E5E-D066-41CD-B2B7-283280130CAB}">
      <dsp:nvSpPr>
        <dsp:cNvPr id="0" name=""/>
        <dsp:cNvSpPr/>
      </dsp:nvSpPr>
      <dsp:spPr>
        <a:xfrm>
          <a:off x="1632202" y="447399"/>
          <a:ext cx="655224" cy="655154"/>
        </a:xfrm>
        <a:prstGeom prst="ellipse">
          <a:avLst/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50800" dir="5400000" algn="ctr" rotWithShape="0">
            <a:srgbClr val="C9AC84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GROWOUT</a:t>
          </a:r>
        </a:p>
      </dsp:txBody>
      <dsp:txXfrm>
        <a:off x="1725870" y="541010"/>
        <a:ext cx="467886" cy="467932"/>
      </dsp:txXfrm>
    </dsp:sp>
    <dsp:sp modelId="{A24F8D88-16B3-49CF-847E-798AC0F65317}">
      <dsp:nvSpPr>
        <dsp:cNvPr id="0" name=""/>
        <dsp:cNvSpPr/>
      </dsp:nvSpPr>
      <dsp:spPr>
        <a:xfrm rot="2700000">
          <a:off x="884382" y="424845"/>
          <a:ext cx="700139" cy="700139"/>
        </a:xfrm>
        <a:prstGeom prst="teardrop">
          <a:avLst>
            <a:gd name="adj" fmla="val 100000"/>
          </a:avLst>
        </a:prstGeom>
        <a:solidFill>
          <a:srgbClr val="4274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40BD1-7403-479A-90E5-6CA662B6C1B1}">
      <dsp:nvSpPr>
        <dsp:cNvPr id="0" name=""/>
        <dsp:cNvSpPr/>
      </dsp:nvSpPr>
      <dsp:spPr>
        <a:xfrm>
          <a:off x="906840" y="447399"/>
          <a:ext cx="655224" cy="6551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NURSERY</a:t>
          </a:r>
        </a:p>
      </dsp:txBody>
      <dsp:txXfrm>
        <a:off x="1000509" y="541010"/>
        <a:ext cx="467886" cy="467932"/>
      </dsp:txXfrm>
    </dsp:sp>
    <dsp:sp modelId="{D90A01CB-DA8B-4F62-992B-FD29BE058BAF}">
      <dsp:nvSpPr>
        <dsp:cNvPr id="0" name=""/>
        <dsp:cNvSpPr/>
      </dsp:nvSpPr>
      <dsp:spPr>
        <a:xfrm rot="2700000">
          <a:off x="159021" y="424845"/>
          <a:ext cx="700139" cy="700139"/>
        </a:xfrm>
        <a:prstGeom prst="teardrop">
          <a:avLst>
            <a:gd name="adj" fmla="val 100000"/>
          </a:avLst>
        </a:prstGeom>
        <a:solidFill>
          <a:srgbClr val="FF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E6506-2017-473F-AA54-8C33CEEFC043}">
      <dsp:nvSpPr>
        <dsp:cNvPr id="0" name=""/>
        <dsp:cNvSpPr/>
      </dsp:nvSpPr>
      <dsp:spPr>
        <a:xfrm>
          <a:off x="181478" y="447399"/>
          <a:ext cx="655224" cy="6551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HATCHERY</a:t>
          </a:r>
        </a:p>
      </dsp:txBody>
      <dsp:txXfrm>
        <a:off x="275147" y="541010"/>
        <a:ext cx="467886" cy="4679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FB537-6A18-4A89-807D-EBD43CF3C69E}">
      <dsp:nvSpPr>
        <dsp:cNvPr id="0" name=""/>
        <dsp:cNvSpPr/>
      </dsp:nvSpPr>
      <dsp:spPr>
        <a:xfrm>
          <a:off x="1608899" y="423997"/>
          <a:ext cx="701830" cy="7019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E4E5E-D066-41CD-B2B7-283280130CAB}">
      <dsp:nvSpPr>
        <dsp:cNvPr id="0" name=""/>
        <dsp:cNvSpPr/>
      </dsp:nvSpPr>
      <dsp:spPr>
        <a:xfrm>
          <a:off x="1632202" y="447399"/>
          <a:ext cx="655224" cy="655154"/>
        </a:xfrm>
        <a:prstGeom prst="ellipse">
          <a:avLst/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50800" dir="5400000" algn="ctr" rotWithShape="0">
            <a:srgbClr val="C9AC84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GROWOUT</a:t>
          </a:r>
        </a:p>
      </dsp:txBody>
      <dsp:txXfrm>
        <a:off x="1725870" y="541010"/>
        <a:ext cx="467886" cy="467932"/>
      </dsp:txXfrm>
    </dsp:sp>
    <dsp:sp modelId="{A24F8D88-16B3-49CF-847E-798AC0F65317}">
      <dsp:nvSpPr>
        <dsp:cNvPr id="0" name=""/>
        <dsp:cNvSpPr/>
      </dsp:nvSpPr>
      <dsp:spPr>
        <a:xfrm rot="2700000">
          <a:off x="884382" y="424845"/>
          <a:ext cx="700139" cy="700139"/>
        </a:xfrm>
        <a:prstGeom prst="teardrop">
          <a:avLst>
            <a:gd name="adj" fmla="val 100000"/>
          </a:avLst>
        </a:prstGeom>
        <a:solidFill>
          <a:srgbClr val="4274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40BD1-7403-479A-90E5-6CA662B6C1B1}">
      <dsp:nvSpPr>
        <dsp:cNvPr id="0" name=""/>
        <dsp:cNvSpPr/>
      </dsp:nvSpPr>
      <dsp:spPr>
        <a:xfrm>
          <a:off x="906840" y="447399"/>
          <a:ext cx="655224" cy="6551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NURSERY</a:t>
          </a:r>
        </a:p>
      </dsp:txBody>
      <dsp:txXfrm>
        <a:off x="1000509" y="541010"/>
        <a:ext cx="467886" cy="467932"/>
      </dsp:txXfrm>
    </dsp:sp>
    <dsp:sp modelId="{D90A01CB-DA8B-4F62-992B-FD29BE058BAF}">
      <dsp:nvSpPr>
        <dsp:cNvPr id="0" name=""/>
        <dsp:cNvSpPr/>
      </dsp:nvSpPr>
      <dsp:spPr>
        <a:xfrm rot="2700000">
          <a:off x="159021" y="424845"/>
          <a:ext cx="700139" cy="700139"/>
        </a:xfrm>
        <a:prstGeom prst="teardrop">
          <a:avLst>
            <a:gd name="adj" fmla="val 100000"/>
          </a:avLst>
        </a:prstGeom>
        <a:solidFill>
          <a:srgbClr val="FF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E6506-2017-473F-AA54-8C33CEEFC043}">
      <dsp:nvSpPr>
        <dsp:cNvPr id="0" name=""/>
        <dsp:cNvSpPr/>
      </dsp:nvSpPr>
      <dsp:spPr>
        <a:xfrm>
          <a:off x="181478" y="447399"/>
          <a:ext cx="655224" cy="6551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HATCHERY</a:t>
          </a:r>
        </a:p>
      </dsp:txBody>
      <dsp:txXfrm>
        <a:off x="275147" y="541010"/>
        <a:ext cx="467886" cy="4679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FB537-6A18-4A89-807D-EBD43CF3C69E}">
      <dsp:nvSpPr>
        <dsp:cNvPr id="0" name=""/>
        <dsp:cNvSpPr/>
      </dsp:nvSpPr>
      <dsp:spPr>
        <a:xfrm>
          <a:off x="1608899" y="423997"/>
          <a:ext cx="701830" cy="7019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E4E5E-D066-41CD-B2B7-283280130CAB}">
      <dsp:nvSpPr>
        <dsp:cNvPr id="0" name=""/>
        <dsp:cNvSpPr/>
      </dsp:nvSpPr>
      <dsp:spPr>
        <a:xfrm>
          <a:off x="1632202" y="447399"/>
          <a:ext cx="655224" cy="655154"/>
        </a:xfrm>
        <a:prstGeom prst="ellipse">
          <a:avLst/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50800" dir="5400000" algn="ctr" rotWithShape="0">
            <a:srgbClr val="C9AC84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GROWOUT</a:t>
          </a:r>
        </a:p>
      </dsp:txBody>
      <dsp:txXfrm>
        <a:off x="1725870" y="541010"/>
        <a:ext cx="467886" cy="467932"/>
      </dsp:txXfrm>
    </dsp:sp>
    <dsp:sp modelId="{A24F8D88-16B3-49CF-847E-798AC0F65317}">
      <dsp:nvSpPr>
        <dsp:cNvPr id="0" name=""/>
        <dsp:cNvSpPr/>
      </dsp:nvSpPr>
      <dsp:spPr>
        <a:xfrm rot="2700000">
          <a:off x="884382" y="424845"/>
          <a:ext cx="700139" cy="700139"/>
        </a:xfrm>
        <a:prstGeom prst="teardrop">
          <a:avLst>
            <a:gd name="adj" fmla="val 100000"/>
          </a:avLst>
        </a:prstGeom>
        <a:solidFill>
          <a:srgbClr val="4274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40BD1-7403-479A-90E5-6CA662B6C1B1}">
      <dsp:nvSpPr>
        <dsp:cNvPr id="0" name=""/>
        <dsp:cNvSpPr/>
      </dsp:nvSpPr>
      <dsp:spPr>
        <a:xfrm>
          <a:off x="906840" y="447399"/>
          <a:ext cx="655224" cy="6551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NURSERY</a:t>
          </a:r>
        </a:p>
      </dsp:txBody>
      <dsp:txXfrm>
        <a:off x="1000509" y="541010"/>
        <a:ext cx="467886" cy="467932"/>
      </dsp:txXfrm>
    </dsp:sp>
    <dsp:sp modelId="{D90A01CB-DA8B-4F62-992B-FD29BE058BAF}">
      <dsp:nvSpPr>
        <dsp:cNvPr id="0" name=""/>
        <dsp:cNvSpPr/>
      </dsp:nvSpPr>
      <dsp:spPr>
        <a:xfrm rot="2700000">
          <a:off x="159021" y="424845"/>
          <a:ext cx="700139" cy="700139"/>
        </a:xfrm>
        <a:prstGeom prst="teardrop">
          <a:avLst>
            <a:gd name="adj" fmla="val 100000"/>
          </a:avLst>
        </a:prstGeom>
        <a:solidFill>
          <a:srgbClr val="FF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E6506-2017-473F-AA54-8C33CEEFC043}">
      <dsp:nvSpPr>
        <dsp:cNvPr id="0" name=""/>
        <dsp:cNvSpPr/>
      </dsp:nvSpPr>
      <dsp:spPr>
        <a:xfrm>
          <a:off x="181478" y="447399"/>
          <a:ext cx="655224" cy="6551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600" kern="1200" dirty="0"/>
            <a:t>HATCHERY</a:t>
          </a:r>
        </a:p>
      </dsp:txBody>
      <dsp:txXfrm>
        <a:off x="275147" y="541010"/>
        <a:ext cx="467886" cy="4679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E4807-F221-4BB4-8265-A053216428E9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5EB3E-6E93-455D-AFBE-1E77222A2B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67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689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4FCA3-C05D-B921-5BC7-69B89BB70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ACC17E-6D34-D30D-D3E2-FA1FC2D927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484A66-23DB-E2A6-8478-57E723DBA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02B0D-B689-66AF-7C8E-4B966246D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51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191D4-B767-5570-0831-072707AB9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433BD8-06FE-C2A9-229D-0A97486E5A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DD67EA-E6E7-B3A1-1A68-E74A99DB0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56DAE-69CE-1F29-C871-8C7E69437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73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F23C4-F759-8FFC-688B-944763549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C9685C-2BF4-229E-2EA9-1FE852C92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5EEC0F-8B77-F7A1-8A2B-3969906CC7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E22F8-8415-4178-22EA-5377987928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046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76620-20A3-D11C-1533-EF9FEB479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04457B-8AD2-6528-B158-6A050EE735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53AE3E-7478-FAB0-7322-33E481514A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44000" indent="-216000">
              <a:buFont typeface="+mj-lt"/>
              <a:buAutoNum type="arabicPeriod"/>
            </a:pPr>
            <a:r>
              <a:rPr lang="nl-BE" sz="1200" dirty="0" err="1"/>
              <a:t>Artemia</a:t>
            </a:r>
            <a:r>
              <a:rPr lang="nl-BE" sz="1200" dirty="0"/>
              <a:t>: 8 kg per </a:t>
            </a:r>
            <a:r>
              <a:rPr lang="nl-BE" sz="1200" dirty="0" err="1"/>
              <a:t>million</a:t>
            </a:r>
            <a:r>
              <a:rPr lang="nl-BE" sz="1200" dirty="0"/>
              <a:t> PL17</a:t>
            </a:r>
          </a:p>
          <a:p>
            <a:pPr marL="144000" indent="-216000">
              <a:buFont typeface="+mj-lt"/>
              <a:buAutoNum type="arabicPeriod"/>
            </a:pPr>
            <a:r>
              <a:rPr lang="nl-BE" sz="1200" dirty="0" err="1"/>
              <a:t>Larval</a:t>
            </a:r>
            <a:r>
              <a:rPr lang="nl-BE" sz="1200" dirty="0"/>
              <a:t> feed: 4 kg </a:t>
            </a:r>
            <a:r>
              <a:rPr lang="nl-BE" sz="1200" dirty="0" err="1"/>
              <a:t>Artemia</a:t>
            </a:r>
            <a:r>
              <a:rPr lang="nl-BE" sz="1200" dirty="0"/>
              <a:t> up </a:t>
            </a:r>
            <a:r>
              <a:rPr lang="nl-BE" sz="1200" dirty="0" err="1"/>
              <a:t>to</a:t>
            </a:r>
            <a:r>
              <a:rPr lang="nl-BE" sz="1200" dirty="0"/>
              <a:t> PL7 + </a:t>
            </a:r>
            <a:r>
              <a:rPr lang="nl-BE" sz="1200" dirty="0" err="1"/>
              <a:t>larval</a:t>
            </a:r>
            <a:r>
              <a:rPr lang="nl-BE" sz="1200" dirty="0"/>
              <a:t> </a:t>
            </a:r>
            <a:r>
              <a:rPr lang="nl-BE" sz="1200" dirty="0" err="1"/>
              <a:t>diet</a:t>
            </a:r>
            <a:endParaRPr lang="nl-BE" sz="1200" dirty="0"/>
          </a:p>
          <a:p>
            <a:pPr marL="144000" indent="-216000">
              <a:buFont typeface="+mj-lt"/>
              <a:buAutoNum type="arabicPeriod"/>
            </a:pPr>
            <a:r>
              <a:rPr lang="nl-BE" sz="1200" dirty="0" err="1"/>
              <a:t>Growout</a:t>
            </a:r>
            <a:r>
              <a:rPr lang="nl-BE" sz="1200" dirty="0"/>
              <a:t> feed: 4kg </a:t>
            </a:r>
            <a:r>
              <a:rPr lang="nl-BE" sz="1200" dirty="0" err="1"/>
              <a:t>Artemia</a:t>
            </a:r>
            <a:r>
              <a:rPr lang="nl-BE" sz="1200" dirty="0"/>
              <a:t> up </a:t>
            </a:r>
            <a:r>
              <a:rPr lang="nl-BE" sz="1200" dirty="0" err="1"/>
              <a:t>to</a:t>
            </a:r>
            <a:r>
              <a:rPr lang="nl-BE" sz="1200" dirty="0"/>
              <a:t> PL7 + </a:t>
            </a:r>
            <a:r>
              <a:rPr lang="nl-BE" sz="1200" dirty="0" err="1"/>
              <a:t>grinded</a:t>
            </a:r>
            <a:r>
              <a:rPr lang="nl-BE" sz="1200" dirty="0"/>
              <a:t> G/O feed </a:t>
            </a:r>
          </a:p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35577-86B4-E472-060C-BD1757AB78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94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4560-2C85-70E2-03BB-7C2136D00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B5BF4-5AEB-FC08-D16B-254AD3F25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58767B-997F-8EB6-59BF-CCBA75F89D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147251-A378-1F83-D9C9-EFA3E92CC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694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7F6C3-482A-45F4-59FD-AB3793658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B09258-AD92-E275-6D1B-5F6F24537B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4124E4-97ED-B33A-486E-E8A4FDD131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98396-C568-C507-6118-ABCF2EC475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87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17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A1ED2-CED6-5992-583A-257638C63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4524D2-8DD4-61BE-C0D0-5F03515016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29B78-608A-0B9C-577B-DE879A23C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BF26A-8AD7-C578-ABE0-19FAED6B0C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36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5A6FF-6F68-EFCF-A76A-D6FA7B1A6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12B660-5FD9-42A7-E6B6-11D69F2059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4E5FF9-CEE3-2E9A-14E0-AA02EAA104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ED15A-98DC-26F4-8492-88DB54C4B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65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27B69-D9B9-81A2-F5FD-86D13949C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8CEB36-8246-F556-58EA-A9689559A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7F69CB-DD2F-50D5-0508-C5590A80A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A0C34-B0FA-42F4-ABB1-4F91631EB5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757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4B0D9-60F4-34A7-2445-D4CE522B3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B61701-1F31-50FB-4628-AD8D8F3469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CD1E68-8067-AAF0-2921-E68FD98AFC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20E8B-3B2E-CB94-41F8-64B7A4445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01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21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9549A-A6A7-8B33-CC3D-B70530BF4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5F54BC-9918-D921-FB29-10E549161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1D92CE-2327-DB64-56BF-CED3583C90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A973A-B795-5D77-7014-7F5CBCEF64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2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781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Sq_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512378" y="1282700"/>
            <a:ext cx="2222500" cy="203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984750" y="1282700"/>
            <a:ext cx="2222500" cy="203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457122" y="1282700"/>
            <a:ext cx="2222500" cy="203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79E50A-9B7C-23B2-1D64-B614A74A6E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12378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8D086D7-E74E-6B0C-C786-E0C94F78753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12378" y="3867321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D479A00-B1EB-B09C-3108-08FAFDAE65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84750" y="3429000"/>
            <a:ext cx="22225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2839529-F1FF-20F4-F303-1A224CA0C5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4750" y="3871786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CD6381A-7E09-3789-AB80-3D8F41719F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57122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60659E6-90D8-A0A9-B649-C1D1B77D2D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7122" y="3871786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9E56CFC-0159-901D-8B49-83AFF12024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5" y="5657727"/>
            <a:ext cx="4871815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6E50D0-AC60-EAA7-30EC-DB9805B9D8BA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435E14AF-43A2-1EB2-1A47-B01E3F4E82AA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48E4397-013F-D756-EB32-C0A8C5F3A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463EA55-11A6-021D-43F0-E20341DCA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410007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Sq_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9E56CFC-0159-901D-8B49-83AFF12024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5" y="5657727"/>
            <a:ext cx="4826095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6E50D0-AC60-EAA7-30EC-DB9805B9D8BA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4E0CA447-324C-CF6A-401A-23D5FD1A0D2C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F53F66C-2656-177E-AE1F-517586717D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5FD53BA-B91F-845F-AC10-DF9A0FC7F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7E4D63A8-81E4-B1DF-0A69-5DC94D794F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1700" y="1110936"/>
            <a:ext cx="2222500" cy="2221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6D424A7F-BC4B-F435-4897-9CC6A71005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32200" y="1110936"/>
            <a:ext cx="2222500" cy="2221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F105B9FC-5D45-BA7C-56A2-1EDC38535A5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2700" y="1110936"/>
            <a:ext cx="2222500" cy="2221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838B3629-4691-910F-954E-54DEF61731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3200" y="1110936"/>
            <a:ext cx="2222500" cy="2221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C882D391-907E-3514-B7C2-E47BC18C6C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7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EBEE606F-C772-8D5A-23EF-7C208FFDF0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32200" y="3429000"/>
            <a:ext cx="22225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9F9B1893-D6AD-2AEE-9B38-25EEBA1C639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7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055F2F76-F18B-DF9B-5BBD-2F8DA03284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322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2866CCF2-9A96-EE86-0719-F84A8794EE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27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4706B804-E330-A11A-9A95-2925DB2334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62700" y="3893443"/>
            <a:ext cx="2222500" cy="122885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CF69BE00-E8D8-6143-D4FB-32A2187E55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932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7D72C7FF-FD94-D2D2-9933-81B4649246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93200" y="3893443"/>
            <a:ext cx="2222500" cy="122885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75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Rnd_1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57D0685-976A-4488-61E5-6D4525DD4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4D7713-022E-765B-A011-671F602B78A9}"/>
              </a:ext>
            </a:extLst>
          </p:cNvPr>
          <p:cNvCxnSpPr>
            <a:cxnSpLocks/>
          </p:cNvCxnSpPr>
          <p:nvPr userDrawn="1"/>
        </p:nvCxnSpPr>
        <p:spPr>
          <a:xfrm>
            <a:off x="2825496" y="6045200"/>
            <a:ext cx="8980519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7A7AEB07-9A8C-7AEE-3CB3-578D43446198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E0ABF89-5881-CA47-E372-FD428E5E92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D5332DB-568D-958C-E5A7-1FF2D2393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130D26B-14EA-3C4E-313F-73ABB84869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62172" y="1309187"/>
            <a:ext cx="3657600" cy="36576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AF11F4B6-4068-B70D-E13D-77870FFCA1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28646" y="1309187"/>
            <a:ext cx="5660885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081656D-66F2-F90E-D87A-75C0AD7144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28647" y="1751973"/>
            <a:ext cx="5660884" cy="1925898"/>
          </a:xfrm>
        </p:spPr>
        <p:txBody>
          <a:bodyPr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95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Rnd_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57D0685-976A-4488-61E5-6D4525DD4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54864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4D7713-022E-765B-A011-671F602B78A9}"/>
              </a:ext>
            </a:extLst>
          </p:cNvPr>
          <p:cNvCxnSpPr>
            <a:cxnSpLocks/>
          </p:cNvCxnSpPr>
          <p:nvPr userDrawn="1"/>
        </p:nvCxnSpPr>
        <p:spPr>
          <a:xfrm>
            <a:off x="2825496" y="6045200"/>
            <a:ext cx="8980519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2B44268E-A761-540C-4BFB-A138B4E69EDC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30C9D94-FFB1-A334-CEE8-24A9CFB668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F267ADF-367D-C84C-1343-87C7C0C100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823B171D-DF79-4F69-4E05-DD2AE23FD0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61397" y="1282700"/>
            <a:ext cx="2743200" cy="27432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AFE723B3-1632-720E-4E60-135C61430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85533" y="1282700"/>
            <a:ext cx="2743200" cy="27432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AB5D4BB2-0F91-60DB-7918-F1EA39DF8C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61396" y="4129391"/>
            <a:ext cx="2743199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7E2DDA00-BF6C-6EC5-6AB3-BC7009EC32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85533" y="4129391"/>
            <a:ext cx="27432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282C82F4-3BDC-3BE2-A17A-78EAF5408E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61396" y="4572177"/>
            <a:ext cx="2743199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21CE60FB-EC3D-0CC7-CC9A-830934D108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85533" y="4572177"/>
            <a:ext cx="27432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356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Rnd_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503752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984750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465748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79E50A-9B7C-23B2-1D64-B614A74A6E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3752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D479A00-B1EB-B09C-3108-08FAFDAE65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84750" y="3429000"/>
            <a:ext cx="22225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244605-F92A-1E25-CF5D-886124685D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03752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2839529-F1FF-20F4-F303-1A224CA0C5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475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CD6381A-7E09-3789-AB80-3D8F41719F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65748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60659E6-90D8-A0A9-B649-C1D1B77D2D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65748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57D0685-976A-4488-61E5-6D4525DD4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4D7713-022E-765B-A011-671F602B78A9}"/>
              </a:ext>
            </a:extLst>
          </p:cNvPr>
          <p:cNvCxnSpPr>
            <a:cxnSpLocks/>
          </p:cNvCxnSpPr>
          <p:nvPr userDrawn="1"/>
        </p:nvCxnSpPr>
        <p:spPr>
          <a:xfrm>
            <a:off x="2825496" y="6045200"/>
            <a:ext cx="8980519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5EDBF9C6-E53F-3BD2-D8B6-D12FBD2784D9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2E65BC9-44AC-1FDF-DEDD-786E799258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9E663F5-29B9-0677-B511-00223C4CE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873888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Rnd_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901700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32200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362700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9093200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79E50A-9B7C-23B2-1D64-B614A74A6E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7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D479A00-B1EB-B09C-3108-08FAFDAE65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32200" y="3429000"/>
            <a:ext cx="22225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244605-F92A-1E25-CF5D-886124685D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7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2839529-F1FF-20F4-F303-1A224CA0C5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322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CD6381A-7E09-3789-AB80-3D8F41719F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27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60659E6-90D8-A0A9-B649-C1D1B77D2D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627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7AF925EF-3B22-E443-9528-32CCA7D10A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932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24CBA965-DB7A-2E93-4DD2-46BE847D3D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932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57D0685-976A-4488-61E5-6D4525DD4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4D7713-022E-765B-A011-671F602B78A9}"/>
              </a:ext>
            </a:extLst>
          </p:cNvPr>
          <p:cNvCxnSpPr>
            <a:cxnSpLocks/>
          </p:cNvCxnSpPr>
          <p:nvPr userDrawn="1"/>
        </p:nvCxnSpPr>
        <p:spPr>
          <a:xfrm>
            <a:off x="2825496" y="6045200"/>
            <a:ext cx="8980519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72544C9E-264C-1660-E9D9-BF1C848CEC6F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A82E90D-B6AE-117B-E6DC-8AD6E20082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24A1FE6-D341-48F4-6D1B-965D291D0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19470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Stacked-Sq_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867972" y="1231900"/>
            <a:ext cx="2743200" cy="2057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867972" y="3563638"/>
            <a:ext cx="2743200" cy="2057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D8297C-BBDC-1362-9A33-F70AD176C0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4F79472-95EF-1E35-2CE0-6360CDCD4E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61578" y="1231900"/>
            <a:ext cx="4306599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3BA3A6D-207E-602D-F8F9-B31E85F2B8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61578" y="1698689"/>
            <a:ext cx="4306599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93D2568-E3E4-FB35-39B4-E76B04CE3E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1578" y="3568384"/>
            <a:ext cx="4306599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5EDC98D-180D-C192-51E6-A02068E4DA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61578" y="4035173"/>
            <a:ext cx="4306599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5008A949-4E5A-6D08-D2B3-BCABD99C373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41D01E-366B-4631-2BB5-294291288AC2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FFF76061-85A9-2690-A5E8-1538B834B031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4309E50-2369-D2E1-DF3E-5AE4A6BF65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70F5C5-F6D1-1D52-29C2-C46C370F1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066279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Stacked-Sq_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23900" y="1231900"/>
            <a:ext cx="1930400" cy="1905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23900" y="3733800"/>
            <a:ext cx="1930400" cy="1905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096000" y="1231900"/>
            <a:ext cx="1930400" cy="1905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096000" y="3733800"/>
            <a:ext cx="1930400" cy="1905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D8297C-BBDC-1362-9A33-F70AD176C0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4F79472-95EF-1E35-2CE0-6360CDCD4E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12795" y="1231900"/>
            <a:ext cx="2882787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3BA3A6D-207E-602D-F8F9-B31E85F2B8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12795" y="1698689"/>
            <a:ext cx="2882787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786B5A8-AF10-8E49-1C80-3821B87996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0323" y="1231900"/>
            <a:ext cx="2882787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E3D5E2D4-6F40-9FB7-ABD8-C0289259D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0323" y="1698689"/>
            <a:ext cx="2882787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93D2568-E3E4-FB35-39B4-E76B04CE3E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2795" y="3772468"/>
            <a:ext cx="2882787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5EDC98D-180D-C192-51E6-A02068E4DA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12795" y="4239257"/>
            <a:ext cx="2882787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EFE876D-E754-7970-F9D5-87E55FF70D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0323" y="3772468"/>
            <a:ext cx="2882787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02357A1-DFD9-8211-E465-7C2578CD36F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80323" y="4239257"/>
            <a:ext cx="2882787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E10AE0EA-FB9F-68F2-51FC-D4C2A421BD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BCBC070-052E-8538-97F0-60E519589D81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5C7B585-DB76-6FCC-D32B-F94FA881A71F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AA4E22D-E60B-469A-92F2-ECCF0C176F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E2B024E-0E6E-F10C-9995-F39E78DD2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500461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Stacked-Rnd_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56594" y="1231900"/>
            <a:ext cx="2057400" cy="20574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556594" y="3609621"/>
            <a:ext cx="2057400" cy="20574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D8297C-BBDC-1362-9A33-F70AD176C0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4F79472-95EF-1E35-2CE0-6360CDCD4E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61579" y="1389888"/>
            <a:ext cx="490491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3BA3A6D-207E-602D-F8F9-B31E85F2B8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61579" y="1856677"/>
            <a:ext cx="490491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93D2568-E3E4-FB35-39B4-E76B04CE3E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1579" y="3806277"/>
            <a:ext cx="490491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5EDC98D-180D-C192-51E6-A02068E4DA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61579" y="4273066"/>
            <a:ext cx="490491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844D247D-B3BD-9B9F-193A-F80D084F2DC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5A56990-B407-E242-5232-FB96BFCAA5A4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3CD2B69A-B132-4609-4814-0C3C6D1C8B2D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7F1FEA0-F3A6-1175-DCC4-DEE9B584A2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8EA2E5-649C-4C99-2AA3-5F0E20105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790837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Stacked-Rnd_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23900" y="1231900"/>
            <a:ext cx="1930400" cy="19050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23900" y="3733800"/>
            <a:ext cx="1930400" cy="19050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096000" y="1231900"/>
            <a:ext cx="1930400" cy="19050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096000" y="3733800"/>
            <a:ext cx="1930400" cy="19050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D8297C-BBDC-1362-9A33-F70AD176C0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4F79472-95EF-1E35-2CE0-6360CDCD4E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12796" y="1389888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3BA3A6D-207E-602D-F8F9-B31E85F2B8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12796" y="1856677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786B5A8-AF10-8E49-1C80-3821B87996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0324" y="1389888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E3D5E2D4-6F40-9FB7-ABD8-C0289259D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0324" y="1856677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93D2568-E3E4-FB35-39B4-E76B04CE3E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2796" y="3930456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5EDC98D-180D-C192-51E6-A02068E4DA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12796" y="4397245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EFE876D-E754-7970-F9D5-87E55FF70D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0324" y="3930456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02357A1-DFD9-8211-E465-7C2578CD36F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80324" y="4397245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7AC374FE-40C4-68A6-4F18-6EBB0106BD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CDDEF3-BEC0-557B-7441-883DD2DFA391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4912A06-6DDE-2685-8233-6946E3E33B5A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BEE1943-825F-7F25-84E5-C00AD7B218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FCF478D-44A7-5E4C-9427-B01EE1A59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740488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08B6B05-E32F-E2BB-39E0-53955A6127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0550" y="3879443"/>
            <a:ext cx="10972800" cy="118872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 cap="all" spc="100" baseline="0">
                <a:solidFill>
                  <a:srgbClr val="007396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21DF8A7-3D6F-7DFF-1985-881D5F1592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64594" y="5121162"/>
            <a:ext cx="7315200" cy="73152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 b="1" cap="all" spc="100" baseline="0">
                <a:solidFill>
                  <a:srgbClr val="6F6F6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1F06106-4B09-B4F3-DCFC-FD3655E65A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52800" y="685800"/>
            <a:ext cx="5486400" cy="237744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222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Stacked-Rnd_6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23900" y="12319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23900" y="37338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445000" y="12319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445000" y="37338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166100" y="12319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8166100" y="37338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D8297C-BBDC-1362-9A33-F70AD176C0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477D538-9F94-C262-2A7B-3772674135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54300" y="1428556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02F20A7B-D3CB-CBEE-95E6-58F857B745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54300" y="2055752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7436FD7-8517-C699-1999-E6CB562550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75400" y="1428556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3A634338-875E-7F95-B826-34155467DE8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5400" y="2055752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1519ABF-DD5E-2D2A-16A0-D567923E9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096500" y="1428556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35F5AB5-A9DF-91A7-CDE1-039762ADAA3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96500" y="2055752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6BE39F1-FDF7-A0F8-628F-ED25CC3D00D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54300" y="3900400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367BB7D5-3831-DB5E-7C91-AF97161227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54300" y="4527596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E26103D0-4743-821E-DA5A-5E33EAD684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75400" y="3900400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25D0E05-06B1-1ECA-CA36-5AEBE67FC6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75400" y="4527596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6914248A-8842-7A09-2E5F-6BF0F328500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096500" y="3900400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FBA76AD7-19C3-9BF9-D8B8-05A5F0C1CC3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096500" y="4527596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FA9677B-2D02-1B61-3D31-5004E323E5F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2191EE-F81E-39B8-A156-0E2A9B1D5291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2B7A076-08ED-4ABF-EE11-75D59BCA1BB8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3F8C13F-1C58-36BD-4BAF-410FD6CCFD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F05AFAB-636C-22AB-6EAC-F69FE533A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027412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98F267-0B70-3ECD-B855-B5B181911313}"/>
              </a:ext>
            </a:extLst>
          </p:cNvPr>
          <p:cNvSpPr/>
          <p:nvPr userDrawn="1"/>
        </p:nvSpPr>
        <p:spPr>
          <a:xfrm>
            <a:off x="366712" y="752784"/>
            <a:ext cx="11458576" cy="597333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F8513BF-50ED-95E9-4265-271BE6DF5D18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366712" y="752784"/>
            <a:ext cx="11458576" cy="5973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540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98136" y="1221948"/>
            <a:ext cx="10595728" cy="51882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982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270000"/>
            <a:ext cx="4114800" cy="4318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88EDAED-CC33-CABC-DF36-A28B6C054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37DED1A-99AB-2F0A-6F73-111F9CEC0F90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C79EFBBD-91A8-F206-CB9B-2569DA6DDB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4A9E9FF-9C1D-B59B-1997-40811BB0F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86749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03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B30862A-E747-52B3-DB15-C1CB1212F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5232B0-3D8E-334A-2876-87665D75E7F9}"/>
              </a:ext>
            </a:extLst>
          </p:cNvPr>
          <p:cNvSpPr/>
          <p:nvPr userDrawn="1"/>
        </p:nvSpPr>
        <p:spPr>
          <a:xfrm>
            <a:off x="0" y="3403600"/>
            <a:ext cx="12192000" cy="254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576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eft-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914400" y="1270000"/>
            <a:ext cx="4389120" cy="438912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88EDAED-CC33-CABC-DF36-A28B6C054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37DED1A-99AB-2F0A-6F73-111F9CEC0F90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C79EFBBD-91A8-F206-CB9B-2569DA6DDB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4A9E9FF-9C1D-B59B-1997-40811BB0F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484571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Right-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702552" y="1270000"/>
            <a:ext cx="4572000" cy="42976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B6A2922-AC70-5733-23E8-D69A87DBF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425BB1-60BD-AC7D-5CD9-C1A4683F2A57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9F8CF63-47E9-2E26-E9A4-9FAC6FE259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B610273-1EBC-418E-71E4-1B9FD3870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595149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F18C347-9C6E-977D-BE5E-F19FBFFCB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61156-5D3B-974A-481A-878E610B77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7518" y="1478422"/>
            <a:ext cx="10536964" cy="455444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508BB5-900A-3524-AE6F-5B3D1BF84B23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3D36313-2FCA-6864-EFE6-51C55F9809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2E4108F-031F-1ECC-2D00-CAF7004203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820955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F18C347-9C6E-977D-BE5E-F19FBFFCB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61156-5D3B-974A-481A-878E610B77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7518" y="1478422"/>
            <a:ext cx="5077626" cy="455444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CF13C0C-BF88-2738-0BAE-4519FCF9A3A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859" y="1478422"/>
            <a:ext cx="5066940" cy="455444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D7BC296-D02B-139B-2A0A-612E957F8161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7484477-5A24-07CA-A15A-24CB907C81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996DDA9-F6B5-BD86-802B-DFBE5AA2F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350759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9E56CFC-0159-901D-8B49-83AFF12024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5" y="5657727"/>
            <a:ext cx="5316075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6E50D0-AC60-EAA7-30EC-DB9805B9D8BA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F5FE0FC2-DAD5-A5A3-FE43-3648ECCF18B6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14F896B-B970-93D4-633C-F55FD0522C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E14F89A-65DE-6643-E0BE-F75ADD88F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210262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Sq_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61397" y="1282700"/>
            <a:ext cx="2743200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785533" y="1282700"/>
            <a:ext cx="2743200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79E50A-9B7C-23B2-1D64-B614A74A6E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61396" y="4129391"/>
            <a:ext cx="2743199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D479A00-B1EB-B09C-3108-08FAFDAE65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85533" y="4129391"/>
            <a:ext cx="27432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244605-F92A-1E25-CF5D-886124685D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61396" y="4572177"/>
            <a:ext cx="2743199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2839529-F1FF-20F4-F303-1A224CA0C5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85533" y="4572177"/>
            <a:ext cx="27432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9E56CFC-0159-901D-8B49-83AFF12024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6E50D0-AC60-EAA7-30EC-DB9805B9D8BA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93FBEB4B-8C4D-B73E-E660-53431BD56659}"/>
              </a:ext>
            </a:extLst>
          </p:cNvPr>
          <p:cNvGrpSpPr/>
          <p:nvPr userDrawn="1"/>
        </p:nvGrpSpPr>
        <p:grpSpPr>
          <a:xfrm>
            <a:off x="519094" y="0"/>
            <a:ext cx="11086109" cy="1136821"/>
            <a:chOff x="472307" y="42492"/>
            <a:chExt cx="11086109" cy="1136821"/>
          </a:xfrm>
          <a:solidFill>
            <a:schemeClr val="tx1"/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902AFE7-D0EA-C963-240C-A8FE8D1F5A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5896" y="612974"/>
              <a:ext cx="8732520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E3B78EB-65EB-BF2D-76B7-8D3FDC950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2307" y="42492"/>
              <a:ext cx="227364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6449104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15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00" r:id="rId2"/>
    <p:sldLayoutId id="2147483756" r:id="rId3"/>
    <p:sldLayoutId id="2147483770" r:id="rId4"/>
    <p:sldLayoutId id="2147483771" r:id="rId5"/>
    <p:sldLayoutId id="2147483746" r:id="rId6"/>
    <p:sldLayoutId id="2147483747" r:id="rId7"/>
    <p:sldLayoutId id="2147483767" r:id="rId8"/>
    <p:sldLayoutId id="2147483757" r:id="rId9"/>
    <p:sldLayoutId id="2147483758" r:id="rId10"/>
    <p:sldLayoutId id="2147483759" r:id="rId11"/>
    <p:sldLayoutId id="2147483754" r:id="rId12"/>
    <p:sldLayoutId id="2147483760" r:id="rId13"/>
    <p:sldLayoutId id="2147483761" r:id="rId14"/>
    <p:sldLayoutId id="2147483762" r:id="rId15"/>
    <p:sldLayoutId id="2147483755" r:id="rId16"/>
    <p:sldLayoutId id="2147483763" r:id="rId17"/>
    <p:sldLayoutId id="2147483764" r:id="rId18"/>
    <p:sldLayoutId id="2147483765" r:id="rId19"/>
    <p:sldLayoutId id="2147483766" r:id="rId20"/>
    <p:sldLayoutId id="2147483692" r:id="rId21"/>
    <p:sldLayoutId id="2147483685" r:id="rId22"/>
    <p:sldLayoutId id="2147483772" r:id="rId23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cap="all" spc="100" baseline="0">
          <a:solidFill>
            <a:schemeClr val="tx1"/>
          </a:solidFill>
          <a:latin typeface="Lato" panose="020F0502020204030203" pitchFamily="34" charset="0"/>
          <a:ea typeface="Roboto" panose="02000000000000000000" pitchFamily="2" charset="0"/>
          <a:cs typeface="Lato" panose="020F050202020403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47.jpe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46.png"/><Relationship Id="rId9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53.jpe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png"/><Relationship Id="rId5" Type="http://schemas.openxmlformats.org/officeDocument/2006/relationships/image" Target="../media/image18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4">
            <a:extLst>
              <a:ext uri="{FF2B5EF4-FFF2-40B4-BE49-F238E27FC236}">
                <a16:creationId xmlns:a16="http://schemas.microsoft.com/office/drawing/2014/main" id="{62CE4ED3-F63E-BE87-B6E4-981275EF52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7951"/>
            <a:ext cx="12192000" cy="34036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3F48E6E-E11E-CFBE-5906-AF4387D0ED09}"/>
              </a:ext>
            </a:extLst>
          </p:cNvPr>
          <p:cNvGrpSpPr/>
          <p:nvPr/>
        </p:nvGrpSpPr>
        <p:grpSpPr>
          <a:xfrm>
            <a:off x="376767" y="6301897"/>
            <a:ext cx="3026834" cy="45720"/>
            <a:chOff x="376767" y="6301897"/>
            <a:chExt cx="3026834" cy="4572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2C524B5-6FDF-209D-78EA-10AE170F3C18}"/>
                </a:ext>
              </a:extLst>
            </p:cNvPr>
            <p:cNvSpPr/>
            <p:nvPr/>
          </p:nvSpPr>
          <p:spPr>
            <a:xfrm>
              <a:off x="376767" y="6301898"/>
              <a:ext cx="2743200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6F24B91-8AE0-6EE8-0F1E-81A017B90E5D}"/>
                </a:ext>
              </a:extLst>
            </p:cNvPr>
            <p:cNvSpPr/>
            <p:nvPr/>
          </p:nvSpPr>
          <p:spPr>
            <a:xfrm>
              <a:off x="1117601" y="6301897"/>
              <a:ext cx="2286000" cy="457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D0AD8FEE-DD54-DFB6-EB21-4B7C4129CB06}"/>
              </a:ext>
            </a:extLst>
          </p:cNvPr>
          <p:cNvSpPr/>
          <p:nvPr/>
        </p:nvSpPr>
        <p:spPr>
          <a:xfrm>
            <a:off x="-2385" y="3383280"/>
            <a:ext cx="12192000" cy="254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9DD24F-1B07-1A2B-CAEA-8B0283A60A23}"/>
              </a:ext>
            </a:extLst>
          </p:cNvPr>
          <p:cNvSpPr/>
          <p:nvPr/>
        </p:nvSpPr>
        <p:spPr>
          <a:xfrm>
            <a:off x="0" y="3383280"/>
            <a:ext cx="12192000" cy="254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ED9ADC-DCE4-068B-8352-09713102A4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0088" y="3977639"/>
            <a:ext cx="11596158" cy="561500"/>
          </a:xfrm>
        </p:spPr>
        <p:txBody>
          <a:bodyPr>
            <a:normAutofit/>
          </a:bodyPr>
          <a:lstStyle/>
          <a:p>
            <a:r>
              <a:rPr lang="en-IE" sz="2800" dirty="0"/>
              <a:t>OPTIMIZATION OF ARTEMIA USE IN SHRIMP AQUACULTURE </a:t>
            </a:r>
            <a:endParaRPr lang="en-US" sz="2800" i="1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447650-7130-7804-993E-9A61FE7515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32467" y="4571999"/>
            <a:ext cx="9931399" cy="957628"/>
          </a:xfrm>
        </p:spPr>
        <p:txBody>
          <a:bodyPr>
            <a:normAutofit/>
          </a:bodyPr>
          <a:lstStyle/>
          <a:p>
            <a:r>
              <a:rPr lang="en-IE" sz="2000" cap="none" dirty="0"/>
              <a:t>a</a:t>
            </a:r>
            <a:r>
              <a:rPr lang="en-IE" sz="2000" dirty="0"/>
              <a:t> MULTI-YEAR EFFORT </a:t>
            </a:r>
            <a:r>
              <a:rPr lang="en-IE" sz="2000" cap="none" dirty="0"/>
              <a:t>and</a:t>
            </a:r>
            <a:r>
              <a:rPr lang="en-IE" sz="2000" dirty="0"/>
              <a:t> </a:t>
            </a:r>
            <a:r>
              <a:rPr lang="en-IE" sz="2000" cap="none" dirty="0"/>
              <a:t>a</a:t>
            </a:r>
            <a:r>
              <a:rPr lang="en-IE" sz="2000" dirty="0"/>
              <a:t> PRELIMINARY ECONOMIC ASSESSMENT</a:t>
            </a:r>
            <a:endParaRPr lang="en-US" sz="20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A5372E-CFA3-738F-6708-423219682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30782">
            <a:off x="4591992" y="2410787"/>
            <a:ext cx="738356" cy="677556"/>
          </a:xfrm>
          <a:prstGeom prst="ellipse">
            <a:avLst/>
          </a:prstGeom>
          <a:ln>
            <a:noFill/>
          </a:ln>
          <a:effectLst>
            <a:glow rad="139700">
              <a:schemeClr val="bg1">
                <a:alpha val="40000"/>
              </a:schemeClr>
            </a:glow>
            <a:softEdge rad="1270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CCFB7C-3128-425E-D1BF-A6568C72479E}"/>
              </a:ext>
            </a:extLst>
          </p:cNvPr>
          <p:cNvSpPr txBox="1"/>
          <p:nvPr/>
        </p:nvSpPr>
        <p:spPr>
          <a:xfrm>
            <a:off x="1588818" y="5311409"/>
            <a:ext cx="8818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sz="1200" dirty="0"/>
              <a:t>Erik Van Ballaer, Thomas Bosteels, Phil Brown, Yathish </a:t>
            </a:r>
            <a:r>
              <a:rPr lang="en-IE" sz="1200" dirty="0" err="1"/>
              <a:t>Ramena</a:t>
            </a:r>
            <a:r>
              <a:rPr lang="en-IE" sz="1200" dirty="0"/>
              <a:t>, Nguyen Van Hoa, Chau Tai Tao, and Mohamed </a:t>
            </a:r>
            <a:r>
              <a:rPr lang="en-IE" sz="1200" dirty="0" err="1"/>
              <a:t>Mohamed</a:t>
            </a:r>
            <a:endParaRPr lang="en-IE" sz="1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B40DA0-115E-A677-2D20-02C74FB4A1C9}"/>
              </a:ext>
            </a:extLst>
          </p:cNvPr>
          <p:cNvSpPr txBox="1">
            <a:spLocks/>
          </p:cNvSpPr>
          <p:nvPr/>
        </p:nvSpPr>
        <p:spPr>
          <a:xfrm>
            <a:off x="188535" y="6041222"/>
            <a:ext cx="3310751" cy="2721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  <a:defRPr sz="3200"/>
            </a:pPr>
            <a:r>
              <a: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GREAT SALT LAKE ARTEMIA</a:t>
            </a:r>
          </a:p>
        </p:txBody>
      </p:sp>
      <p:pic>
        <p:nvPicPr>
          <p:cNvPr id="13" name="Picture Placeholder 37">
            <a:extLst>
              <a:ext uri="{FF2B5EF4-FFF2-40B4-BE49-F238E27FC236}">
                <a16:creationId xmlns:a16="http://schemas.microsoft.com/office/drawing/2014/main" id="{D30D67D5-2318-F8A3-5851-666D3827F94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746" y="864128"/>
            <a:ext cx="2194560" cy="94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498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1BC36-8540-A102-FFA3-11DE080C4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166260D-7496-1B58-4960-06BEEE3ABF8D}"/>
              </a:ext>
            </a:extLst>
          </p:cNvPr>
          <p:cNvSpPr>
            <a:spLocks noChangeAspect="1"/>
          </p:cNvSpPr>
          <p:nvPr/>
        </p:nvSpPr>
        <p:spPr>
          <a:xfrm>
            <a:off x="3870448" y="2493986"/>
            <a:ext cx="3466229" cy="34662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02BB35EE-3D23-47A5-C094-8D714F0C2A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64937" y="2604477"/>
            <a:ext cx="3259270" cy="32592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62B9545-AA99-2075-FE9E-593ECB1FBD36}"/>
              </a:ext>
            </a:extLst>
          </p:cNvPr>
          <p:cNvSpPr>
            <a:spLocks noChangeAspect="1"/>
          </p:cNvSpPr>
          <p:nvPr/>
        </p:nvSpPr>
        <p:spPr>
          <a:xfrm>
            <a:off x="490971" y="2493986"/>
            <a:ext cx="3466229" cy="34662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332983-6217-84DC-79C2-9311E6907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7E1C64-0F59-0093-D001-6C8295196756}"/>
              </a:ext>
            </a:extLst>
          </p:cNvPr>
          <p:cNvGrpSpPr/>
          <p:nvPr/>
        </p:nvGrpSpPr>
        <p:grpSpPr>
          <a:xfrm>
            <a:off x="376767" y="6301897"/>
            <a:ext cx="3026834" cy="45720"/>
            <a:chOff x="376767" y="6301897"/>
            <a:chExt cx="3026834" cy="4572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B4220B7-2BCC-6E5D-EF76-F20AA2748BD4}"/>
                </a:ext>
              </a:extLst>
            </p:cNvPr>
            <p:cNvSpPr/>
            <p:nvPr/>
          </p:nvSpPr>
          <p:spPr>
            <a:xfrm>
              <a:off x="376767" y="6301898"/>
              <a:ext cx="2743200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468EC3D-C47C-980E-CBEB-62C6AC3D2E63}"/>
                </a:ext>
              </a:extLst>
            </p:cNvPr>
            <p:cNvSpPr/>
            <p:nvPr/>
          </p:nvSpPr>
          <p:spPr>
            <a:xfrm>
              <a:off x="1117601" y="6301897"/>
              <a:ext cx="2286000" cy="457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48CBEC9-CF63-0086-78CC-5F597D0040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4518" y="2604485"/>
            <a:ext cx="3250665" cy="32506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5A80EC-B10B-A69C-515E-9636D04F1AC4}"/>
              </a:ext>
            </a:extLst>
          </p:cNvPr>
          <p:cNvSpPr txBox="1"/>
          <p:nvPr/>
        </p:nvSpPr>
        <p:spPr>
          <a:xfrm>
            <a:off x="3143789" y="318440"/>
            <a:ext cx="3960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sz="2800" cap="all" dirty="0">
                <a:latin typeface="Lato" panose="020F0502020204030203" pitchFamily="34" charset="0"/>
              </a:rPr>
              <a:t>UNIVERSITY TRIALS</a:t>
            </a:r>
          </a:p>
          <a:p>
            <a:r>
              <a:rPr lang="en-US" sz="2000" cap="all" dirty="0">
                <a:latin typeface="Lato" panose="020F0502020204030203" pitchFamily="34" charset="0"/>
              </a:rPr>
              <a:t>NURSERY</a:t>
            </a:r>
            <a:endParaRPr lang="id-ID" sz="2000" cap="all" dirty="0">
              <a:latin typeface="Lato" panose="020F050202020403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5719FC-5A3B-DC91-5940-7B5461C83DB2}"/>
              </a:ext>
            </a:extLst>
          </p:cNvPr>
          <p:cNvSpPr txBox="1"/>
          <p:nvPr/>
        </p:nvSpPr>
        <p:spPr>
          <a:xfrm>
            <a:off x="8004605" y="4729237"/>
            <a:ext cx="4083822" cy="87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Shrimp biomass at PL25</a:t>
            </a:r>
          </a:p>
          <a:p>
            <a:pPr lvl="1">
              <a:lnSpc>
                <a:spcPct val="125000"/>
              </a:lnSpc>
            </a:pP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6kg vs 0kg </a:t>
            </a: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+60%</a:t>
            </a:r>
          </a:p>
          <a:p>
            <a:pPr lvl="1">
              <a:lnSpc>
                <a:spcPct val="125000"/>
              </a:lnSpc>
              <a:spcAft>
                <a:spcPts val="600"/>
              </a:spcAft>
            </a:pP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6kg vs 3kg </a:t>
            </a: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+17%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A26898-74B1-8ABB-8038-33E81A646268}"/>
              </a:ext>
            </a:extLst>
          </p:cNvPr>
          <p:cNvGrpSpPr/>
          <p:nvPr/>
        </p:nvGrpSpPr>
        <p:grpSpPr>
          <a:xfrm>
            <a:off x="10858443" y="166585"/>
            <a:ext cx="824207" cy="824355"/>
            <a:chOff x="385448" y="362815"/>
            <a:chExt cx="824207" cy="82435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97AF74F-A3A7-4D76-CF2D-A83982CFFECC}"/>
                </a:ext>
              </a:extLst>
            </p:cNvPr>
            <p:cNvSpPr/>
            <p:nvPr/>
          </p:nvSpPr>
          <p:spPr>
            <a:xfrm>
              <a:off x="385448" y="362815"/>
              <a:ext cx="824207" cy="82435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20" name="Oval 4">
              <a:extLst>
                <a:ext uri="{FF2B5EF4-FFF2-40B4-BE49-F238E27FC236}">
                  <a16:creationId xmlns:a16="http://schemas.microsoft.com/office/drawing/2014/main" id="{B2CAF41A-A7FA-6D54-4145-230F5E94160A}"/>
                </a:ext>
              </a:extLst>
            </p:cNvPr>
            <p:cNvSpPr txBox="1"/>
            <p:nvPr/>
          </p:nvSpPr>
          <p:spPr>
            <a:xfrm>
              <a:off x="503164" y="480602"/>
              <a:ext cx="588775" cy="588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NURSERY</a:t>
              </a:r>
            </a:p>
          </p:txBody>
        </p:sp>
      </p:grp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E0936A8-A799-DCA0-7254-741C4CFFBD75}"/>
              </a:ext>
            </a:extLst>
          </p:cNvPr>
          <p:cNvSpPr txBox="1">
            <a:spLocks/>
          </p:cNvSpPr>
          <p:nvPr/>
        </p:nvSpPr>
        <p:spPr>
          <a:xfrm>
            <a:off x="662376" y="1282727"/>
            <a:ext cx="5066940" cy="45544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Larval density 18/L</a:t>
            </a:r>
          </a:p>
          <a:p>
            <a:r>
              <a:rPr lang="en-GB" dirty="0"/>
              <a:t>Treatments - kg Artemia cysts per million </a:t>
            </a:r>
            <a:r>
              <a:rPr lang="en-GB" b="1" dirty="0">
                <a:solidFill>
                  <a:srgbClr val="007396"/>
                </a:solidFill>
              </a:rPr>
              <a:t>PL25</a:t>
            </a:r>
          </a:p>
          <a:p>
            <a:pPr lvl="1">
              <a:buFont typeface="Aptos Narrow" panose="020B0004020202020204" pitchFamily="34" charset="0"/>
              <a:buChar char="→"/>
            </a:pPr>
            <a:r>
              <a:rPr lang="en-GB" sz="1400" b="1" dirty="0"/>
              <a:t>0 - 3 – 6</a:t>
            </a:r>
          </a:p>
          <a:p>
            <a:r>
              <a:rPr lang="en-GB" dirty="0"/>
              <a:t>Co-feeding with high quality larval diet, fed to satiation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1422DF-17D7-852D-91F4-0597ABFF97D7}"/>
              </a:ext>
            </a:extLst>
          </p:cNvPr>
          <p:cNvSpPr txBox="1"/>
          <p:nvPr/>
        </p:nvSpPr>
        <p:spPr>
          <a:xfrm>
            <a:off x="7927204" y="2211692"/>
            <a:ext cx="2493145" cy="237969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Results:</a:t>
            </a:r>
          </a:p>
          <a:p>
            <a:pPr>
              <a:lnSpc>
                <a:spcPct val="125000"/>
              </a:lnSpc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Survival</a:t>
            </a:r>
          </a:p>
          <a:p>
            <a:pPr lvl="1">
              <a:lnSpc>
                <a:spcPct val="125000"/>
              </a:lnSpc>
            </a:pP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3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kg vs 0kg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+7%</a:t>
            </a:r>
          </a:p>
          <a:p>
            <a:pPr lvl="1">
              <a:lnSpc>
                <a:spcPct val="125000"/>
              </a:lnSpc>
            </a:pP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6kg vs 0kg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+11%</a:t>
            </a:r>
          </a:p>
          <a:p>
            <a:pPr>
              <a:lnSpc>
                <a:spcPct val="125000"/>
              </a:lnSpc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PL weight</a:t>
            </a:r>
          </a:p>
          <a:p>
            <a:pPr lvl="1">
              <a:lnSpc>
                <a:spcPct val="125000"/>
              </a:lnSpc>
            </a:pP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3kg vs 0kg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+31%</a:t>
            </a:r>
          </a:p>
          <a:p>
            <a:pPr lvl="1">
              <a:lnSpc>
                <a:spcPct val="125000"/>
              </a:lnSpc>
            </a:pP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6kg vs 0kg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+46%</a:t>
            </a:r>
          </a:p>
          <a:p>
            <a:pPr lvl="1">
              <a:lnSpc>
                <a:spcPct val="125000"/>
              </a:lnSpc>
            </a:pP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6kg vs 3kg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+12%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E0F15D-F8FB-2E03-DD28-1B514A1E405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9316" y="841660"/>
            <a:ext cx="1571625" cy="15906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EFBE00-EC77-0C71-4C05-E85812674AC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085" y="1143000"/>
            <a:ext cx="976664" cy="95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8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44246-B6BE-5966-AFC9-7D836A7A9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5061235-87B5-F83D-8EA5-2B83F6D9A1B4}"/>
              </a:ext>
            </a:extLst>
          </p:cNvPr>
          <p:cNvSpPr/>
          <p:nvPr/>
        </p:nvSpPr>
        <p:spPr>
          <a:xfrm>
            <a:off x="0" y="3403600"/>
            <a:ext cx="12192000" cy="254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EACBCC-9F8E-E9B6-0E3E-5C2D19BC364E}"/>
              </a:ext>
            </a:extLst>
          </p:cNvPr>
          <p:cNvGrpSpPr/>
          <p:nvPr/>
        </p:nvGrpSpPr>
        <p:grpSpPr>
          <a:xfrm>
            <a:off x="188535" y="5993597"/>
            <a:ext cx="3310751" cy="354020"/>
            <a:chOff x="188535" y="5993597"/>
            <a:chExt cx="3310751" cy="35402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78491DA-BD24-EE95-54F0-3571214202F2}"/>
                </a:ext>
              </a:extLst>
            </p:cNvPr>
            <p:cNvGrpSpPr/>
            <p:nvPr/>
          </p:nvGrpSpPr>
          <p:grpSpPr>
            <a:xfrm>
              <a:off x="376767" y="6301897"/>
              <a:ext cx="3026834" cy="45720"/>
              <a:chOff x="376767" y="6301897"/>
              <a:chExt cx="3026834" cy="4572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2C9E956-00E2-E153-AB6F-A65C3946EE02}"/>
                  </a:ext>
                </a:extLst>
              </p:cNvPr>
              <p:cNvSpPr/>
              <p:nvPr/>
            </p:nvSpPr>
            <p:spPr>
              <a:xfrm>
                <a:off x="376767" y="6301898"/>
                <a:ext cx="2743200" cy="457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68F28EB-50F8-4294-7C1F-A42AD3CCDE47}"/>
                  </a:ext>
                </a:extLst>
              </p:cNvPr>
              <p:cNvSpPr/>
              <p:nvPr/>
            </p:nvSpPr>
            <p:spPr>
              <a:xfrm>
                <a:off x="1117601" y="6301897"/>
                <a:ext cx="2286000" cy="4571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Text Placeholder 6">
              <a:extLst>
                <a:ext uri="{FF2B5EF4-FFF2-40B4-BE49-F238E27FC236}">
                  <a16:creationId xmlns:a16="http://schemas.microsoft.com/office/drawing/2014/main" id="{28694566-E2C7-F1D9-A856-8D8A18665B08}"/>
                </a:ext>
              </a:extLst>
            </p:cNvPr>
            <p:cNvSpPr txBox="1">
              <a:spLocks/>
            </p:cNvSpPr>
            <p:nvPr/>
          </p:nvSpPr>
          <p:spPr>
            <a:xfrm>
              <a:off x="188535" y="5993597"/>
              <a:ext cx="3310751" cy="27214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20000"/>
                </a:lnSpc>
                <a:spcBef>
                  <a:spcPts val="0"/>
                </a:spcBef>
                <a:buNone/>
                <a:defRPr sz="3200"/>
              </a:pPr>
              <a:r>
                <a:rPr lang="en-US" sz="1000" b="1" spc="100" dirty="0">
                  <a:solidFill>
                    <a:srgbClr val="007396"/>
                  </a:solidFill>
                  <a:latin typeface="Lato" panose="020F0502020204030203" pitchFamily="34" charset="0"/>
                  <a:ea typeface="Roboto" panose="02000000000000000000" pitchFamily="2" charset="0"/>
                  <a:cs typeface="Open Sans" panose="020B0606030504020204" pitchFamily="34" charset="0"/>
                </a:rPr>
                <a:t>GREAT SALT LAKE ARTEMIA</a:t>
              </a:r>
            </a:p>
          </p:txBody>
        </p:sp>
      </p:grp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C1CFD0E-4A2B-DAC9-2473-D71463A63D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3403600"/>
          </a:xfr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7E049878-3E99-1E0D-FC95-20B3788066FF}"/>
              </a:ext>
            </a:extLst>
          </p:cNvPr>
          <p:cNvSpPr txBox="1">
            <a:spLocks/>
          </p:cNvSpPr>
          <p:nvPr/>
        </p:nvSpPr>
        <p:spPr>
          <a:xfrm>
            <a:off x="200087" y="3965413"/>
            <a:ext cx="11596158" cy="5615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sz="2800" b="1" dirty="0">
                <a:solidFill>
                  <a:srgbClr val="007396"/>
                </a:solidFill>
                <a:cs typeface="+mj-cs"/>
              </a:rPr>
              <a:t>GROWOUT</a:t>
            </a:r>
            <a:endParaRPr lang="en-US" sz="2800" b="1" i="1" dirty="0">
              <a:solidFill>
                <a:srgbClr val="007396"/>
              </a:solidFill>
              <a:cs typeface="+mj-cs"/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706E6639-EEE6-0A49-33F2-B432B2A9744F}"/>
              </a:ext>
            </a:extLst>
          </p:cNvPr>
          <p:cNvSpPr txBox="1">
            <a:spLocks/>
          </p:cNvSpPr>
          <p:nvPr/>
        </p:nvSpPr>
        <p:spPr>
          <a:xfrm>
            <a:off x="1032466" y="4544204"/>
            <a:ext cx="9931399" cy="9576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sz="2000" dirty="0">
                <a:cs typeface="+mj-cs"/>
              </a:rPr>
              <a:t>Mexico</a:t>
            </a:r>
          </a:p>
          <a:p>
            <a:pPr marL="0" indent="0" algn="ctr">
              <a:buNone/>
            </a:pPr>
            <a:r>
              <a:rPr lang="en-IE" sz="2000" dirty="0">
                <a:cs typeface="+mj-cs"/>
              </a:rPr>
              <a:t>Vietnam</a:t>
            </a:r>
            <a:endParaRPr lang="en-IE" sz="1200" dirty="0"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AB2A1-044A-CE7D-A2BF-1947B450B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308574">
            <a:off x="5628988" y="5591976"/>
            <a:ext cx="738356" cy="677556"/>
          </a:xfrm>
          <a:prstGeom prst="ellipse">
            <a:avLst/>
          </a:prstGeom>
          <a:ln>
            <a:noFill/>
          </a:ln>
          <a:effectLst>
            <a:glow rad="139700">
              <a:schemeClr val="bg1">
                <a:alpha val="40000"/>
              </a:schemeClr>
            </a:glow>
            <a:softEdge rad="1270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7E318A-D651-43DB-9C80-E533F774F670}"/>
              </a:ext>
            </a:extLst>
          </p:cNvPr>
          <p:cNvSpPr txBox="1"/>
          <p:nvPr/>
        </p:nvSpPr>
        <p:spPr>
          <a:xfrm>
            <a:off x="4961016" y="5746088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dirty="0">
                <a:solidFill>
                  <a:srgbClr val="007396"/>
                </a:solidFill>
              </a:rPr>
              <a:t>legacy</a:t>
            </a:r>
            <a:r>
              <a:rPr lang="en-IE" dirty="0">
                <a:solidFill>
                  <a:srgbClr val="007396"/>
                </a:solidFill>
              </a:rPr>
              <a:t> </a:t>
            </a:r>
            <a:r>
              <a:rPr lang="en-IE" dirty="0">
                <a:solidFill>
                  <a:srgbClr val="007396"/>
                </a:solidFill>
                <a:latin typeface="Aptos Narrow" panose="020B0004020202020204" pitchFamily="34" charset="0"/>
              </a:rPr>
              <a:t>←</a:t>
            </a:r>
            <a:endParaRPr lang="en-IE" dirty="0">
              <a:solidFill>
                <a:srgbClr val="007396"/>
              </a:solidFill>
            </a:endParaRPr>
          </a:p>
        </p:txBody>
      </p:sp>
      <p:pic>
        <p:nvPicPr>
          <p:cNvPr id="1026" name="Picture 2" descr="Cà Mau Province develops shrimp farming on large scale">
            <a:extLst>
              <a:ext uri="{FF2B5EF4-FFF2-40B4-BE49-F238E27FC236}">
                <a16:creationId xmlns:a16="http://schemas.microsoft.com/office/drawing/2014/main" id="{16EC7A17-6F21-0D62-2A2B-568052821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9604" y="3896097"/>
            <a:ext cx="3230880" cy="213036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F78DEA3-30D7-3774-7E3B-75ABDD8000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881" y="3746438"/>
            <a:ext cx="2553847" cy="228002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84667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8A75B-D4F5-723E-B829-BDD0FCA0F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9DF5817D-6C28-D8B3-7D67-52CB45C01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3498A07-2AE1-4906-99DD-A7F4C55F52F9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0130E6-FA4C-99D4-8BF6-2F23096B5724}"/>
              </a:ext>
            </a:extLst>
          </p:cNvPr>
          <p:cNvGrpSpPr>
            <a:grpSpLocks noChangeAspect="1"/>
          </p:cNvGrpSpPr>
          <p:nvPr/>
        </p:nvGrpSpPr>
        <p:grpSpPr>
          <a:xfrm>
            <a:off x="756225" y="2331895"/>
            <a:ext cx="3794760" cy="3794760"/>
            <a:chOff x="6340948" y="1332176"/>
            <a:chExt cx="4572000" cy="4572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1697BD5-0C2D-5D9A-AD16-007BCEE1ADB5}"/>
                </a:ext>
              </a:extLst>
            </p:cNvPr>
            <p:cNvSpPr/>
            <p:nvPr/>
          </p:nvSpPr>
          <p:spPr>
            <a:xfrm>
              <a:off x="6340948" y="1332176"/>
              <a:ext cx="4572000" cy="45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Placeholder 6">
              <a:extLst>
                <a:ext uri="{FF2B5EF4-FFF2-40B4-BE49-F238E27FC236}">
                  <a16:creationId xmlns:a16="http://schemas.microsoft.com/office/drawing/2014/main" id="{1FE912FC-A8FD-B44D-DB05-A20DD9D91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35436" y="1423616"/>
              <a:ext cx="4389120" cy="4389120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D4320F5-AB0E-F3CD-79A6-720BDEB37994}"/>
              </a:ext>
            </a:extLst>
          </p:cNvPr>
          <p:cNvSpPr txBox="1"/>
          <p:nvPr/>
        </p:nvSpPr>
        <p:spPr>
          <a:xfrm>
            <a:off x="5288961" y="2321345"/>
            <a:ext cx="2304685" cy="311066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Results: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Survival improved from 50% to 70%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Pond production per unit area increased 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endParaRPr lang="en-US" sz="1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</a:pP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Suggests a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legacy effect </a:t>
            </a: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of Artemia use in the hatchery</a:t>
            </a:r>
          </a:p>
        </p:txBody>
      </p:sp>
      <p:pic>
        <p:nvPicPr>
          <p:cNvPr id="5" name="Picture Placeholder 11">
            <a:extLst>
              <a:ext uri="{FF2B5EF4-FFF2-40B4-BE49-F238E27FC236}">
                <a16:creationId xmlns:a16="http://schemas.microsoft.com/office/drawing/2014/main" id="{B2C11BF9-D819-30CC-144F-7871DE8B4F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331623" y="1337123"/>
            <a:ext cx="3183083" cy="47809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8B088C7-F3AD-4964-7123-558731E769B3}"/>
              </a:ext>
            </a:extLst>
          </p:cNvPr>
          <p:cNvSpPr txBox="1">
            <a:spLocks/>
          </p:cNvSpPr>
          <p:nvPr/>
        </p:nvSpPr>
        <p:spPr>
          <a:xfrm>
            <a:off x="662376" y="1282728"/>
            <a:ext cx="5066940" cy="16985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G/O ponds: 11 ponds ranging from 3 to 24 ha</a:t>
            </a:r>
          </a:p>
          <a:p>
            <a:r>
              <a:rPr lang="en-GB" dirty="0"/>
              <a:t>Stocking density: 27 PL/m</a:t>
            </a:r>
            <a:r>
              <a:rPr lang="en-GB" baseline="30000" dirty="0"/>
              <a:t>2</a:t>
            </a:r>
          </a:p>
          <a:p>
            <a:r>
              <a:rPr lang="en-GB" dirty="0"/>
              <a:t>Semi-intensive production system</a:t>
            </a:r>
            <a:endParaRPr lang="en-GB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0EC551-8BB0-5BFF-AF54-2EBA64DC9488}"/>
              </a:ext>
            </a:extLst>
          </p:cNvPr>
          <p:cNvSpPr txBox="1"/>
          <p:nvPr/>
        </p:nvSpPr>
        <p:spPr>
          <a:xfrm>
            <a:off x="3119966" y="320240"/>
            <a:ext cx="7043209" cy="5175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>
              <a:lnSpc>
                <a:spcPct val="125000"/>
              </a:lnSpc>
            </a:pPr>
            <a:r>
              <a:rPr lang="en-US" sz="2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Mexico </a:t>
            </a:r>
            <a:r>
              <a:rPr lang="en-US" sz="2400" b="0" spc="10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</a:t>
            </a:r>
            <a:r>
              <a:rPr lang="en-US" sz="2400" b="0" spc="100" dirty="0"/>
              <a:t> preliminary trial on the legacy effect</a:t>
            </a:r>
            <a:endParaRPr lang="en-US" sz="2400" b="0" cap="all" spc="100" dirty="0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9AD9F2E4-A4FD-B86C-BFA0-DE8AE6518B88}"/>
              </a:ext>
            </a:extLst>
          </p:cNvPr>
          <p:cNvSpPr/>
          <p:nvPr/>
        </p:nvSpPr>
        <p:spPr>
          <a:xfrm>
            <a:off x="6002954" y="4085200"/>
            <a:ext cx="304800" cy="4572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57DC303-2557-7D34-EAAB-78A594E833F9}"/>
              </a:ext>
            </a:extLst>
          </p:cNvPr>
          <p:cNvGrpSpPr>
            <a:grpSpLocks noChangeAspect="1"/>
          </p:cNvGrpSpPr>
          <p:nvPr/>
        </p:nvGrpSpPr>
        <p:grpSpPr>
          <a:xfrm>
            <a:off x="10953150" y="162591"/>
            <a:ext cx="832133" cy="832046"/>
            <a:chOff x="1632202" y="447399"/>
            <a:chExt cx="655224" cy="65515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B384B53-11B5-B8CE-4768-85DB167B2B87}"/>
                </a:ext>
              </a:extLst>
            </p:cNvPr>
            <p:cNvSpPr/>
            <p:nvPr/>
          </p:nvSpPr>
          <p:spPr>
            <a:xfrm>
              <a:off x="1632202" y="447399"/>
              <a:ext cx="655224" cy="655154"/>
            </a:xfrm>
            <a:prstGeom prst="ellipse">
              <a:avLst/>
            </a:prstGeom>
            <a:solidFill>
              <a:schemeClr val="lt1">
                <a:hueOff val="0"/>
                <a:satOff val="0"/>
                <a:lumOff val="0"/>
              </a:schemeClr>
            </a:solidFill>
            <a:effectLst>
              <a:outerShdw blurRad="50800" dist="50800" dir="5400000" algn="ctr" rotWithShape="0">
                <a:srgbClr val="C9AC84"/>
              </a:outerShdw>
            </a:effectLst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2" name="Oval 4">
              <a:extLst>
                <a:ext uri="{FF2B5EF4-FFF2-40B4-BE49-F238E27FC236}">
                  <a16:creationId xmlns:a16="http://schemas.microsoft.com/office/drawing/2014/main" id="{F6BB1FFF-9A0D-DC8A-A55E-D80C1DBC844D}"/>
                </a:ext>
              </a:extLst>
            </p:cNvPr>
            <p:cNvSpPr txBox="1"/>
            <p:nvPr/>
          </p:nvSpPr>
          <p:spPr>
            <a:xfrm>
              <a:off x="1725870" y="541010"/>
              <a:ext cx="467886" cy="467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GROWOUT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8539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6B578-F9EA-6A97-6948-632DB666A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2EED0553-5AB4-570E-5B9C-E11A95B99B36}"/>
              </a:ext>
            </a:extLst>
          </p:cNvPr>
          <p:cNvSpPr txBox="1"/>
          <p:nvPr/>
        </p:nvSpPr>
        <p:spPr>
          <a:xfrm>
            <a:off x="2967037" y="1161741"/>
            <a:ext cx="5717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sz="2400" cap="all" dirty="0">
                <a:latin typeface="Lato" panose="020F0502020204030203" pitchFamily="34" charset="0"/>
              </a:rPr>
              <a:t>Trial design</a:t>
            </a:r>
            <a:endParaRPr lang="id-ID" sz="2400" cap="all" dirty="0">
              <a:latin typeface="Lato" panose="020F0502020204030203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6CB792-9051-40CA-ED31-ECA91AF49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13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FD3982D-363E-30C8-1E5E-741BC2D154C7}"/>
              </a:ext>
            </a:extLst>
          </p:cNvPr>
          <p:cNvGrpSpPr/>
          <p:nvPr/>
        </p:nvGrpSpPr>
        <p:grpSpPr>
          <a:xfrm>
            <a:off x="188535" y="5993597"/>
            <a:ext cx="3310751" cy="354020"/>
            <a:chOff x="188535" y="5993597"/>
            <a:chExt cx="3310751" cy="3540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1356D79-BA42-0598-256A-E44FE48DE936}"/>
                </a:ext>
              </a:extLst>
            </p:cNvPr>
            <p:cNvGrpSpPr/>
            <p:nvPr/>
          </p:nvGrpSpPr>
          <p:grpSpPr>
            <a:xfrm>
              <a:off x="376767" y="6301897"/>
              <a:ext cx="3026834" cy="45720"/>
              <a:chOff x="376767" y="6301897"/>
              <a:chExt cx="3026834" cy="457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49FB7C3-DA49-DDED-0B62-121F98EDBAC6}"/>
                  </a:ext>
                </a:extLst>
              </p:cNvPr>
              <p:cNvSpPr/>
              <p:nvPr/>
            </p:nvSpPr>
            <p:spPr>
              <a:xfrm>
                <a:off x="376767" y="6301898"/>
                <a:ext cx="2743200" cy="457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6250AD3-30F2-12E6-036E-DBF22C825B54}"/>
                  </a:ext>
                </a:extLst>
              </p:cNvPr>
              <p:cNvSpPr/>
              <p:nvPr/>
            </p:nvSpPr>
            <p:spPr>
              <a:xfrm>
                <a:off x="1117601" y="6301897"/>
                <a:ext cx="2286000" cy="4571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Text Placeholder 6">
              <a:extLst>
                <a:ext uri="{FF2B5EF4-FFF2-40B4-BE49-F238E27FC236}">
                  <a16:creationId xmlns:a16="http://schemas.microsoft.com/office/drawing/2014/main" id="{2CAE4EB4-7EFC-6025-9743-28B2096076EE}"/>
                </a:ext>
              </a:extLst>
            </p:cNvPr>
            <p:cNvSpPr txBox="1">
              <a:spLocks/>
            </p:cNvSpPr>
            <p:nvPr/>
          </p:nvSpPr>
          <p:spPr>
            <a:xfrm>
              <a:off x="188535" y="5993597"/>
              <a:ext cx="3310751" cy="27214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20000"/>
                </a:lnSpc>
                <a:spcBef>
                  <a:spcPts val="0"/>
                </a:spcBef>
                <a:buNone/>
                <a:defRPr sz="3200"/>
              </a:pPr>
              <a:endPara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A77F034-8E3A-DF0B-1829-68BD8EACB95E}"/>
              </a:ext>
            </a:extLst>
          </p:cNvPr>
          <p:cNvSpPr txBox="1"/>
          <p:nvPr/>
        </p:nvSpPr>
        <p:spPr>
          <a:xfrm>
            <a:off x="1723933" y="2085798"/>
            <a:ext cx="1708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Hatchery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200 n/L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3 replicates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Quality diets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ptos Narrow" panose="020B0004020202020204" pitchFamily="34" charset="0"/>
              </a:rPr>
              <a:t>→</a:t>
            </a:r>
            <a:r>
              <a:rPr lang="en-US" sz="1400" dirty="0"/>
              <a:t> PL10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865A71-72BC-A4BD-F995-85FC3D77CB57}"/>
              </a:ext>
            </a:extLst>
          </p:cNvPr>
          <p:cNvSpPr txBox="1"/>
          <p:nvPr/>
        </p:nvSpPr>
        <p:spPr>
          <a:xfrm>
            <a:off x="8402403" y="2065479"/>
            <a:ext cx="2490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accent1"/>
                </a:solidFill>
              </a:rPr>
              <a:t>Growout</a:t>
            </a:r>
            <a:endParaRPr lang="en-US" sz="1600" b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150 PL31/m</a:t>
            </a:r>
            <a:r>
              <a:rPr lang="en-US" sz="1400" baseline="30000" dirty="0"/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3 replicates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G/O feed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9 weeks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532D5D-E40E-E2FB-D703-2AF9436957E2}"/>
              </a:ext>
            </a:extLst>
          </p:cNvPr>
          <p:cNvSpPr txBox="1"/>
          <p:nvPr/>
        </p:nvSpPr>
        <p:spPr>
          <a:xfrm>
            <a:off x="4934584" y="2092839"/>
            <a:ext cx="1782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Nursery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1,000 PL12/m</a:t>
            </a:r>
            <a:r>
              <a:rPr lang="en-US" sz="1400" baseline="30000" dirty="0"/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1 replicate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Nursery feed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3 weeks (PL31)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484BC0-10CF-88F1-C708-A94395EDAF81}"/>
              </a:ext>
            </a:extLst>
          </p:cNvPr>
          <p:cNvSpPr txBox="1"/>
          <p:nvPr/>
        </p:nvSpPr>
        <p:spPr>
          <a:xfrm>
            <a:off x="1198058" y="5003598"/>
            <a:ext cx="2645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Control: </a:t>
            </a:r>
            <a:r>
              <a:rPr lang="en-US" sz="1400" b="1" dirty="0"/>
              <a:t>3 kg Artemia/</a:t>
            </a:r>
            <a:r>
              <a:rPr lang="en-US" sz="1400" dirty="0"/>
              <a:t>mill PL</a:t>
            </a:r>
          </a:p>
          <a:p>
            <a:r>
              <a:rPr lang="en-US" sz="1400" dirty="0"/>
              <a:t>Trial: </a:t>
            </a:r>
            <a:r>
              <a:rPr lang="en-US" sz="1400" b="1" dirty="0"/>
              <a:t>6 kg Artemia</a:t>
            </a:r>
            <a:r>
              <a:rPr lang="en-US" sz="1400" dirty="0"/>
              <a:t>/mill PL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886F90-21E7-207B-41E0-4C0D021FACFF}"/>
              </a:ext>
            </a:extLst>
          </p:cNvPr>
          <p:cNvSpPr txBox="1"/>
          <p:nvPr/>
        </p:nvSpPr>
        <p:spPr>
          <a:xfrm>
            <a:off x="4747248" y="4987040"/>
            <a:ext cx="2697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Control: </a:t>
            </a:r>
            <a:r>
              <a:rPr lang="en-US" sz="1400" b="1" dirty="0"/>
              <a:t>0 kg Artemia/</a:t>
            </a:r>
            <a:r>
              <a:rPr lang="en-US" sz="1400" dirty="0"/>
              <a:t>mill PL</a:t>
            </a:r>
          </a:p>
          <a:p>
            <a:r>
              <a:rPr lang="en-US" sz="1400" dirty="0"/>
              <a:t>Trial: </a:t>
            </a:r>
            <a:r>
              <a:rPr lang="en-US" sz="1400" b="1" dirty="0"/>
              <a:t>3 kg Artemia</a:t>
            </a:r>
            <a:r>
              <a:rPr lang="en-US" sz="1400" dirty="0"/>
              <a:t>/mill PL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F582981-4C74-F00A-DCC3-22CCD9B5E077}"/>
              </a:ext>
            </a:extLst>
          </p:cNvPr>
          <p:cNvSpPr txBox="1"/>
          <p:nvPr/>
        </p:nvSpPr>
        <p:spPr>
          <a:xfrm>
            <a:off x="5299923" y="1102398"/>
            <a:ext cx="5139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080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Control: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3kg</a:t>
            </a:r>
            <a:r>
              <a:rPr lang="en-US" sz="16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dirty="0"/>
              <a:t>in hatchery + 0kg nursery = </a:t>
            </a:r>
            <a:r>
              <a:rPr lang="en-US" sz="1400" b="1" dirty="0">
                <a:solidFill>
                  <a:schemeClr val="accent1"/>
                </a:solidFill>
              </a:rPr>
              <a:t>3kg</a:t>
            </a:r>
            <a:r>
              <a:rPr lang="en-US" sz="1400" dirty="0"/>
              <a:t> total</a:t>
            </a:r>
            <a:endParaRPr lang="en-US" sz="1600" b="1" dirty="0">
              <a:solidFill>
                <a:schemeClr val="accent1"/>
              </a:solidFill>
            </a:endParaRPr>
          </a:p>
          <a:p>
            <a:pPr marL="285750" indent="-1080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1"/>
                </a:solidFill>
              </a:rPr>
              <a:t>Trial:</a:t>
            </a:r>
            <a:r>
              <a:rPr lang="en-US" sz="1400" b="1" dirty="0">
                <a:solidFill>
                  <a:schemeClr val="accent1"/>
                </a:solidFill>
              </a:rPr>
              <a:t> 6kg </a:t>
            </a:r>
            <a:r>
              <a:rPr lang="en-US" sz="1400" dirty="0"/>
              <a:t>in hatchery + </a:t>
            </a:r>
            <a:r>
              <a:rPr lang="en-US" sz="1400" b="1" dirty="0">
                <a:solidFill>
                  <a:schemeClr val="accent1"/>
                </a:solidFill>
              </a:rPr>
              <a:t>3kg</a:t>
            </a:r>
            <a:r>
              <a:rPr lang="en-US" sz="1400" dirty="0"/>
              <a:t> nursery = </a:t>
            </a:r>
            <a:r>
              <a:rPr lang="en-US" sz="1400" b="1" dirty="0">
                <a:solidFill>
                  <a:schemeClr val="accent1"/>
                </a:solidFill>
              </a:rPr>
              <a:t>9kg</a:t>
            </a:r>
            <a:r>
              <a:rPr lang="en-US" sz="1400" dirty="0"/>
              <a:t> total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C08E90E-AD0C-2A90-BDE0-A50C05A0EED8}"/>
              </a:ext>
            </a:extLst>
          </p:cNvPr>
          <p:cNvSpPr txBox="1"/>
          <p:nvPr/>
        </p:nvSpPr>
        <p:spPr>
          <a:xfrm>
            <a:off x="8229767" y="4987040"/>
            <a:ext cx="25278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Control: </a:t>
            </a:r>
            <a:r>
              <a:rPr lang="en-US" sz="1400" b="1" dirty="0"/>
              <a:t>0 kg Artemia</a:t>
            </a:r>
            <a:endParaRPr lang="en-US" sz="1400" dirty="0"/>
          </a:p>
          <a:p>
            <a:r>
              <a:rPr lang="en-US" sz="1400" dirty="0"/>
              <a:t>Trial: </a:t>
            </a:r>
            <a:r>
              <a:rPr lang="en-US" sz="1400" b="1" dirty="0"/>
              <a:t>0 kg Artemia</a:t>
            </a:r>
            <a:endParaRPr lang="en-US" sz="1400" dirty="0"/>
          </a:p>
          <a:p>
            <a:r>
              <a:rPr lang="en-US" sz="1400" dirty="0"/>
              <a:t>Only G/O feed</a:t>
            </a:r>
          </a:p>
        </p:txBody>
      </p:sp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DE4B4A80-BF4C-B286-D843-63E086DF6A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5993" y="616318"/>
          <a:ext cx="2324747" cy="1549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E76ADA3F-57FA-3B04-5100-0D39DC5A546B}"/>
              </a:ext>
            </a:extLst>
          </p:cNvPr>
          <p:cNvSpPr txBox="1"/>
          <p:nvPr/>
        </p:nvSpPr>
        <p:spPr>
          <a:xfrm>
            <a:off x="3119967" y="320240"/>
            <a:ext cx="4572000" cy="5180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>
              <a:lnSpc>
                <a:spcPct val="125000"/>
              </a:lnSpc>
            </a:pPr>
            <a:r>
              <a:rPr lang="en-US" sz="2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Vietnam </a:t>
            </a:r>
            <a:r>
              <a:rPr lang="en-US" sz="2400" b="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commercial scale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2CA198A-C644-4370-793B-03775232F8BD}"/>
              </a:ext>
            </a:extLst>
          </p:cNvPr>
          <p:cNvGrpSpPr/>
          <p:nvPr/>
        </p:nvGrpSpPr>
        <p:grpSpPr>
          <a:xfrm>
            <a:off x="1784196" y="3357903"/>
            <a:ext cx="1240844" cy="1231774"/>
            <a:chOff x="1361945" y="3357903"/>
            <a:chExt cx="1240844" cy="123177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CDDD34-3D23-7F67-EBE9-FD9EB7F215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61945" y="3357903"/>
              <a:ext cx="548640" cy="54864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sz="5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2DFCAFA-908D-A839-1CEA-189FC2641E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54149" y="3361101"/>
              <a:ext cx="548640" cy="54864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E780E5E-C4B0-8098-4835-9B3422079D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11961" y="4041037"/>
              <a:ext cx="548640" cy="54864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74262BF-5661-1EDF-3E60-EA3E258A075E}"/>
              </a:ext>
            </a:extLst>
          </p:cNvPr>
          <p:cNvSpPr/>
          <p:nvPr/>
        </p:nvSpPr>
        <p:spPr>
          <a:xfrm>
            <a:off x="5278734" y="3357903"/>
            <a:ext cx="817266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FAE4A24-4874-BC41-E240-A47C3632D2AC}"/>
              </a:ext>
            </a:extLst>
          </p:cNvPr>
          <p:cNvGrpSpPr/>
          <p:nvPr/>
        </p:nvGrpSpPr>
        <p:grpSpPr>
          <a:xfrm>
            <a:off x="8229767" y="3357903"/>
            <a:ext cx="1778096" cy="1510431"/>
            <a:chOff x="8956709" y="3445745"/>
            <a:chExt cx="1778096" cy="1510431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2D598A93-327E-150B-9F65-7D868DF2BC18}"/>
                </a:ext>
              </a:extLst>
            </p:cNvPr>
            <p:cNvSpPr/>
            <p:nvPr/>
          </p:nvSpPr>
          <p:spPr>
            <a:xfrm>
              <a:off x="8956709" y="3445745"/>
              <a:ext cx="817266" cy="68400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4A9A48E9-1376-6BD1-FA3A-49644507743F}"/>
                </a:ext>
              </a:extLst>
            </p:cNvPr>
            <p:cNvSpPr/>
            <p:nvPr/>
          </p:nvSpPr>
          <p:spPr>
            <a:xfrm>
              <a:off x="9917539" y="3445745"/>
              <a:ext cx="817266" cy="68400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05C4647B-C299-88BE-3888-78800972138B}"/>
                </a:ext>
              </a:extLst>
            </p:cNvPr>
            <p:cNvSpPr/>
            <p:nvPr/>
          </p:nvSpPr>
          <p:spPr>
            <a:xfrm>
              <a:off x="9455079" y="4272176"/>
              <a:ext cx="817266" cy="68400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6B3083B8-3AC3-8113-513E-982FEF4DCA96}"/>
              </a:ext>
            </a:extLst>
          </p:cNvPr>
          <p:cNvSpPr/>
          <p:nvPr/>
        </p:nvSpPr>
        <p:spPr>
          <a:xfrm>
            <a:off x="4747248" y="5447825"/>
            <a:ext cx="174919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Vinh Chau </a:t>
            </a:r>
            <a:r>
              <a:rPr lang="en-US" sz="1400" b="0" cap="none" spc="0" dirty="0">
                <a:ln w="0"/>
                <a:solidFill>
                  <a:srgbClr val="FF99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Artemia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C0C60C-D249-FFF1-6672-7B7BD6DE47D9}"/>
              </a:ext>
            </a:extLst>
          </p:cNvPr>
          <p:cNvSpPr txBox="1"/>
          <p:nvPr/>
        </p:nvSpPr>
        <p:spPr>
          <a:xfrm>
            <a:off x="1801619" y="3522541"/>
            <a:ext cx="492443" cy="24622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IE" sz="1000" dirty="0"/>
              <a:t>4 ton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219DCE-8166-8921-172F-9DF6854C7694}"/>
              </a:ext>
            </a:extLst>
          </p:cNvPr>
          <p:cNvSpPr txBox="1"/>
          <p:nvPr/>
        </p:nvSpPr>
        <p:spPr>
          <a:xfrm>
            <a:off x="5383801" y="3571321"/>
            <a:ext cx="606256" cy="24622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IE" sz="1000" dirty="0"/>
              <a:t>500 m</a:t>
            </a:r>
            <a:r>
              <a:rPr lang="en-IE" sz="1000" baseline="30000" dirty="0"/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3CA181-89A6-3AAD-55A0-9AA24556A3E1}"/>
              </a:ext>
            </a:extLst>
          </p:cNvPr>
          <p:cNvSpPr txBox="1"/>
          <p:nvPr/>
        </p:nvSpPr>
        <p:spPr>
          <a:xfrm>
            <a:off x="8335272" y="3571320"/>
            <a:ext cx="606256" cy="24622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IE" sz="1000" dirty="0"/>
              <a:t>500 m</a:t>
            </a:r>
            <a:r>
              <a:rPr lang="en-IE" sz="1000" baseline="30000" dirty="0"/>
              <a:t>2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203F8-0D1E-A009-DB28-CF5513B291BE}"/>
              </a:ext>
            </a:extLst>
          </p:cNvPr>
          <p:cNvGrpSpPr>
            <a:grpSpLocks noChangeAspect="1"/>
          </p:cNvGrpSpPr>
          <p:nvPr/>
        </p:nvGrpSpPr>
        <p:grpSpPr>
          <a:xfrm>
            <a:off x="10953150" y="162591"/>
            <a:ext cx="832133" cy="832046"/>
            <a:chOff x="1632202" y="447399"/>
            <a:chExt cx="655224" cy="65515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70678CD-00C4-4E62-CFBD-4B5A9279FFDA}"/>
                </a:ext>
              </a:extLst>
            </p:cNvPr>
            <p:cNvSpPr/>
            <p:nvPr/>
          </p:nvSpPr>
          <p:spPr>
            <a:xfrm>
              <a:off x="1632202" y="447399"/>
              <a:ext cx="655224" cy="655154"/>
            </a:xfrm>
            <a:prstGeom prst="ellipse">
              <a:avLst/>
            </a:prstGeom>
            <a:solidFill>
              <a:schemeClr val="lt1">
                <a:hueOff val="0"/>
                <a:satOff val="0"/>
                <a:lumOff val="0"/>
              </a:schemeClr>
            </a:solidFill>
            <a:effectLst>
              <a:outerShdw blurRad="50800" dist="50800" dir="5400000" algn="ctr" rotWithShape="0">
                <a:srgbClr val="C9AC84"/>
              </a:outerShdw>
            </a:effectLst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9" name="Oval 4">
              <a:extLst>
                <a:ext uri="{FF2B5EF4-FFF2-40B4-BE49-F238E27FC236}">
                  <a16:creationId xmlns:a16="http://schemas.microsoft.com/office/drawing/2014/main" id="{CE23B7C7-3EE0-E74B-C999-17C53C90A9B9}"/>
                </a:ext>
              </a:extLst>
            </p:cNvPr>
            <p:cNvSpPr txBox="1"/>
            <p:nvPr/>
          </p:nvSpPr>
          <p:spPr>
            <a:xfrm>
              <a:off x="1725870" y="541010"/>
              <a:ext cx="467886" cy="467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GROWOUT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0675EC-011B-4DF9-EEBA-776BAE247B60}"/>
              </a:ext>
            </a:extLst>
          </p:cNvPr>
          <p:cNvGrpSpPr/>
          <p:nvPr/>
        </p:nvGrpSpPr>
        <p:grpSpPr>
          <a:xfrm>
            <a:off x="10108071" y="167548"/>
            <a:ext cx="824207" cy="824355"/>
            <a:chOff x="385448" y="362815"/>
            <a:chExt cx="824207" cy="82435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E959249-73BF-1F9E-5172-BA0ACE17018E}"/>
                </a:ext>
              </a:extLst>
            </p:cNvPr>
            <p:cNvSpPr/>
            <p:nvPr/>
          </p:nvSpPr>
          <p:spPr>
            <a:xfrm>
              <a:off x="385448" y="362815"/>
              <a:ext cx="824207" cy="82435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2" name="Oval 4">
              <a:extLst>
                <a:ext uri="{FF2B5EF4-FFF2-40B4-BE49-F238E27FC236}">
                  <a16:creationId xmlns:a16="http://schemas.microsoft.com/office/drawing/2014/main" id="{CFBF4874-E8AA-0AF6-EE42-A04EC0463A62}"/>
                </a:ext>
              </a:extLst>
            </p:cNvPr>
            <p:cNvSpPr txBox="1"/>
            <p:nvPr/>
          </p:nvSpPr>
          <p:spPr>
            <a:xfrm>
              <a:off x="503164" y="480602"/>
              <a:ext cx="588775" cy="588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NURSERY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FDEAC254-F576-E5D0-1ACE-EAF4F1DDA6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308574">
            <a:off x="10189250" y="645831"/>
            <a:ext cx="738356" cy="677556"/>
          </a:xfrm>
          <a:prstGeom prst="ellipse">
            <a:avLst/>
          </a:prstGeom>
          <a:ln>
            <a:noFill/>
          </a:ln>
          <a:effectLst>
            <a:glow rad="139700">
              <a:schemeClr val="bg1">
                <a:alpha val="40000"/>
              </a:schemeClr>
            </a:glow>
            <a:softEdge rad="127000"/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AD75029-7B12-92AD-838B-9C229868894B}"/>
              </a:ext>
            </a:extLst>
          </p:cNvPr>
          <p:cNvSpPr/>
          <p:nvPr/>
        </p:nvSpPr>
        <p:spPr>
          <a:xfrm>
            <a:off x="1183917" y="5471685"/>
            <a:ext cx="174919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Vinh Chau </a:t>
            </a:r>
            <a:r>
              <a:rPr lang="en-US" sz="1400" b="0" cap="none" spc="0" dirty="0">
                <a:ln w="0"/>
                <a:solidFill>
                  <a:srgbClr val="FF99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Artemia</a:t>
            </a:r>
          </a:p>
        </p:txBody>
      </p:sp>
    </p:spTree>
    <p:extLst>
      <p:ext uri="{BB962C8B-B14F-4D97-AF65-F5344CB8AC3E}">
        <p14:creationId xmlns:p14="http://schemas.microsoft.com/office/powerpoint/2010/main" val="1099427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F9D4A-316E-C382-0DE2-1744745EB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F5F11FA9-7936-92D9-9E7E-9B62620AC821}"/>
              </a:ext>
            </a:extLst>
          </p:cNvPr>
          <p:cNvSpPr txBox="1"/>
          <p:nvPr/>
        </p:nvSpPr>
        <p:spPr>
          <a:xfrm>
            <a:off x="7570732" y="1362758"/>
            <a:ext cx="4035275" cy="2302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</a:pPr>
            <a:r>
              <a:rPr lang="en-US" sz="1600" b="1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Nursery (3 weeks)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0.85g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per shrimp (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9kg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Artemia)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99CC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0.73g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per shrimp (</a:t>
            </a:r>
            <a:r>
              <a:rPr lang="en-US" sz="1400" b="1" dirty="0">
                <a:solidFill>
                  <a:srgbClr val="0099CC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3kg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Artemia)</a:t>
            </a:r>
          </a:p>
          <a:p>
            <a:pPr>
              <a:lnSpc>
                <a:spcPct val="125000"/>
              </a:lnSpc>
            </a:pPr>
            <a:endParaRPr lang="en-US" sz="1400" b="1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</a:pPr>
            <a:r>
              <a:rPr lang="en-US" sz="1600" b="1" dirty="0" err="1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Growout</a:t>
            </a:r>
            <a:r>
              <a:rPr lang="en-US" sz="1600" b="1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Large differences start at week 8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Shrimp fed 9kg total Artemia are</a:t>
            </a: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42% larger 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at harvest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B8C9D7-1CB2-2F9E-8C98-B048D7D8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77A44A9-38D3-3B98-BE57-C83AB7D5519D}"/>
              </a:ext>
            </a:extLst>
          </p:cNvPr>
          <p:cNvGrpSpPr/>
          <p:nvPr/>
        </p:nvGrpSpPr>
        <p:grpSpPr>
          <a:xfrm>
            <a:off x="188535" y="5993597"/>
            <a:ext cx="3310751" cy="354020"/>
            <a:chOff x="188535" y="5993597"/>
            <a:chExt cx="3310751" cy="3540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CD1564B-AF47-C849-0041-A59DF7B03F53}"/>
                </a:ext>
              </a:extLst>
            </p:cNvPr>
            <p:cNvGrpSpPr/>
            <p:nvPr/>
          </p:nvGrpSpPr>
          <p:grpSpPr>
            <a:xfrm>
              <a:off x="376767" y="6301897"/>
              <a:ext cx="3026834" cy="45720"/>
              <a:chOff x="376767" y="6301897"/>
              <a:chExt cx="3026834" cy="457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7F131EA-F7D1-56CF-0BEA-A585F733F28F}"/>
                  </a:ext>
                </a:extLst>
              </p:cNvPr>
              <p:cNvSpPr/>
              <p:nvPr/>
            </p:nvSpPr>
            <p:spPr>
              <a:xfrm>
                <a:off x="376767" y="6301898"/>
                <a:ext cx="2743200" cy="457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D2F1B76-A471-F598-53B9-7207252FE61C}"/>
                  </a:ext>
                </a:extLst>
              </p:cNvPr>
              <p:cNvSpPr/>
              <p:nvPr/>
            </p:nvSpPr>
            <p:spPr>
              <a:xfrm>
                <a:off x="1117601" y="6301897"/>
                <a:ext cx="2286000" cy="4571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Text Placeholder 6">
              <a:extLst>
                <a:ext uri="{FF2B5EF4-FFF2-40B4-BE49-F238E27FC236}">
                  <a16:creationId xmlns:a16="http://schemas.microsoft.com/office/drawing/2014/main" id="{162C5942-6A4B-6F7B-189A-3329D8037588}"/>
                </a:ext>
              </a:extLst>
            </p:cNvPr>
            <p:cNvSpPr txBox="1">
              <a:spLocks/>
            </p:cNvSpPr>
            <p:nvPr/>
          </p:nvSpPr>
          <p:spPr>
            <a:xfrm>
              <a:off x="188535" y="5993597"/>
              <a:ext cx="3310751" cy="27214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20000"/>
                </a:lnSpc>
                <a:spcBef>
                  <a:spcPts val="0"/>
                </a:spcBef>
                <a:buNone/>
                <a:defRPr sz="3200"/>
              </a:pPr>
              <a:r>
                <a:rPr lang="en-US" sz="1000" b="1" spc="100" dirty="0">
                  <a:solidFill>
                    <a:srgbClr val="007396"/>
                  </a:solidFill>
                  <a:latin typeface="Lato" panose="020F0502020204030203" pitchFamily="34" charset="0"/>
                  <a:ea typeface="Roboto" panose="02000000000000000000" pitchFamily="2" charset="0"/>
                  <a:cs typeface="Open Sans" panose="020B0606030504020204" pitchFamily="34" charset="0"/>
                </a:rPr>
                <a:t>GREAT SALT LAKE ARTEMIA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FEC81D-E27F-9448-217A-0B1B3BFE0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53" y="2070568"/>
            <a:ext cx="5218628" cy="36944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6D8220-3675-B867-7FFF-F69D7668EE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7810" y="2776992"/>
            <a:ext cx="1586981" cy="8885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EF26735-4C9E-5530-5FAF-34BA4D621C58}"/>
              </a:ext>
            </a:extLst>
          </p:cNvPr>
          <p:cNvSpPr txBox="1"/>
          <p:nvPr/>
        </p:nvSpPr>
        <p:spPr>
          <a:xfrm>
            <a:off x="5823059" y="3357727"/>
            <a:ext cx="14164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17g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16D16E-7A40-4F2C-9028-EAEC72E371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3498" y="2605446"/>
            <a:ext cx="627804" cy="41853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49AB54-A090-522C-18B2-F0D13EC33E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2770" y="2605446"/>
            <a:ext cx="627804" cy="41853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506FC1-22EC-C37D-13E1-958B0F710C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1485" y="4198861"/>
            <a:ext cx="1239633" cy="6940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350E78-EE58-F734-589D-28B7E3183A8F}"/>
              </a:ext>
            </a:extLst>
          </p:cNvPr>
          <p:cNvSpPr txBox="1"/>
          <p:nvPr/>
        </p:nvSpPr>
        <p:spPr>
          <a:xfrm>
            <a:off x="5919367" y="4652650"/>
            <a:ext cx="12219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12g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451859-2C11-E8F4-DEA9-29A10606FB4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394" y="4023810"/>
            <a:ext cx="505814" cy="337209"/>
          </a:xfrm>
          <a:prstGeom prst="rect">
            <a:avLst/>
          </a:prstGeom>
          <a:effectLst>
            <a:softEdge rad="63500"/>
          </a:effectLst>
        </p:spPr>
      </p:pic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94BF580A-1795-1554-E6C2-26A1972086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9821496"/>
              </p:ext>
            </p:extLst>
          </p:nvPr>
        </p:nvGraphicFramePr>
        <p:xfrm>
          <a:off x="585993" y="616318"/>
          <a:ext cx="2324747" cy="1549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55053D7C-5FA6-8A80-5506-AB91093D0E2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598" y="3712274"/>
            <a:ext cx="3886200" cy="25896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C776808-8D7A-A665-C702-414F29880D81}"/>
              </a:ext>
            </a:extLst>
          </p:cNvPr>
          <p:cNvSpPr txBox="1"/>
          <p:nvPr/>
        </p:nvSpPr>
        <p:spPr>
          <a:xfrm>
            <a:off x="3119967" y="320240"/>
            <a:ext cx="1727606" cy="5180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>
              <a:lnSpc>
                <a:spcPct val="125000"/>
              </a:lnSpc>
            </a:pPr>
            <a:r>
              <a:rPr lang="en-US" sz="2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Vietnam</a:t>
            </a:r>
            <a:endParaRPr lang="en-US" sz="2400" b="0" spc="50" dirty="0">
              <a:solidFill>
                <a:srgbClr val="007396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0DA2BB5-9D6C-412E-AB06-607CD9BE595A}"/>
              </a:ext>
            </a:extLst>
          </p:cNvPr>
          <p:cNvGrpSpPr>
            <a:grpSpLocks noChangeAspect="1"/>
          </p:cNvGrpSpPr>
          <p:nvPr/>
        </p:nvGrpSpPr>
        <p:grpSpPr>
          <a:xfrm>
            <a:off x="10953150" y="162591"/>
            <a:ext cx="832133" cy="832046"/>
            <a:chOff x="1632202" y="447399"/>
            <a:chExt cx="655224" cy="65515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290657D-7A67-8172-BE43-5008B49304F4}"/>
                </a:ext>
              </a:extLst>
            </p:cNvPr>
            <p:cNvSpPr/>
            <p:nvPr/>
          </p:nvSpPr>
          <p:spPr>
            <a:xfrm>
              <a:off x="1632202" y="447399"/>
              <a:ext cx="655224" cy="655154"/>
            </a:xfrm>
            <a:prstGeom prst="ellipse">
              <a:avLst/>
            </a:prstGeom>
            <a:solidFill>
              <a:schemeClr val="lt1">
                <a:hueOff val="0"/>
                <a:satOff val="0"/>
                <a:lumOff val="0"/>
              </a:schemeClr>
            </a:solidFill>
            <a:effectLst>
              <a:outerShdw blurRad="50800" dist="50800" dir="5400000" algn="ctr" rotWithShape="0">
                <a:srgbClr val="C9AC84"/>
              </a:outerShdw>
            </a:effectLst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24" name="Oval 4">
              <a:extLst>
                <a:ext uri="{FF2B5EF4-FFF2-40B4-BE49-F238E27FC236}">
                  <a16:creationId xmlns:a16="http://schemas.microsoft.com/office/drawing/2014/main" id="{EE666D03-66A0-A154-BBF0-BE4109E7AB70}"/>
                </a:ext>
              </a:extLst>
            </p:cNvPr>
            <p:cNvSpPr txBox="1"/>
            <p:nvPr/>
          </p:nvSpPr>
          <p:spPr>
            <a:xfrm>
              <a:off x="1725870" y="541010"/>
              <a:ext cx="467886" cy="467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GROWOUT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BF3AD4-80E6-DAFE-CD83-4566EEEBF64B}"/>
              </a:ext>
            </a:extLst>
          </p:cNvPr>
          <p:cNvGrpSpPr/>
          <p:nvPr/>
        </p:nvGrpSpPr>
        <p:grpSpPr>
          <a:xfrm>
            <a:off x="10108071" y="167548"/>
            <a:ext cx="824207" cy="824355"/>
            <a:chOff x="385448" y="362815"/>
            <a:chExt cx="824207" cy="82435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0628C50-3856-F83F-A89A-54C3C55BFC93}"/>
                </a:ext>
              </a:extLst>
            </p:cNvPr>
            <p:cNvSpPr/>
            <p:nvPr/>
          </p:nvSpPr>
          <p:spPr>
            <a:xfrm>
              <a:off x="385448" y="362815"/>
              <a:ext cx="824207" cy="82435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28" name="Oval 4">
              <a:extLst>
                <a:ext uri="{FF2B5EF4-FFF2-40B4-BE49-F238E27FC236}">
                  <a16:creationId xmlns:a16="http://schemas.microsoft.com/office/drawing/2014/main" id="{26F2E8B3-D53F-A464-8319-636E7DC7504E}"/>
                </a:ext>
              </a:extLst>
            </p:cNvPr>
            <p:cNvSpPr txBox="1"/>
            <p:nvPr/>
          </p:nvSpPr>
          <p:spPr>
            <a:xfrm>
              <a:off x="503164" y="480602"/>
              <a:ext cx="588775" cy="588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NURSERY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93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F8006-CD88-7D94-DF42-7395C298E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DEE9D86D-6A71-E016-4FE7-8FB7C7AB540D}"/>
              </a:ext>
            </a:extLst>
          </p:cNvPr>
          <p:cNvSpPr txBox="1"/>
          <p:nvPr/>
        </p:nvSpPr>
        <p:spPr>
          <a:xfrm>
            <a:off x="2980892" y="1133922"/>
            <a:ext cx="5577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sz="2400" cap="all" dirty="0">
                <a:latin typeface="Lato" panose="020F0502020204030203" pitchFamily="34" charset="0"/>
              </a:rPr>
              <a:t>Harvest results</a:t>
            </a:r>
            <a:endParaRPr lang="id-ID" sz="2400" cap="all" dirty="0">
              <a:latin typeface="Lato" panose="020F0502020204030203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285AF0-DE27-1D1B-E8AD-0E91FDB12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7A7D67-5ADC-148D-576E-C402D7FAEDCA}"/>
              </a:ext>
            </a:extLst>
          </p:cNvPr>
          <p:cNvGrpSpPr/>
          <p:nvPr/>
        </p:nvGrpSpPr>
        <p:grpSpPr>
          <a:xfrm>
            <a:off x="376767" y="6301897"/>
            <a:ext cx="3026834" cy="45720"/>
            <a:chOff x="376767" y="6301897"/>
            <a:chExt cx="3026834" cy="4572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44162F7-7B3C-F081-5137-59CC20A4769D}"/>
                </a:ext>
              </a:extLst>
            </p:cNvPr>
            <p:cNvSpPr/>
            <p:nvPr/>
          </p:nvSpPr>
          <p:spPr>
            <a:xfrm>
              <a:off x="376767" y="6301898"/>
              <a:ext cx="2743200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38EB35-82EC-85DD-5701-7DF306ED502D}"/>
                </a:ext>
              </a:extLst>
            </p:cNvPr>
            <p:cNvSpPr/>
            <p:nvPr/>
          </p:nvSpPr>
          <p:spPr>
            <a:xfrm>
              <a:off x="1117601" y="6301897"/>
              <a:ext cx="2286000" cy="457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94E28BE-0A5C-C4FA-CA74-CDBBA23646C5}"/>
              </a:ext>
            </a:extLst>
          </p:cNvPr>
          <p:cNvSpPr txBox="1"/>
          <p:nvPr/>
        </p:nvSpPr>
        <p:spPr>
          <a:xfrm>
            <a:off x="6876755" y="1961411"/>
            <a:ext cx="4388907" cy="5034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</a:pPr>
            <a:r>
              <a:rPr lang="en-US" sz="16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Survival</a:t>
            </a:r>
          </a:p>
          <a:p>
            <a:pPr marL="285750" indent="-285750">
              <a:lnSpc>
                <a:spcPct val="12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8% higher survival</a:t>
            </a:r>
          </a:p>
          <a:p>
            <a:pPr>
              <a:lnSpc>
                <a:spcPct val="125000"/>
              </a:lnSpc>
            </a:pPr>
            <a:r>
              <a:rPr lang="en-US" sz="16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Growth</a:t>
            </a:r>
            <a:endParaRPr lang="en-US" sz="1600" dirty="0">
              <a:solidFill>
                <a:schemeClr val="accent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Much faster growth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Larger shrimp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lvl="1">
              <a:lnSpc>
                <a:spcPct val="125000"/>
              </a:lnSpc>
              <a:spcAft>
                <a:spcPts val="1200"/>
              </a:spcAft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50% </a:t>
            </a: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higher production per unit area</a:t>
            </a:r>
            <a:endParaRPr lang="en-US" sz="1600" b="1" dirty="0">
              <a:solidFill>
                <a:schemeClr val="accent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lvl="1">
              <a:lnSpc>
                <a:spcPct val="125000"/>
              </a:lnSpc>
            </a:pPr>
            <a:r>
              <a:rPr lang="en-US" sz="1400" b="1" u="sng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LEGACY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effect of Artemia</a:t>
            </a:r>
          </a:p>
          <a:p>
            <a:pPr lvl="2">
              <a:lnSpc>
                <a:spcPct val="125000"/>
              </a:lnSpc>
            </a:pPr>
            <a:r>
              <a:rPr lang="en-US" b="1" dirty="0">
                <a:solidFill>
                  <a:srgbClr val="6F6F6F"/>
                </a:solidFill>
                <a:latin typeface="Aptos" panose="020B0004020202020204" pitchFamily="34" charset="0"/>
                <a:ea typeface="Open Sans" pitchFamily="2" charset="0"/>
              </a:rPr>
              <a:t>↓</a:t>
            </a:r>
            <a:endParaRPr lang="en-US" dirty="0">
              <a:solidFill>
                <a:srgbClr val="6F6F6F"/>
              </a:solidFill>
              <a:latin typeface="Aptos" panose="020B0004020202020204" pitchFamily="34" charset="0"/>
              <a:ea typeface="Open Sans" pitchFamily="2" charset="0"/>
            </a:endParaRPr>
          </a:p>
          <a:p>
            <a:pPr lvl="2"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benefit of Artemia in the hatchery and nursery continues through </a:t>
            </a:r>
            <a:r>
              <a:rPr lang="en-US" sz="1400" dirty="0" err="1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growout</a:t>
            </a: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and to harvest for market</a:t>
            </a:r>
          </a:p>
          <a:p>
            <a:pPr marL="285750" indent="-285750">
              <a:lnSpc>
                <a:spcPct val="12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  <a:spcAft>
                <a:spcPts val="1200"/>
              </a:spcAft>
            </a:pPr>
            <a:endParaRPr lang="en-US" sz="1400" i="1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  <a:spcAft>
                <a:spcPts val="1200"/>
              </a:spcAft>
            </a:pPr>
            <a:endParaRPr lang="en-US" sz="1400" b="1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0F2B4EAF-B996-C5ED-B3E5-0161430B101B}"/>
              </a:ext>
            </a:extLst>
          </p:cNvPr>
          <p:cNvSpPr/>
          <p:nvPr/>
        </p:nvSpPr>
        <p:spPr>
          <a:xfrm>
            <a:off x="7098241" y="3858481"/>
            <a:ext cx="304800" cy="219075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3F6EAD4B-AC3A-D336-2717-8F32D27570A2}"/>
              </a:ext>
            </a:extLst>
          </p:cNvPr>
          <p:cNvSpPr/>
          <p:nvPr/>
        </p:nvSpPr>
        <p:spPr>
          <a:xfrm>
            <a:off x="7098241" y="4306156"/>
            <a:ext cx="304800" cy="219075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CFC839-71B9-79C4-ED7E-11B3ADA6386F}"/>
              </a:ext>
            </a:extLst>
          </p:cNvPr>
          <p:cNvGrpSpPr/>
          <p:nvPr/>
        </p:nvGrpSpPr>
        <p:grpSpPr>
          <a:xfrm>
            <a:off x="656792" y="1961411"/>
            <a:ext cx="5820208" cy="3818756"/>
            <a:chOff x="656792" y="2380511"/>
            <a:chExt cx="5820208" cy="381875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7753082-460A-C344-FA6F-E18F4EFA6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7562" y="2407180"/>
              <a:ext cx="5703238" cy="379208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7402754-560E-4CD1-9B84-C2B7FBE6C043}"/>
                </a:ext>
              </a:extLst>
            </p:cNvPr>
            <p:cNvSpPr/>
            <p:nvPr/>
          </p:nvSpPr>
          <p:spPr>
            <a:xfrm>
              <a:off x="656792" y="2380511"/>
              <a:ext cx="5820208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dirty="0"/>
                <a:t> </a:t>
              </a:r>
            </a:p>
          </p:txBody>
        </p:sp>
      </p:grp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7A73C5B-72C8-186A-5F80-DED382C02D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1240291"/>
              </p:ext>
            </p:extLst>
          </p:nvPr>
        </p:nvGraphicFramePr>
        <p:xfrm>
          <a:off x="585993" y="616318"/>
          <a:ext cx="2324747" cy="1549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CA7E67F3-D2DD-0CF8-2847-6D690606CB18}"/>
              </a:ext>
            </a:extLst>
          </p:cNvPr>
          <p:cNvSpPr txBox="1"/>
          <p:nvPr/>
        </p:nvSpPr>
        <p:spPr>
          <a:xfrm>
            <a:off x="3119967" y="320240"/>
            <a:ext cx="1727606" cy="5180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>
              <a:lnSpc>
                <a:spcPct val="125000"/>
              </a:lnSpc>
            </a:pPr>
            <a:r>
              <a:rPr lang="en-US" sz="2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Vietnam</a:t>
            </a:r>
            <a:endParaRPr lang="en-US" sz="2400" b="0" spc="50" dirty="0">
              <a:solidFill>
                <a:srgbClr val="007396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FD8747-08C7-4868-2506-272D747F0E5F}"/>
              </a:ext>
            </a:extLst>
          </p:cNvPr>
          <p:cNvGrpSpPr>
            <a:grpSpLocks noChangeAspect="1"/>
          </p:cNvGrpSpPr>
          <p:nvPr/>
        </p:nvGrpSpPr>
        <p:grpSpPr>
          <a:xfrm>
            <a:off x="10953150" y="162591"/>
            <a:ext cx="832133" cy="832046"/>
            <a:chOff x="1632202" y="447399"/>
            <a:chExt cx="655224" cy="65515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0C86B2D-D1D6-05D6-F62B-AFD5592ECDF0}"/>
                </a:ext>
              </a:extLst>
            </p:cNvPr>
            <p:cNvSpPr/>
            <p:nvPr/>
          </p:nvSpPr>
          <p:spPr>
            <a:xfrm>
              <a:off x="1632202" y="447399"/>
              <a:ext cx="655224" cy="655154"/>
            </a:xfrm>
            <a:prstGeom prst="ellipse">
              <a:avLst/>
            </a:prstGeom>
            <a:solidFill>
              <a:schemeClr val="lt1">
                <a:hueOff val="0"/>
                <a:satOff val="0"/>
                <a:lumOff val="0"/>
              </a:schemeClr>
            </a:solidFill>
            <a:effectLst>
              <a:outerShdw blurRad="50800" dist="50800" dir="5400000" algn="ctr" rotWithShape="0">
                <a:srgbClr val="C9AC84"/>
              </a:outerShdw>
            </a:effectLst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21" name="Oval 4">
              <a:extLst>
                <a:ext uri="{FF2B5EF4-FFF2-40B4-BE49-F238E27FC236}">
                  <a16:creationId xmlns:a16="http://schemas.microsoft.com/office/drawing/2014/main" id="{EA3ADF22-8262-362B-6A65-0FB03F782672}"/>
                </a:ext>
              </a:extLst>
            </p:cNvPr>
            <p:cNvSpPr txBox="1"/>
            <p:nvPr/>
          </p:nvSpPr>
          <p:spPr>
            <a:xfrm>
              <a:off x="1725870" y="541010"/>
              <a:ext cx="467886" cy="467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GROWOUT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3A17611-C8F4-9DEF-09F9-DB10A63B5CC9}"/>
              </a:ext>
            </a:extLst>
          </p:cNvPr>
          <p:cNvGrpSpPr/>
          <p:nvPr/>
        </p:nvGrpSpPr>
        <p:grpSpPr>
          <a:xfrm>
            <a:off x="10108071" y="167548"/>
            <a:ext cx="824207" cy="824355"/>
            <a:chOff x="385448" y="362815"/>
            <a:chExt cx="824207" cy="82435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CDD1DF7-D20D-A29D-F9A8-B6B0E9ACF175}"/>
                </a:ext>
              </a:extLst>
            </p:cNvPr>
            <p:cNvSpPr/>
            <p:nvPr/>
          </p:nvSpPr>
          <p:spPr>
            <a:xfrm>
              <a:off x="385448" y="362815"/>
              <a:ext cx="824207" cy="82435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24" name="Oval 4">
              <a:extLst>
                <a:ext uri="{FF2B5EF4-FFF2-40B4-BE49-F238E27FC236}">
                  <a16:creationId xmlns:a16="http://schemas.microsoft.com/office/drawing/2014/main" id="{479E6579-DECB-A844-7F0E-F748AAEC7B0C}"/>
                </a:ext>
              </a:extLst>
            </p:cNvPr>
            <p:cNvSpPr txBox="1"/>
            <p:nvPr/>
          </p:nvSpPr>
          <p:spPr>
            <a:xfrm>
              <a:off x="503164" y="480602"/>
              <a:ext cx="588775" cy="588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NURSERY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137CC921-298F-AE11-99D2-079E1CEFAE1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2972" y="1391233"/>
            <a:ext cx="1866900" cy="2289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6130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F7B1D-A3BA-C828-07B1-EC61B094A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C097FA-382B-F674-71E0-8975183E0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/>
          <a:p>
            <a:fld id="{23498A07-2AE1-4906-99DD-A7F4C55F52F9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86E518-F322-711B-A2BA-661DFDD313AA}"/>
              </a:ext>
            </a:extLst>
          </p:cNvPr>
          <p:cNvGrpSpPr/>
          <p:nvPr/>
        </p:nvGrpSpPr>
        <p:grpSpPr>
          <a:xfrm>
            <a:off x="376767" y="6301897"/>
            <a:ext cx="3026834" cy="45720"/>
            <a:chOff x="376767" y="6301897"/>
            <a:chExt cx="3026834" cy="4572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6F3218E-0D9B-67A6-1C3A-330525D339F8}"/>
                </a:ext>
              </a:extLst>
            </p:cNvPr>
            <p:cNvSpPr/>
            <p:nvPr/>
          </p:nvSpPr>
          <p:spPr>
            <a:xfrm>
              <a:off x="376767" y="6301898"/>
              <a:ext cx="2743200" cy="45719"/>
            </a:xfrm>
            <a:prstGeom prst="rect">
              <a:avLst/>
            </a:prstGeom>
            <a:solidFill>
              <a:srgbClr val="0073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109C5D8-8AB3-7A02-462A-CF3880429CF0}"/>
                </a:ext>
              </a:extLst>
            </p:cNvPr>
            <p:cNvSpPr/>
            <p:nvPr/>
          </p:nvSpPr>
          <p:spPr>
            <a:xfrm>
              <a:off x="1117601" y="6301897"/>
              <a:ext cx="2286000" cy="45719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E441000-0A8B-8BE1-9C2E-9D56AAE0472B}"/>
              </a:ext>
            </a:extLst>
          </p:cNvPr>
          <p:cNvSpPr txBox="1"/>
          <p:nvPr/>
        </p:nvSpPr>
        <p:spPr>
          <a:xfrm>
            <a:off x="5586909" y="309560"/>
            <a:ext cx="1342034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000" b="1" cap="all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</a:rPr>
              <a:t>WHY?</a:t>
            </a:r>
            <a:endParaRPr lang="id-ID" sz="3000" b="1" cap="all" spc="100" dirty="0">
              <a:solidFill>
                <a:srgbClr val="007396"/>
              </a:solidFill>
              <a:latin typeface="Lato" panose="020F0502020204030203" pitchFamily="34" charset="0"/>
              <a:ea typeface="Roboto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D8BF04-B4C5-6A45-8051-9EFCFDA55610}"/>
              </a:ext>
            </a:extLst>
          </p:cNvPr>
          <p:cNvSpPr/>
          <p:nvPr/>
        </p:nvSpPr>
        <p:spPr>
          <a:xfrm>
            <a:off x="0" y="5095514"/>
            <a:ext cx="5406272" cy="359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98AFDD-B7F9-997D-5333-C4087179E9DF}"/>
              </a:ext>
            </a:extLst>
          </p:cNvPr>
          <p:cNvSpPr txBox="1"/>
          <p:nvPr/>
        </p:nvSpPr>
        <p:spPr>
          <a:xfrm>
            <a:off x="376767" y="1188058"/>
            <a:ext cx="345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r>
              <a:rPr lang="en-US" sz="1800" cap="all" dirty="0">
                <a:solidFill>
                  <a:srgbClr val="007396"/>
                </a:solidFill>
                <a:latin typeface="Lato" panose="020F0502020204030203" pitchFamily="34" charset="0"/>
              </a:rPr>
              <a:t>2023</a:t>
            </a:r>
            <a:r>
              <a:rPr lang="en-US" sz="1800" b="0" cap="all" dirty="0">
                <a:solidFill>
                  <a:srgbClr val="007396"/>
                </a:solidFill>
                <a:latin typeface="Lato" panose="020F0502020204030203" pitchFamily="34" charset="0"/>
              </a:rPr>
              <a:t> CP, Thailand</a:t>
            </a:r>
            <a:endParaRPr lang="id-ID" sz="1800" b="0" cap="all" dirty="0">
              <a:solidFill>
                <a:srgbClr val="007396"/>
              </a:solidFill>
              <a:latin typeface="Lato" panose="020F050202020403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3C5E47-4E92-E571-5817-D17E119380BC}"/>
              </a:ext>
            </a:extLst>
          </p:cNvPr>
          <p:cNvSpPr txBox="1"/>
          <p:nvPr/>
        </p:nvSpPr>
        <p:spPr>
          <a:xfrm>
            <a:off x="2260601" y="5402699"/>
            <a:ext cx="2032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>
                <a:solidFill>
                  <a:schemeClr val="accent1"/>
                </a:solidFill>
                <a:latin typeface="Aptos Narrow" panose="020B0004020202020204" pitchFamily="34" charset="0"/>
              </a:rPr>
              <a:t>↑ HEAT SHOCK PROTEINS</a:t>
            </a:r>
          </a:p>
          <a:p>
            <a:r>
              <a:rPr lang="en-IE" sz="1400" dirty="0">
                <a:solidFill>
                  <a:schemeClr val="accent1"/>
                </a:solidFill>
                <a:latin typeface="Aptos Narrow" panose="020B0004020202020204" pitchFamily="34" charset="0"/>
              </a:rPr>
              <a:t>↑ PROPHENOLOXIDASE</a:t>
            </a:r>
            <a:endParaRPr lang="en-IE" sz="1400" dirty="0">
              <a:solidFill>
                <a:schemeClr val="accent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8B0062-2BF3-6917-A69E-484F3588E329}"/>
              </a:ext>
            </a:extLst>
          </p:cNvPr>
          <p:cNvSpPr/>
          <p:nvPr/>
        </p:nvSpPr>
        <p:spPr>
          <a:xfrm>
            <a:off x="6314769" y="4436634"/>
            <a:ext cx="5039029" cy="4712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6A24894-FE28-9740-BF39-F590DA2233B6}"/>
              </a:ext>
            </a:extLst>
          </p:cNvPr>
          <p:cNvSpPr txBox="1"/>
          <p:nvPr/>
        </p:nvSpPr>
        <p:spPr>
          <a:xfrm>
            <a:off x="716825" y="3127978"/>
            <a:ext cx="4190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pc="100" dirty="0">
                <a:solidFill>
                  <a:srgbClr val="007396"/>
                </a:solidFill>
                <a:ea typeface="Roboto" panose="02000000000000000000" pitchFamily="2" charset="0"/>
              </a:rPr>
              <a:t>more Artemia </a:t>
            </a:r>
            <a:r>
              <a:rPr lang="en-US" sz="2000" b="1" spc="100" dirty="0">
                <a:solidFill>
                  <a:srgbClr val="007396"/>
                </a:solidFill>
                <a:latin typeface="Aptos Narrow" panose="020B0004020202020204" pitchFamily="34" charset="0"/>
                <a:ea typeface="Roboto" panose="02000000000000000000" pitchFamily="2" charset="0"/>
              </a:rPr>
              <a:t>→</a:t>
            </a:r>
            <a:r>
              <a:rPr lang="en-US" sz="1600" b="1" spc="100" dirty="0">
                <a:solidFill>
                  <a:srgbClr val="007396"/>
                </a:solidFill>
                <a:ea typeface="Roboto" panose="02000000000000000000" pitchFamily="2" charset="0"/>
              </a:rPr>
              <a:t> pond production </a:t>
            </a:r>
            <a:r>
              <a:rPr lang="en-US" sz="2000" b="1" spc="100" dirty="0">
                <a:solidFill>
                  <a:srgbClr val="007396"/>
                </a:solidFill>
                <a:latin typeface="Aptos Narrow" panose="020B0004020202020204" pitchFamily="34" charset="0"/>
                <a:ea typeface="Roboto" panose="02000000000000000000" pitchFamily="2" charset="0"/>
              </a:rPr>
              <a:t>↑</a:t>
            </a:r>
            <a:endParaRPr lang="id-ID" sz="2000" b="1" i="1" spc="100" dirty="0">
              <a:solidFill>
                <a:srgbClr val="007396"/>
              </a:solidFill>
              <a:ea typeface="Roboto" panose="02000000000000000000" pitchFamily="2" charset="0"/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CF645032-E20B-CFAE-5F0A-374CFBCF2DDE}"/>
              </a:ext>
            </a:extLst>
          </p:cNvPr>
          <p:cNvSpPr>
            <a:spLocks/>
          </p:cNvSpPr>
          <p:nvPr/>
        </p:nvSpPr>
        <p:spPr>
          <a:xfrm>
            <a:off x="1093199" y="2539598"/>
            <a:ext cx="192596" cy="53719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021A42-EB8D-EB1A-B085-CD4130599FD9}"/>
              </a:ext>
            </a:extLst>
          </p:cNvPr>
          <p:cNvSpPr txBox="1"/>
          <p:nvPr/>
        </p:nvSpPr>
        <p:spPr>
          <a:xfrm>
            <a:off x="6447145" y="848846"/>
            <a:ext cx="4854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r>
              <a:rPr lang="en-US" sz="1800" cap="all" dirty="0">
                <a:solidFill>
                  <a:srgbClr val="007396"/>
                </a:solidFill>
                <a:latin typeface="Lato" panose="020F0502020204030203" pitchFamily="34" charset="0"/>
              </a:rPr>
              <a:t>2024</a:t>
            </a:r>
            <a:r>
              <a:rPr lang="en-US" sz="1800" b="0" cap="all" dirty="0">
                <a:solidFill>
                  <a:srgbClr val="007396"/>
                </a:solidFill>
                <a:latin typeface="Lato" panose="020F0502020204030203" pitchFamily="34" charset="0"/>
              </a:rPr>
              <a:t> GSLA-UAPB, USA</a:t>
            </a:r>
            <a:endParaRPr lang="id-ID" sz="1800" b="0" cap="all" dirty="0">
              <a:solidFill>
                <a:srgbClr val="007396"/>
              </a:solidFill>
              <a:latin typeface="Lato" panose="020F0502020204030203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F240B4F-D348-50D3-828A-8D43A935036E}"/>
              </a:ext>
            </a:extLst>
          </p:cNvPr>
          <p:cNvGrpSpPr/>
          <p:nvPr/>
        </p:nvGrpSpPr>
        <p:grpSpPr>
          <a:xfrm>
            <a:off x="7013691" y="1287898"/>
            <a:ext cx="3892514" cy="3425413"/>
            <a:chOff x="7013691" y="1478398"/>
            <a:chExt cx="3892514" cy="3425413"/>
          </a:xfrm>
        </p:grpSpPr>
        <p:pic>
          <p:nvPicPr>
            <p:cNvPr id="16" name="Picture Placeholder 8">
              <a:extLst>
                <a:ext uri="{FF2B5EF4-FFF2-40B4-BE49-F238E27FC236}">
                  <a16:creationId xmlns:a16="http://schemas.microsoft.com/office/drawing/2014/main" id="{77B1168B-539C-BBF2-AB1F-F2F2DCBC52B4}"/>
                </a:ext>
              </a:extLst>
            </p:cNvPr>
            <p:cNvPicPr>
              <a:picLocks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13691" y="1478398"/>
              <a:ext cx="3892514" cy="342541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B102921-5F7F-8D66-9361-238BC11F4BAE}"/>
                </a:ext>
              </a:extLst>
            </p:cNvPr>
            <p:cNvSpPr/>
            <p:nvPr/>
          </p:nvSpPr>
          <p:spPr>
            <a:xfrm>
              <a:off x="7767638" y="4067175"/>
              <a:ext cx="90487" cy="809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7D2B5F6-EFA2-9544-4AA3-E6E6E855A8A2}"/>
              </a:ext>
            </a:extLst>
          </p:cNvPr>
          <p:cNvSpPr txBox="1"/>
          <p:nvPr/>
        </p:nvSpPr>
        <p:spPr>
          <a:xfrm>
            <a:off x="10648139" y="1415355"/>
            <a:ext cx="64953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cap="all" spc="100" dirty="0">
                <a:ea typeface="Roboto" panose="02000000000000000000" pitchFamily="2" charset="0"/>
              </a:rPr>
              <a:t>PL15</a:t>
            </a:r>
            <a:endParaRPr lang="id-ID" sz="1400" b="1" cap="all" spc="100" dirty="0">
              <a:ea typeface="Roboto" panose="02000000000000000000" pitchFamily="2" charset="0"/>
            </a:endParaRPr>
          </a:p>
        </p:txBody>
      </p:sp>
      <p:pic>
        <p:nvPicPr>
          <p:cNvPr id="21" name="Picture Placeholder 17">
            <a:extLst>
              <a:ext uri="{FF2B5EF4-FFF2-40B4-BE49-F238E27FC236}">
                <a16:creationId xmlns:a16="http://schemas.microsoft.com/office/drawing/2014/main" id="{F08CF58D-B404-A809-3FF8-C4CCB45C39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5669" y="4381664"/>
            <a:ext cx="1962635" cy="1957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7E3E51A-1C74-FCFA-A2FE-9821C4E06E5C}"/>
              </a:ext>
            </a:extLst>
          </p:cNvPr>
          <p:cNvSpPr txBox="1"/>
          <p:nvPr/>
        </p:nvSpPr>
        <p:spPr>
          <a:xfrm>
            <a:off x="7528340" y="4810903"/>
            <a:ext cx="33778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</a:pPr>
            <a:r>
              <a:rPr lang="en-GB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Positive correlation</a:t>
            </a:r>
            <a:r>
              <a:rPr lang="en-GB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between Artemia feeding and the upregulation of mRNA expression of heat shock proteins</a:t>
            </a:r>
            <a:endParaRPr lang="en-US" sz="1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4" name="Picture Placeholder 22">
            <a:extLst>
              <a:ext uri="{FF2B5EF4-FFF2-40B4-BE49-F238E27FC236}">
                <a16:creationId xmlns:a16="http://schemas.microsoft.com/office/drawing/2014/main" id="{1B749E7D-836C-8FB2-D324-1081FB3983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03154" y="2234453"/>
            <a:ext cx="1134140" cy="11901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62953F4-28C2-02D0-C974-573926356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78114">
            <a:off x="5299509" y="3400786"/>
            <a:ext cx="1600200" cy="8001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8F37A71-F9CD-8F03-C6F6-4FCBFA6B3C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645140">
            <a:off x="5734415" y="728476"/>
            <a:ext cx="738356" cy="677556"/>
          </a:xfrm>
          <a:prstGeom prst="ellipse">
            <a:avLst/>
          </a:prstGeom>
          <a:ln>
            <a:noFill/>
          </a:ln>
          <a:effectLst>
            <a:glow rad="139700">
              <a:schemeClr val="bg1">
                <a:alpha val="40000"/>
              </a:schemeClr>
            </a:glow>
            <a:softEdge rad="127000"/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0816204-C8B7-BB23-A1BE-43A12B2F7EE4}"/>
              </a:ext>
            </a:extLst>
          </p:cNvPr>
          <p:cNvGrpSpPr/>
          <p:nvPr/>
        </p:nvGrpSpPr>
        <p:grpSpPr>
          <a:xfrm>
            <a:off x="1022812" y="3597403"/>
            <a:ext cx="3384094" cy="1651703"/>
            <a:chOff x="1022812" y="3597403"/>
            <a:chExt cx="3384094" cy="165170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8B1F450-DC63-F802-6BFD-293AC1279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22812" y="3848931"/>
              <a:ext cx="3209925" cy="1400175"/>
            </a:xfrm>
            <a:prstGeom prst="rect">
              <a:avLst/>
            </a:prstGeom>
            <a:ln w="57150" cap="sq">
              <a:solidFill>
                <a:schemeClr val="tx2">
                  <a:lumMod val="20000"/>
                  <a:lumOff val="80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AD36520-1BF4-31DB-C68D-EC7EBB293F48}"/>
                </a:ext>
              </a:extLst>
            </p:cNvPr>
            <p:cNvSpPr txBox="1"/>
            <p:nvPr/>
          </p:nvSpPr>
          <p:spPr>
            <a:xfrm>
              <a:off x="2242531" y="3597403"/>
              <a:ext cx="21643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800" dirty="0"/>
                <a:t>Courtesy Robins McIntosh, CPF Thailand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B270D7E-BCD2-975A-EB3E-C847DA5AEB10}"/>
              </a:ext>
            </a:extLst>
          </p:cNvPr>
          <p:cNvSpPr txBox="1"/>
          <p:nvPr/>
        </p:nvSpPr>
        <p:spPr>
          <a:xfrm>
            <a:off x="716825" y="1603620"/>
            <a:ext cx="5849273" cy="87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PL7 to 17 were fed different diets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Although growth and survival was similar,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immune expression</a:t>
            </a:r>
            <a:r>
              <a:rPr lang="en-US" sz="1400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was significantly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increased</a:t>
            </a:r>
            <a:endParaRPr lang="en-US" sz="14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448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15" grpId="0" animBg="1"/>
      <p:bldP spid="17" grpId="0"/>
      <p:bldP spid="18" grpId="0" animBg="1"/>
      <p:bldP spid="23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944C7-7705-EE92-403A-C40522AAB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CA9551-E9DC-EDDC-1CD1-34E7A1B67AE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BC07A-7C2A-3AD5-F577-A6B2A48EA0D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5" y="5777795"/>
            <a:ext cx="5316075" cy="553999"/>
          </a:xfrm>
        </p:spPr>
        <p:txBody>
          <a:bodyPr/>
          <a:lstStyle/>
          <a:p>
            <a:r>
              <a:rPr lang="en-US" dirty="0"/>
              <a:t>Preliminary Economics</a:t>
            </a:r>
            <a:endParaRPr lang="id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3C5128-0CCF-6B1F-CE7C-B4963461616C}"/>
              </a:ext>
            </a:extLst>
          </p:cNvPr>
          <p:cNvSpPr txBox="1"/>
          <p:nvPr/>
        </p:nvSpPr>
        <p:spPr>
          <a:xfrm>
            <a:off x="3161489" y="373139"/>
            <a:ext cx="732604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cap="all" spc="100" dirty="0">
                <a:solidFill>
                  <a:schemeClr val="accent1"/>
                </a:solidFill>
                <a:latin typeface="Lato" panose="020F0502020204030203" pitchFamily="34" charset="0"/>
                <a:ea typeface="Roboto" panose="02000000000000000000" pitchFamily="2" charset="0"/>
              </a:rPr>
              <a:t>NURSERY &amp; GROWOUT </a:t>
            </a:r>
            <a:r>
              <a:rPr lang="en-US" sz="2000" cap="all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Roboto" panose="02000000000000000000" pitchFamily="2" charset="0"/>
              </a:rPr>
              <a:t>commercial SCALE </a:t>
            </a:r>
            <a:r>
              <a:rPr lang="en-US" sz="2000" b="1" cap="all" spc="100" dirty="0">
                <a:solidFill>
                  <a:schemeClr val="accent1"/>
                </a:solidFill>
                <a:latin typeface="Lato" panose="020F0502020204030203" pitchFamily="34" charset="0"/>
                <a:ea typeface="Roboto" panose="02000000000000000000" pitchFamily="2" charset="0"/>
              </a:rPr>
              <a:t>VIETNAM</a:t>
            </a:r>
            <a:endParaRPr lang="id-ID" sz="2000" b="1" cap="all" spc="100" dirty="0">
              <a:solidFill>
                <a:schemeClr val="accent1"/>
              </a:solidFill>
              <a:latin typeface="Lato" panose="020F0502020204030203" pitchFamily="34" charset="0"/>
              <a:ea typeface="Roboto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452AD5-1428-D223-24ED-4FC7AA87BF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427" y="1213132"/>
            <a:ext cx="3657917" cy="23264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17BC64-AF5D-FF8F-2105-8A9EC5902F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99423">
            <a:off x="1449833" y="1459540"/>
            <a:ext cx="477246" cy="32483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1A839C-F2B9-9F7D-A7A6-2B812124B8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427" y="3465700"/>
            <a:ext cx="3653040" cy="21898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6DAECEA-D682-257A-8EDD-E5255F885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35129">
            <a:off x="992918" y="3684558"/>
            <a:ext cx="499915" cy="33530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7BEA28-AE71-EEF1-3693-8A5690DE8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35129">
            <a:off x="1160885" y="3452042"/>
            <a:ext cx="499915" cy="33530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4DC48D6-9CA5-9D71-0C6B-7B9AB0317B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35129">
            <a:off x="1360322" y="3692125"/>
            <a:ext cx="499915" cy="33530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157B96F-9D2B-C017-41C2-98ABAD9CAE5B}"/>
              </a:ext>
            </a:extLst>
          </p:cNvPr>
          <p:cNvSpPr txBox="1"/>
          <p:nvPr/>
        </p:nvSpPr>
        <p:spPr>
          <a:xfrm>
            <a:off x="4744091" y="1923902"/>
            <a:ext cx="3000977" cy="1417889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Artemia is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3%</a:t>
            </a: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(Control), and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6%</a:t>
            </a: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(Trial) of total production costs</a:t>
            </a:r>
          </a:p>
          <a:p>
            <a:pPr>
              <a:lnSpc>
                <a:spcPct val="125000"/>
              </a:lnSpc>
            </a:pPr>
            <a:endParaRPr lang="en-US" sz="1400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Higher pellet feed costs in trial ponds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A05D9FA-156A-47B9-67DA-3193FC64013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692" y="1147041"/>
            <a:ext cx="2750754" cy="21947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9C725DB-C835-034D-5711-0D8437524E1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692" y="3319383"/>
            <a:ext cx="2755631" cy="233619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5F9288C-8C84-C997-74EA-8CAEDF05EA0F}"/>
              </a:ext>
            </a:extLst>
          </p:cNvPr>
          <p:cNvSpPr txBox="1"/>
          <p:nvPr/>
        </p:nvSpPr>
        <p:spPr>
          <a:xfrm>
            <a:off x="4811158" y="3851691"/>
            <a:ext cx="2866842" cy="1417889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Profits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$5,400 higher</a:t>
            </a:r>
            <a:r>
              <a:rPr lang="en-US" sz="1400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with more Artemia </a:t>
            </a:r>
            <a:r>
              <a:rPr lang="en-US" sz="1400" u="sng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 this trial</a:t>
            </a:r>
          </a:p>
          <a:p>
            <a:pPr>
              <a:lnSpc>
                <a:spcPct val="125000"/>
              </a:lnSpc>
            </a:pPr>
            <a:endParaRPr lang="en-US" sz="1400" u="sng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$9</a:t>
            </a: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profit for every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$1</a:t>
            </a: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spent on more Artemia</a:t>
            </a:r>
            <a:endParaRPr lang="en-US" sz="1400" dirty="0">
              <a:solidFill>
                <a:schemeClr val="accent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8A06FD-0D67-A736-F9E4-E9B0F717EA49}"/>
              </a:ext>
            </a:extLst>
          </p:cNvPr>
          <p:cNvSpPr txBox="1"/>
          <p:nvPr/>
        </p:nvSpPr>
        <p:spPr>
          <a:xfrm>
            <a:off x="4744091" y="917760"/>
            <a:ext cx="27214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>
                <a:solidFill>
                  <a:schemeClr val="accent1"/>
                </a:solidFill>
              </a:rPr>
              <a:t>higher survival + faster growth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42128E-C09C-AE51-3EF7-E18008F27C19}"/>
              </a:ext>
            </a:extLst>
          </p:cNvPr>
          <p:cNvSpPr txBox="1"/>
          <p:nvPr/>
        </p:nvSpPr>
        <p:spPr>
          <a:xfrm>
            <a:off x="5151126" y="1369560"/>
            <a:ext cx="1953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>
                <a:solidFill>
                  <a:schemeClr val="accent1"/>
                </a:solidFill>
              </a:rPr>
              <a:t>more + larger shrimp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04B436-59F4-4A70-90C8-240A3DFFD0FA}"/>
              </a:ext>
            </a:extLst>
          </p:cNvPr>
          <p:cNvSpPr txBox="1"/>
          <p:nvPr/>
        </p:nvSpPr>
        <p:spPr>
          <a:xfrm>
            <a:off x="5943554" y="1054762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400" dirty="0">
                <a:solidFill>
                  <a:schemeClr val="accent1"/>
                </a:solidFill>
                <a:latin typeface="Aptos Narrow" panose="020B0004020202020204" pitchFamily="34" charset="0"/>
              </a:rPr>
              <a:t>↓</a:t>
            </a:r>
            <a:endParaRPr lang="en-IE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757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79821-55B4-287F-0CF3-201BFC9A3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946900-72EE-F682-31EC-00DF7D4D24F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584FB-47E2-A6C9-9D6B-B219DC52010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5" y="5777795"/>
            <a:ext cx="5316075" cy="553999"/>
          </a:xfrm>
        </p:spPr>
        <p:txBody>
          <a:bodyPr/>
          <a:lstStyle/>
          <a:p>
            <a:r>
              <a:rPr lang="en-US" dirty="0"/>
              <a:t>Preliminary Economics</a:t>
            </a:r>
            <a:endParaRPr lang="id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BB8AD8-E8B4-06CC-8B80-A05B305DF534}"/>
              </a:ext>
            </a:extLst>
          </p:cNvPr>
          <p:cNvSpPr txBox="1"/>
          <p:nvPr/>
        </p:nvSpPr>
        <p:spPr>
          <a:xfrm>
            <a:off x="3153930" y="379149"/>
            <a:ext cx="590899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cap="all" spc="100" dirty="0">
                <a:solidFill>
                  <a:schemeClr val="accent1"/>
                </a:solidFill>
                <a:latin typeface="Lato" panose="020F0502020204030203" pitchFamily="34" charset="0"/>
                <a:ea typeface="Roboto" panose="02000000000000000000" pitchFamily="2" charset="0"/>
              </a:rPr>
              <a:t>HATCHERY</a:t>
            </a:r>
            <a:r>
              <a:rPr lang="en-US" sz="2000" cap="all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Roboto" panose="02000000000000000000" pitchFamily="2" charset="0"/>
              </a:rPr>
              <a:t> commercial SCALE </a:t>
            </a:r>
            <a:r>
              <a:rPr lang="en-US" sz="2000" b="1" cap="all" spc="100" dirty="0">
                <a:solidFill>
                  <a:schemeClr val="accent1"/>
                </a:solidFill>
                <a:latin typeface="Lato" panose="020F0502020204030203" pitchFamily="34" charset="0"/>
                <a:ea typeface="Roboto" panose="02000000000000000000" pitchFamily="2" charset="0"/>
              </a:rPr>
              <a:t>Ecuador</a:t>
            </a:r>
            <a:endParaRPr lang="id-ID" sz="2000" b="1" cap="all" spc="100" dirty="0">
              <a:solidFill>
                <a:schemeClr val="accent1"/>
              </a:solidFill>
              <a:latin typeface="Lato" panose="020F0502020204030203" pitchFamily="34" charset="0"/>
              <a:ea typeface="Roboto" panose="02000000000000000000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5A6F5AB-A252-9D3A-C072-267DDA4C73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43035" y="3886081"/>
            <a:ext cx="2039769" cy="151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274359-13F0-642E-2677-C4ED980E94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28" y="2566110"/>
            <a:ext cx="1501331" cy="168459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638FABB-2CB4-C1A5-87E2-92272340827B}"/>
              </a:ext>
            </a:extLst>
          </p:cNvPr>
          <p:cNvSpPr txBox="1"/>
          <p:nvPr/>
        </p:nvSpPr>
        <p:spPr>
          <a:xfrm>
            <a:off x="2640808" y="1289848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b="1" dirty="0">
                <a:solidFill>
                  <a:srgbClr val="007396"/>
                </a:solidFill>
              </a:rPr>
              <a:t>TRIAL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48DBEF-E15A-F8EA-8921-E8DC72CC33C5}"/>
              </a:ext>
            </a:extLst>
          </p:cNvPr>
          <p:cNvSpPr txBox="1"/>
          <p:nvPr/>
        </p:nvSpPr>
        <p:spPr>
          <a:xfrm>
            <a:off x="8330839" y="1290273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b="1" dirty="0">
                <a:solidFill>
                  <a:srgbClr val="007396"/>
                </a:solidFill>
              </a:rPr>
              <a:t>TRIAL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8F8AE4-5A0C-EBB2-D28C-1822865AB7D0}"/>
              </a:ext>
            </a:extLst>
          </p:cNvPr>
          <p:cNvSpPr txBox="1"/>
          <p:nvPr/>
        </p:nvSpPr>
        <p:spPr>
          <a:xfrm>
            <a:off x="1920459" y="1633256"/>
            <a:ext cx="3089691" cy="3056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Artemia cost $3900 more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Survival 35% higher = </a:t>
            </a:r>
            <a:r>
              <a:rPr lang="en-US" sz="1400" b="1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3,400,000 more PL</a:t>
            </a: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at harvest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$1.95/1000PL = </a:t>
            </a:r>
            <a:r>
              <a:rPr lang="en-US" sz="1400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$6,675 more revenue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Profit from using more Artemia: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$2800</a:t>
            </a:r>
          </a:p>
          <a:p>
            <a:pPr>
              <a:lnSpc>
                <a:spcPct val="100000"/>
              </a:lnSpc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 larger PL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 earlier harvest =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 days saved</a:t>
            </a:r>
            <a:endParaRPr lang="en-US" sz="1400" b="1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C1DB9F-89A0-FDC7-97AA-9ABEE19AC523}"/>
              </a:ext>
            </a:extLst>
          </p:cNvPr>
          <p:cNvSpPr txBox="1"/>
          <p:nvPr/>
        </p:nvSpPr>
        <p:spPr>
          <a:xfrm>
            <a:off x="7602164" y="1637141"/>
            <a:ext cx="3271083" cy="214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Artemia cost $3900 more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Survival 13% higher- </a:t>
            </a:r>
            <a:r>
              <a:rPr lang="en-US" sz="1400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$3,944 more revenue</a:t>
            </a: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dirty="0">
                <a:solidFill>
                  <a:schemeClr val="accent3"/>
                </a:solidFill>
                <a:latin typeface="Aptos Narrow" panose="020B0004020202020204" pitchFamily="34" charset="0"/>
                <a:ea typeface="Open Sans" pitchFamily="2" charset="0"/>
                <a:cs typeface="Open Sans" pitchFamily="2" charset="0"/>
              </a:rPr>
              <a:t>→</a:t>
            </a: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wash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But, </a:t>
            </a:r>
          </a:p>
          <a:p>
            <a:pPr>
              <a:lnSpc>
                <a:spcPct val="125000"/>
              </a:lnSpc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 larger PL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 earlier harvest =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 days saved</a:t>
            </a:r>
          </a:p>
        </p:txBody>
      </p:sp>
    </p:spTree>
    <p:extLst>
      <p:ext uri="{BB962C8B-B14F-4D97-AF65-F5344CB8AC3E}">
        <p14:creationId xmlns:p14="http://schemas.microsoft.com/office/powerpoint/2010/main" val="3379851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86C99-2F36-7883-9B22-97D836B87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79CFB72-B0FE-8910-3B1E-0C27A884D638}"/>
              </a:ext>
            </a:extLst>
          </p:cNvPr>
          <p:cNvSpPr/>
          <p:nvPr/>
        </p:nvSpPr>
        <p:spPr>
          <a:xfrm>
            <a:off x="4483865" y="-4240"/>
            <a:ext cx="550843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7" name="Black Overlay" hidden="1">
            <a:extLst>
              <a:ext uri="{FF2B5EF4-FFF2-40B4-BE49-F238E27FC236}">
                <a16:creationId xmlns:a16="http://schemas.microsoft.com/office/drawing/2014/main" id="{0B37EDA1-B9E7-C4E3-294D-5858E43A47B3}"/>
              </a:ext>
            </a:extLst>
          </p:cNvPr>
          <p:cNvSpPr>
            <a:spLocks/>
          </p:cNvSpPr>
          <p:nvPr/>
        </p:nvSpPr>
        <p:spPr>
          <a:xfrm>
            <a:off x="0" y="-1"/>
            <a:ext cx="4679004" cy="6857999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394CE7-B1AD-86CF-9664-B2CDE943CB1E}"/>
              </a:ext>
            </a:extLst>
          </p:cNvPr>
          <p:cNvCxnSpPr>
            <a:cxnSpLocks/>
          </p:cNvCxnSpPr>
          <p:nvPr/>
        </p:nvCxnSpPr>
        <p:spPr>
          <a:xfrm>
            <a:off x="5205770" y="1076289"/>
            <a:ext cx="5800282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F86CB3F-C1E7-99ED-F3FE-69BC80A80EF5}"/>
              </a:ext>
            </a:extLst>
          </p:cNvPr>
          <p:cNvSpPr txBox="1"/>
          <p:nvPr/>
        </p:nvSpPr>
        <p:spPr>
          <a:xfrm>
            <a:off x="5139907" y="415575"/>
            <a:ext cx="50994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 spc="10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sz="4000" b="1" cap="all" dirty="0">
                <a:solidFill>
                  <a:srgbClr val="007396"/>
                </a:solidFill>
                <a:latin typeface="Lato" panose="020F0502020204030203" pitchFamily="34" charset="0"/>
              </a:rPr>
              <a:t>Food</a:t>
            </a:r>
            <a:r>
              <a:rPr lang="en-US" cap="all" dirty="0">
                <a:latin typeface="Lato" panose="020F0502020204030203" pitchFamily="34" charset="0"/>
              </a:rPr>
              <a:t> for </a:t>
            </a:r>
            <a:r>
              <a:rPr lang="en-US" sz="4000" b="1" cap="all" dirty="0">
                <a:solidFill>
                  <a:srgbClr val="007396"/>
                </a:solidFill>
                <a:latin typeface="Lato" panose="020F0502020204030203" pitchFamily="34" charset="0"/>
              </a:rPr>
              <a:t>thought</a:t>
            </a:r>
            <a:r>
              <a:rPr lang="en-US" cap="all" dirty="0">
                <a:latin typeface="Lato" panose="020F0502020204030203" pitchFamily="34" charset="0"/>
              </a:rPr>
              <a:t> </a:t>
            </a:r>
            <a:endParaRPr lang="id-ID" cap="all" dirty="0">
              <a:latin typeface="Lato" panose="020F050202020403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015CCC-16EB-FC5C-69AD-8B5496EA0757}"/>
              </a:ext>
            </a:extLst>
          </p:cNvPr>
          <p:cNvSpPr txBox="1"/>
          <p:nvPr/>
        </p:nvSpPr>
        <p:spPr>
          <a:xfrm>
            <a:off x="5139908" y="1490131"/>
            <a:ext cx="6413918" cy="380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More trials to,</a:t>
            </a:r>
          </a:p>
          <a:p>
            <a:pPr marL="742950" lvl="1" indent="-285750">
              <a:lnSpc>
                <a:spcPct val="125000"/>
              </a:lnSpc>
              <a:buFont typeface="Courier New" panose="02070309020205020404" pitchFamily="49" charset="0"/>
              <a:buChar char="o"/>
            </a:pP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extend database </a:t>
            </a: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and verification with cultures using different genetic strains and production systems (regions)</a:t>
            </a:r>
          </a:p>
          <a:p>
            <a:pPr marL="742950" lvl="1" indent="-285750">
              <a:lnSpc>
                <a:spcPct val="125000"/>
              </a:lnSpc>
              <a:buFont typeface="Courier New" panose="02070309020205020404" pitchFamily="49" charset="0"/>
              <a:buChar char="o"/>
            </a:pP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further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finetune</a:t>
            </a: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the optimal Artemia feeding combo in hatchery/nursery</a:t>
            </a:r>
          </a:p>
          <a:p>
            <a:pPr marL="742950" lvl="1" indent="-285750">
              <a:lnSpc>
                <a:spcPct val="125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detailed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economic analysis 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in the different regions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Further explore the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scope of benefits </a:t>
            </a: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of optimal Artemia usage in the hatchery/nursery, including a more solid shrimp robustness and immune response </a:t>
            </a: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latin typeface="Aptos Narrow" panose="020B0004020202020204" pitchFamily="34" charset="0"/>
                <a:ea typeface="Open Sans" pitchFamily="2" charset="0"/>
                <a:cs typeface="Open Sans" pitchFamily="2" charset="0"/>
              </a:rPr>
              <a:t>→ </a:t>
            </a:r>
            <a:r>
              <a:rPr lang="en-US" sz="1400" b="1" spc="50" dirty="0">
                <a:solidFill>
                  <a:srgbClr val="007396"/>
                </a:solidFill>
                <a:ea typeface="Open Sans" pitchFamily="2" charset="0"/>
                <a:cs typeface="Open Sans" pitchFamily="2" charset="0"/>
              </a:rPr>
              <a:t>challenge tests</a:t>
            </a: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ea typeface="Open Sans" pitchFamily="2" charset="0"/>
                <a:cs typeface="Open Sans" pitchFamily="2" charset="0"/>
              </a:rPr>
              <a:t>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ea typeface="Open Sans" pitchFamily="2" charset="0"/>
                <a:cs typeface="Open Sans" pitchFamily="2" charset="0"/>
              </a:rPr>
              <a:t>Efficient and practical ways to </a:t>
            </a:r>
            <a:r>
              <a:rPr lang="en-US" sz="1400" b="1" spc="50" dirty="0">
                <a:solidFill>
                  <a:srgbClr val="007396"/>
                </a:solidFill>
                <a:ea typeface="Open Sans" pitchFamily="2" charset="0"/>
                <a:cs typeface="Open Sans" pitchFamily="2" charset="0"/>
              </a:rPr>
              <a:t>educate </a:t>
            </a:r>
            <a:r>
              <a:rPr lang="en-US" sz="1400" spc="50" dirty="0">
                <a:ea typeface="Open Sans" pitchFamily="2" charset="0"/>
                <a:cs typeface="Open Sans" pitchFamily="2" charset="0"/>
              </a:rPr>
              <a:t>and</a:t>
            </a:r>
            <a:r>
              <a:rPr lang="en-US" sz="1400" b="1" spc="50" dirty="0">
                <a:solidFill>
                  <a:srgbClr val="007396"/>
                </a:solidFill>
                <a:ea typeface="Open Sans" pitchFamily="2" charset="0"/>
                <a:cs typeface="Open Sans" pitchFamily="2" charset="0"/>
              </a:rPr>
              <a:t> train </a:t>
            </a: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ea typeface="Open Sans" pitchFamily="2" charset="0"/>
                <a:cs typeface="Open Sans" pitchFamily="2" charset="0"/>
              </a:rPr>
              <a:t>users in the optimal usage of Artemia, as to achieve more </a:t>
            </a:r>
            <a:r>
              <a:rPr lang="en-US" sz="1400" b="1" spc="50" dirty="0">
                <a:solidFill>
                  <a:srgbClr val="007396"/>
                </a:solidFill>
                <a:ea typeface="Open Sans" pitchFamily="2" charset="0"/>
                <a:cs typeface="Open Sans" pitchFamily="2" charset="0"/>
              </a:rPr>
              <a:t>reliable</a:t>
            </a: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ea typeface="Open Sans" pitchFamily="2" charset="0"/>
                <a:cs typeface="Open Sans" pitchFamily="2" charset="0"/>
              </a:rPr>
              <a:t> and </a:t>
            </a:r>
            <a:r>
              <a:rPr lang="en-US" sz="1400" b="1" spc="50" dirty="0">
                <a:solidFill>
                  <a:srgbClr val="007396"/>
                </a:solidFill>
                <a:ea typeface="Open Sans" pitchFamily="2" charset="0"/>
                <a:cs typeface="Open Sans" pitchFamily="2" charset="0"/>
              </a:rPr>
              <a:t>sustainable</a:t>
            </a:r>
            <a:r>
              <a:rPr lang="en-US" sz="1400" spc="50" dirty="0">
                <a:solidFill>
                  <a:schemeClr val="tx1">
                    <a:lumMod val="50000"/>
                  </a:schemeClr>
                </a:solidFill>
                <a:ea typeface="Open Sans" pitchFamily="2" charset="0"/>
                <a:cs typeface="Open Sans" pitchFamily="2" charset="0"/>
              </a:rPr>
              <a:t> shrimp production practices.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Develop a better </a:t>
            </a:r>
            <a:r>
              <a:rPr lang="en-US" sz="1400" spc="50" dirty="0">
                <a:solidFill>
                  <a:srgbClr val="3F3F3F">
                    <a:lumMod val="50000"/>
                  </a:srgb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understanding of the </a:t>
            </a:r>
            <a:r>
              <a:rPr lang="en-US" sz="1400" b="1" spc="50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LIVE FOOD FACTOR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995C7E-9BCC-EDA7-2A06-DD80FD2D5AB1}"/>
              </a:ext>
            </a:extLst>
          </p:cNvPr>
          <p:cNvSpPr txBox="1"/>
          <p:nvPr/>
        </p:nvSpPr>
        <p:spPr>
          <a:xfrm>
            <a:off x="5166278" y="5936017"/>
            <a:ext cx="3800151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spc="2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Times New Roman" panose="02020603050405020304" pitchFamily="18" charset="0"/>
              </a:rPr>
              <a:t>THANKS FOR JOINING US</a:t>
            </a:r>
            <a:endParaRPr lang="id-ID" sz="2000" b="1" i="1" spc="200" dirty="0">
              <a:solidFill>
                <a:srgbClr val="007396"/>
              </a:solidFill>
              <a:latin typeface="Lato" panose="020F0502020204030203" pitchFamily="34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95D9E2-4D00-CC46-BB8A-0607891FE8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0"/>
            <a:ext cx="4714043" cy="685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B29BC8-E4D7-86C7-D33C-414E0E42AF7F}"/>
              </a:ext>
            </a:extLst>
          </p:cNvPr>
          <p:cNvGrpSpPr/>
          <p:nvPr/>
        </p:nvGrpSpPr>
        <p:grpSpPr>
          <a:xfrm>
            <a:off x="805819" y="681382"/>
            <a:ext cx="2640549" cy="571931"/>
            <a:chOff x="8352648" y="4865845"/>
            <a:chExt cx="2640549" cy="571931"/>
          </a:xfrm>
        </p:grpSpPr>
        <p:sp>
          <p:nvSpPr>
            <p:cNvPr id="14" name="Text Placeholder 6">
              <a:extLst>
                <a:ext uri="{FF2B5EF4-FFF2-40B4-BE49-F238E27FC236}">
                  <a16:creationId xmlns:a16="http://schemas.microsoft.com/office/drawing/2014/main" id="{2B5DCB45-8B5A-7A18-B92A-411E11AF0166}"/>
                </a:ext>
              </a:extLst>
            </p:cNvPr>
            <p:cNvSpPr txBox="1">
              <a:spLocks/>
            </p:cNvSpPr>
            <p:nvPr/>
          </p:nvSpPr>
          <p:spPr>
            <a:xfrm>
              <a:off x="8352648" y="5026813"/>
              <a:ext cx="2640549" cy="41096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None/>
                <a:defRPr sz="3200"/>
              </a:pPr>
              <a:r>
                <a:rPr lang="en-US" sz="1400" b="1" spc="200" dirty="0" err="1">
                  <a:solidFill>
                    <a:srgbClr val="007396"/>
                  </a:solidFill>
                  <a:latin typeface="+mj-lt"/>
                  <a:ea typeface="Roboto" panose="02000000000000000000" pitchFamily="2" charset="0"/>
                  <a:cs typeface="Open Sans" panose="020B0606030504020204" pitchFamily="34" charset="0"/>
                </a:rPr>
                <a:t>www.gsla.us</a:t>
              </a:r>
              <a:endParaRPr lang="en-US" sz="1400" b="1" spc="200" dirty="0">
                <a:solidFill>
                  <a:srgbClr val="007396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endParaRPr>
            </a:p>
          </p:txBody>
        </p:sp>
        <p:sp>
          <p:nvSpPr>
            <p:cNvPr id="24" name="Shape 4690">
              <a:extLst>
                <a:ext uri="{FF2B5EF4-FFF2-40B4-BE49-F238E27FC236}">
                  <a16:creationId xmlns:a16="http://schemas.microsoft.com/office/drawing/2014/main" id="{00C57B83-F87E-9767-40EB-1E04292C0D9D}"/>
                </a:ext>
              </a:extLst>
            </p:cNvPr>
            <p:cNvSpPr/>
            <p:nvPr/>
          </p:nvSpPr>
          <p:spPr>
            <a:xfrm>
              <a:off x="9567166" y="4865845"/>
              <a:ext cx="221033" cy="22109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1324" y="0"/>
                  </a:moveTo>
                  <a:lnTo>
                    <a:pt x="61324" y="0"/>
                  </a:lnTo>
                  <a:cubicBezTo>
                    <a:pt x="28012" y="0"/>
                    <a:pt x="0" y="27823"/>
                    <a:pt x="0" y="61324"/>
                  </a:cubicBezTo>
                  <a:cubicBezTo>
                    <a:pt x="0" y="91987"/>
                    <a:pt x="28012" y="119810"/>
                    <a:pt x="61324" y="119810"/>
                  </a:cubicBezTo>
                  <a:cubicBezTo>
                    <a:pt x="91987" y="119810"/>
                    <a:pt x="119810" y="91987"/>
                    <a:pt x="119810" y="61324"/>
                  </a:cubicBezTo>
                  <a:cubicBezTo>
                    <a:pt x="119810" y="27823"/>
                    <a:pt x="91987" y="0"/>
                    <a:pt x="61324" y="0"/>
                  </a:cubicBezTo>
                  <a:close/>
                  <a:moveTo>
                    <a:pt x="103154" y="30662"/>
                  </a:moveTo>
                  <a:lnTo>
                    <a:pt x="103154" y="30662"/>
                  </a:lnTo>
                  <a:cubicBezTo>
                    <a:pt x="108643" y="38990"/>
                    <a:pt x="111482" y="47507"/>
                    <a:pt x="111482" y="55646"/>
                  </a:cubicBezTo>
                  <a:cubicBezTo>
                    <a:pt x="83659" y="55646"/>
                    <a:pt x="83659" y="55646"/>
                    <a:pt x="83659" y="55646"/>
                  </a:cubicBezTo>
                  <a:cubicBezTo>
                    <a:pt x="83659" y="50157"/>
                    <a:pt x="80820" y="41829"/>
                    <a:pt x="80820" y="36340"/>
                  </a:cubicBezTo>
                  <a:cubicBezTo>
                    <a:pt x="89148" y="36340"/>
                    <a:pt x="97665" y="33501"/>
                    <a:pt x="103154" y="30662"/>
                  </a:cubicBezTo>
                  <a:close/>
                  <a:moveTo>
                    <a:pt x="97665" y="25173"/>
                  </a:moveTo>
                  <a:lnTo>
                    <a:pt x="97665" y="25173"/>
                  </a:lnTo>
                  <a:cubicBezTo>
                    <a:pt x="91987" y="27823"/>
                    <a:pt x="86498" y="27823"/>
                    <a:pt x="77981" y="27823"/>
                  </a:cubicBezTo>
                  <a:cubicBezTo>
                    <a:pt x="77981" y="22334"/>
                    <a:pt x="75331" y="16845"/>
                    <a:pt x="72492" y="11167"/>
                  </a:cubicBezTo>
                  <a:cubicBezTo>
                    <a:pt x="83659" y="11167"/>
                    <a:pt x="91987" y="16845"/>
                    <a:pt x="97665" y="25173"/>
                  </a:cubicBezTo>
                  <a:close/>
                  <a:moveTo>
                    <a:pt x="44668" y="55646"/>
                  </a:moveTo>
                  <a:lnTo>
                    <a:pt x="44668" y="55646"/>
                  </a:lnTo>
                  <a:cubicBezTo>
                    <a:pt x="44668" y="50157"/>
                    <a:pt x="47507" y="44668"/>
                    <a:pt x="47507" y="36340"/>
                  </a:cubicBezTo>
                  <a:cubicBezTo>
                    <a:pt x="52996" y="38990"/>
                    <a:pt x="55835" y="38990"/>
                    <a:pt x="61324" y="38990"/>
                  </a:cubicBezTo>
                  <a:cubicBezTo>
                    <a:pt x="64164" y="38990"/>
                    <a:pt x="69842" y="38990"/>
                    <a:pt x="72492" y="36340"/>
                  </a:cubicBezTo>
                  <a:cubicBezTo>
                    <a:pt x="75331" y="44668"/>
                    <a:pt x="75331" y="50157"/>
                    <a:pt x="75331" y="55646"/>
                  </a:cubicBezTo>
                  <a:lnTo>
                    <a:pt x="44668" y="55646"/>
                  </a:lnTo>
                  <a:close/>
                  <a:moveTo>
                    <a:pt x="75331" y="64164"/>
                  </a:moveTo>
                  <a:lnTo>
                    <a:pt x="75331" y="64164"/>
                  </a:lnTo>
                  <a:cubicBezTo>
                    <a:pt x="75331" y="69652"/>
                    <a:pt x="75331" y="77981"/>
                    <a:pt x="72492" y="83659"/>
                  </a:cubicBezTo>
                  <a:cubicBezTo>
                    <a:pt x="69842" y="83659"/>
                    <a:pt x="64164" y="83659"/>
                    <a:pt x="61324" y="83659"/>
                  </a:cubicBezTo>
                  <a:cubicBezTo>
                    <a:pt x="55835" y="83659"/>
                    <a:pt x="52996" y="83659"/>
                    <a:pt x="47507" y="83659"/>
                  </a:cubicBezTo>
                  <a:cubicBezTo>
                    <a:pt x="47507" y="77981"/>
                    <a:pt x="44668" y="69652"/>
                    <a:pt x="44668" y="64164"/>
                  </a:cubicBezTo>
                  <a:lnTo>
                    <a:pt x="75331" y="64164"/>
                  </a:lnTo>
                  <a:close/>
                  <a:moveTo>
                    <a:pt x="55835" y="8328"/>
                  </a:moveTo>
                  <a:lnTo>
                    <a:pt x="55835" y="8328"/>
                  </a:lnTo>
                  <a:cubicBezTo>
                    <a:pt x="58675" y="8328"/>
                    <a:pt x="58675" y="8328"/>
                    <a:pt x="61324" y="8328"/>
                  </a:cubicBezTo>
                  <a:lnTo>
                    <a:pt x="64164" y="8328"/>
                  </a:lnTo>
                  <a:cubicBezTo>
                    <a:pt x="67003" y="14006"/>
                    <a:pt x="69842" y="22334"/>
                    <a:pt x="72492" y="30662"/>
                  </a:cubicBezTo>
                  <a:cubicBezTo>
                    <a:pt x="67003" y="30662"/>
                    <a:pt x="64164" y="30662"/>
                    <a:pt x="61324" y="30662"/>
                  </a:cubicBezTo>
                  <a:cubicBezTo>
                    <a:pt x="55835" y="30662"/>
                    <a:pt x="52996" y="30662"/>
                    <a:pt x="50157" y="30662"/>
                  </a:cubicBezTo>
                  <a:cubicBezTo>
                    <a:pt x="50157" y="22334"/>
                    <a:pt x="52996" y="14006"/>
                    <a:pt x="55835" y="8328"/>
                  </a:cubicBezTo>
                  <a:close/>
                  <a:moveTo>
                    <a:pt x="47507" y="11167"/>
                  </a:moveTo>
                  <a:lnTo>
                    <a:pt x="47507" y="11167"/>
                  </a:lnTo>
                  <a:cubicBezTo>
                    <a:pt x="44668" y="16845"/>
                    <a:pt x="41829" y="22334"/>
                    <a:pt x="41829" y="27823"/>
                  </a:cubicBezTo>
                  <a:cubicBezTo>
                    <a:pt x="36340" y="27823"/>
                    <a:pt x="28012" y="27823"/>
                    <a:pt x="22334" y="25173"/>
                  </a:cubicBezTo>
                  <a:cubicBezTo>
                    <a:pt x="28012" y="16845"/>
                    <a:pt x="39179" y="11167"/>
                    <a:pt x="47507" y="11167"/>
                  </a:cubicBezTo>
                  <a:close/>
                  <a:moveTo>
                    <a:pt x="16845" y="30662"/>
                  </a:moveTo>
                  <a:lnTo>
                    <a:pt x="16845" y="30662"/>
                  </a:lnTo>
                  <a:cubicBezTo>
                    <a:pt x="25173" y="33501"/>
                    <a:pt x="33501" y="36340"/>
                    <a:pt x="39179" y="36340"/>
                  </a:cubicBezTo>
                  <a:cubicBezTo>
                    <a:pt x="39179" y="41829"/>
                    <a:pt x="39179" y="50157"/>
                    <a:pt x="39179" y="55646"/>
                  </a:cubicBezTo>
                  <a:cubicBezTo>
                    <a:pt x="8328" y="55646"/>
                    <a:pt x="8328" y="55646"/>
                    <a:pt x="8328" y="55646"/>
                  </a:cubicBezTo>
                  <a:cubicBezTo>
                    <a:pt x="8328" y="47507"/>
                    <a:pt x="11167" y="38990"/>
                    <a:pt x="16845" y="30662"/>
                  </a:cubicBezTo>
                  <a:close/>
                  <a:moveTo>
                    <a:pt x="16845" y="89148"/>
                  </a:moveTo>
                  <a:lnTo>
                    <a:pt x="16845" y="89148"/>
                  </a:lnTo>
                  <a:cubicBezTo>
                    <a:pt x="11167" y="80820"/>
                    <a:pt x="8328" y="72492"/>
                    <a:pt x="8328" y="64164"/>
                  </a:cubicBezTo>
                  <a:cubicBezTo>
                    <a:pt x="39179" y="64164"/>
                    <a:pt x="39179" y="64164"/>
                    <a:pt x="39179" y="64164"/>
                  </a:cubicBezTo>
                  <a:cubicBezTo>
                    <a:pt x="39179" y="69652"/>
                    <a:pt x="39179" y="77981"/>
                    <a:pt x="39179" y="83659"/>
                  </a:cubicBezTo>
                  <a:cubicBezTo>
                    <a:pt x="33501" y="86498"/>
                    <a:pt x="25173" y="86498"/>
                    <a:pt x="16845" y="89148"/>
                  </a:cubicBezTo>
                  <a:close/>
                  <a:moveTo>
                    <a:pt x="22334" y="94826"/>
                  </a:moveTo>
                  <a:lnTo>
                    <a:pt x="22334" y="94826"/>
                  </a:lnTo>
                  <a:cubicBezTo>
                    <a:pt x="28012" y="94826"/>
                    <a:pt x="36340" y="91987"/>
                    <a:pt x="41829" y="91987"/>
                  </a:cubicBezTo>
                  <a:cubicBezTo>
                    <a:pt x="41829" y="97476"/>
                    <a:pt x="44668" y="105993"/>
                    <a:pt x="47507" y="111482"/>
                  </a:cubicBezTo>
                  <a:cubicBezTo>
                    <a:pt x="39179" y="108643"/>
                    <a:pt x="28012" y="103154"/>
                    <a:pt x="22334" y="94826"/>
                  </a:cubicBezTo>
                  <a:close/>
                  <a:moveTo>
                    <a:pt x="64164" y="111482"/>
                  </a:moveTo>
                  <a:lnTo>
                    <a:pt x="64164" y="111482"/>
                  </a:lnTo>
                  <a:lnTo>
                    <a:pt x="61324" y="111482"/>
                  </a:lnTo>
                  <a:cubicBezTo>
                    <a:pt x="58675" y="111482"/>
                    <a:pt x="58675" y="111482"/>
                    <a:pt x="55835" y="111482"/>
                  </a:cubicBezTo>
                  <a:cubicBezTo>
                    <a:pt x="52996" y="105993"/>
                    <a:pt x="50157" y="97476"/>
                    <a:pt x="50157" y="89148"/>
                  </a:cubicBezTo>
                  <a:cubicBezTo>
                    <a:pt x="52996" y="89148"/>
                    <a:pt x="55835" y="89148"/>
                    <a:pt x="61324" y="89148"/>
                  </a:cubicBezTo>
                  <a:cubicBezTo>
                    <a:pt x="64164" y="89148"/>
                    <a:pt x="67003" y="89148"/>
                    <a:pt x="72492" y="89148"/>
                  </a:cubicBezTo>
                  <a:cubicBezTo>
                    <a:pt x="69842" y="97476"/>
                    <a:pt x="67003" y="105993"/>
                    <a:pt x="64164" y="111482"/>
                  </a:cubicBezTo>
                  <a:close/>
                  <a:moveTo>
                    <a:pt x="72492" y="111482"/>
                  </a:moveTo>
                  <a:lnTo>
                    <a:pt x="72492" y="111482"/>
                  </a:lnTo>
                  <a:cubicBezTo>
                    <a:pt x="75331" y="105993"/>
                    <a:pt x="77981" y="97476"/>
                    <a:pt x="77981" y="91987"/>
                  </a:cubicBezTo>
                  <a:cubicBezTo>
                    <a:pt x="86498" y="91987"/>
                    <a:pt x="91987" y="94826"/>
                    <a:pt x="97665" y="94826"/>
                  </a:cubicBezTo>
                  <a:cubicBezTo>
                    <a:pt x="91987" y="103154"/>
                    <a:pt x="83659" y="108643"/>
                    <a:pt x="72492" y="111482"/>
                  </a:cubicBezTo>
                  <a:close/>
                  <a:moveTo>
                    <a:pt x="103154" y="89148"/>
                  </a:moveTo>
                  <a:lnTo>
                    <a:pt x="103154" y="89148"/>
                  </a:lnTo>
                  <a:cubicBezTo>
                    <a:pt x="97665" y="86498"/>
                    <a:pt x="89148" y="86498"/>
                    <a:pt x="80820" y="83659"/>
                  </a:cubicBezTo>
                  <a:cubicBezTo>
                    <a:pt x="80820" y="77981"/>
                    <a:pt x="83659" y="69652"/>
                    <a:pt x="83659" y="64164"/>
                  </a:cubicBezTo>
                  <a:cubicBezTo>
                    <a:pt x="111482" y="64164"/>
                    <a:pt x="111482" y="64164"/>
                    <a:pt x="111482" y="64164"/>
                  </a:cubicBezTo>
                  <a:cubicBezTo>
                    <a:pt x="111482" y="72492"/>
                    <a:pt x="108643" y="80820"/>
                    <a:pt x="103154" y="89148"/>
                  </a:cubicBezTo>
                  <a:close/>
                </a:path>
              </a:pathLst>
            </a:custGeom>
            <a:solidFill>
              <a:srgbClr val="007396"/>
            </a:solidFill>
            <a:ln>
              <a:noFill/>
            </a:ln>
          </p:spPr>
          <p:txBody>
            <a:bodyPr lIns="45713" tIns="22850" rIns="45713" bIns="22850" anchor="ctr" anchorCtr="0">
              <a:noAutofit/>
            </a:bodyPr>
            <a:lstStyle/>
            <a:p>
              <a:endParaRPr>
                <a:solidFill>
                  <a:srgbClr val="00739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F907BEE-6554-83FC-6613-305653714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298432">
            <a:off x="2939565" y="4431302"/>
            <a:ext cx="738356" cy="677556"/>
          </a:xfrm>
          <a:prstGeom prst="ellipse">
            <a:avLst/>
          </a:prstGeom>
          <a:ln>
            <a:noFill/>
          </a:ln>
          <a:effectLst>
            <a:glow rad="139700">
              <a:schemeClr val="bg1">
                <a:alpha val="40000"/>
              </a:schemeClr>
            </a:glow>
            <a:softEdge rad="1270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DFAD6D-44BF-15D0-C569-780F00DD5B6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1307" y="313033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00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E1303-D4CD-4FB6-1CC7-63E62E303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883B3B8-ECA9-D20B-0BF4-10D7FFE1BE8B}"/>
              </a:ext>
            </a:extLst>
          </p:cNvPr>
          <p:cNvSpPr/>
          <p:nvPr/>
        </p:nvSpPr>
        <p:spPr>
          <a:xfrm rot="16200000">
            <a:off x="1279540" y="3297693"/>
            <a:ext cx="6866613" cy="254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Placeholder 11">
            <a:extLst>
              <a:ext uri="{FF2B5EF4-FFF2-40B4-BE49-F238E27FC236}">
                <a16:creationId xmlns:a16="http://schemas.microsoft.com/office/drawing/2014/main" id="{76F2E9B8-F4C1-35E4-58F5-9A8BB3EADFF0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679004" cy="6858000"/>
          </a:xfrm>
          <a:prstGeom prst="rect">
            <a:avLst/>
          </a:prstGeom>
        </p:spPr>
      </p:pic>
      <p:sp>
        <p:nvSpPr>
          <p:cNvPr id="27" name="Black Overlay" hidden="1">
            <a:extLst>
              <a:ext uri="{FF2B5EF4-FFF2-40B4-BE49-F238E27FC236}">
                <a16:creationId xmlns:a16="http://schemas.microsoft.com/office/drawing/2014/main" id="{D7128EC5-147E-CE41-A2A8-8FEFD17C470A}"/>
              </a:ext>
            </a:extLst>
          </p:cNvPr>
          <p:cNvSpPr>
            <a:spLocks/>
          </p:cNvSpPr>
          <p:nvPr/>
        </p:nvSpPr>
        <p:spPr>
          <a:xfrm>
            <a:off x="0" y="-1"/>
            <a:ext cx="4679004" cy="6857999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6AEDE8-3A00-9C4F-97AD-F097BC426F3E}"/>
              </a:ext>
            </a:extLst>
          </p:cNvPr>
          <p:cNvSpPr txBox="1"/>
          <p:nvPr/>
        </p:nvSpPr>
        <p:spPr>
          <a:xfrm>
            <a:off x="5571529" y="869398"/>
            <a:ext cx="5891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all" spc="100" dirty="0">
                <a:solidFill>
                  <a:schemeClr val="accent1"/>
                </a:solidFill>
                <a:latin typeface="Lato" panose="020F0502020204030203" pitchFamily="34" charset="0"/>
                <a:ea typeface="Roboto" panose="02000000000000000000" pitchFamily="2" charset="0"/>
              </a:rPr>
              <a:t>A series of trials</a:t>
            </a:r>
            <a:endParaRPr lang="id-ID" sz="2800" b="1" cap="all" spc="100" dirty="0">
              <a:solidFill>
                <a:schemeClr val="accent1"/>
              </a:solidFill>
              <a:latin typeface="Lato" panose="020F0502020204030203" pitchFamily="34" charset="0"/>
              <a:ea typeface="Roboto" panose="02000000000000000000" pitchFamily="2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A48BE3F-3716-44E3-DE55-76DE5E18FC1C}"/>
              </a:ext>
            </a:extLst>
          </p:cNvPr>
          <p:cNvCxnSpPr>
            <a:cxnSpLocks/>
          </p:cNvCxnSpPr>
          <p:nvPr/>
        </p:nvCxnSpPr>
        <p:spPr>
          <a:xfrm>
            <a:off x="5662969" y="2514910"/>
            <a:ext cx="5800282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B29499C-CC5D-D62D-A264-04AD2421AB5A}"/>
              </a:ext>
            </a:extLst>
          </p:cNvPr>
          <p:cNvSpPr txBox="1"/>
          <p:nvPr/>
        </p:nvSpPr>
        <p:spPr>
          <a:xfrm>
            <a:off x="5609328" y="469288"/>
            <a:ext cx="3570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 spc="10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cap="all" dirty="0">
                <a:solidFill>
                  <a:srgbClr val="6F6F6F"/>
                </a:solidFill>
                <a:latin typeface="Lato" panose="020F0502020204030203" pitchFamily="34" charset="0"/>
              </a:rPr>
              <a:t>Increased</a:t>
            </a:r>
            <a:r>
              <a:rPr lang="en-US" cap="all" dirty="0">
                <a:latin typeface="Lato" panose="020F0502020204030203" pitchFamily="34" charset="0"/>
              </a:rPr>
              <a:t> artemia use</a:t>
            </a:r>
            <a:endParaRPr lang="id-ID" cap="all" dirty="0">
              <a:latin typeface="Lato" panose="020F050202020403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6F594F-09FE-3FEA-D726-7A46CC81D5B1}"/>
              </a:ext>
            </a:extLst>
          </p:cNvPr>
          <p:cNvSpPr txBox="1"/>
          <p:nvPr/>
        </p:nvSpPr>
        <p:spPr>
          <a:xfrm>
            <a:off x="5609328" y="2801742"/>
            <a:ext cx="6018301" cy="3379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1400" b="1" u="sng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Research Facilities</a:t>
            </a:r>
          </a:p>
          <a:p>
            <a:pPr>
              <a:lnSpc>
                <a:spcPct val="125000"/>
              </a:lnSpc>
            </a:pPr>
            <a:r>
              <a:rPr lang="en-US" sz="1400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USA:</a:t>
            </a:r>
            <a:r>
              <a:rPr lang="en-US" sz="1400" b="1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University of Arkansas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1400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Vietnam: Can Tho University</a:t>
            </a:r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	hatchery</a:t>
            </a:r>
          </a:p>
          <a:p>
            <a:pPr marL="742950" lvl="1" indent="-285750">
              <a:lnSpc>
                <a:spcPct val="12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	nursery</a:t>
            </a:r>
            <a:endParaRPr lang="en-US" sz="1400" spc="50" dirty="0">
              <a:solidFill>
                <a:schemeClr val="tx1">
                  <a:lumMod val="75000"/>
                  <a:lumOff val="2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1400" b="1" u="sng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Commercial Production Facilities</a:t>
            </a:r>
          </a:p>
          <a:p>
            <a:pPr marL="742950" lvl="1" indent="-28575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	hatchery – </a:t>
            </a:r>
            <a:r>
              <a:rPr lang="en-US" sz="1400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Ecuador, Vietnam</a:t>
            </a:r>
          </a:p>
          <a:p>
            <a:pPr marL="742950" lvl="1" indent="-28575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	nursery – </a:t>
            </a:r>
            <a:r>
              <a:rPr lang="en-US" sz="1400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Vietnam</a:t>
            </a:r>
          </a:p>
          <a:p>
            <a:pPr marL="742950" lvl="1" indent="-28575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	</a:t>
            </a:r>
            <a:r>
              <a:rPr lang="en-US" sz="1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legacy in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grow-out – </a:t>
            </a:r>
            <a:r>
              <a:rPr lang="en-US" sz="1400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Mexico, Vietnam 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endParaRPr lang="en-US" sz="1400" b="1" spc="50" dirty="0">
              <a:solidFill>
                <a:srgbClr val="007396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Placeholder 2">
            <a:extLst>
              <a:ext uri="{FF2B5EF4-FFF2-40B4-BE49-F238E27FC236}">
                <a16:creationId xmlns:a16="http://schemas.microsoft.com/office/drawing/2014/main" id="{31E12515-7A01-BFFE-2E62-AF70766E83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2464" y="756301"/>
            <a:ext cx="1281052" cy="1203596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schemeClr val="bg1">
                <a:alpha val="50000"/>
              </a:schemeClr>
            </a:outerShdw>
            <a:softEdge rad="112500"/>
          </a:effectLst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2817891-E7DE-B7FB-9557-156E60C2E6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171629"/>
              </p:ext>
            </p:extLst>
          </p:nvPr>
        </p:nvGraphicFramePr>
        <p:xfrm>
          <a:off x="5502126" y="1178849"/>
          <a:ext cx="2324747" cy="1549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87224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7D322640-2491-8E34-F1C9-839E6EDE7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3498A07-2AE1-4906-99DD-A7F4C55F52F9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E9D7DD4-1F24-C855-31FE-94498C02B843}"/>
              </a:ext>
            </a:extLst>
          </p:cNvPr>
          <p:cNvSpPr txBox="1">
            <a:spLocks/>
          </p:cNvSpPr>
          <p:nvPr/>
        </p:nvSpPr>
        <p:spPr>
          <a:xfrm>
            <a:off x="3946965" y="4076426"/>
            <a:ext cx="6438708" cy="5615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sz="2800" b="1" dirty="0">
                <a:solidFill>
                  <a:srgbClr val="007396"/>
                </a:solidFill>
                <a:cs typeface="+mj-cs"/>
              </a:rPr>
              <a:t>HATCHERY</a:t>
            </a:r>
            <a:endParaRPr lang="en-US" sz="2800" b="1" i="1" dirty="0">
              <a:solidFill>
                <a:srgbClr val="007396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4BD715-42ED-347F-EFE5-DD2E3FEDD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308574">
            <a:off x="6797141" y="4616460"/>
            <a:ext cx="738356" cy="677556"/>
          </a:xfrm>
          <a:prstGeom prst="ellipse">
            <a:avLst/>
          </a:prstGeom>
          <a:ln>
            <a:noFill/>
          </a:ln>
          <a:effectLst>
            <a:glow rad="139700">
              <a:schemeClr val="bg1">
                <a:alpha val="40000"/>
              </a:schemeClr>
            </a:glow>
            <a:softEdge rad="127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EEE9DD-8BB2-F6B5-78BE-8D5158DBAD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2691378" y="3797078"/>
            <a:ext cx="2959014" cy="2654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5C17B3-A1BE-918C-D2A9-2C07E919E6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674" y="3759113"/>
            <a:ext cx="1909096" cy="2730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5D5D28-84ED-A38A-FA31-9E80C1D867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2245" y="3759113"/>
            <a:ext cx="3168396" cy="2665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5AF955-BFFF-8E77-57CC-614D40971BCA}"/>
              </a:ext>
            </a:extLst>
          </p:cNvPr>
          <p:cNvSpPr/>
          <p:nvPr/>
        </p:nvSpPr>
        <p:spPr>
          <a:xfrm>
            <a:off x="563070" y="5914071"/>
            <a:ext cx="140230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USA, UAPB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404616-3CC2-F21E-C1ED-8A888E741BDC}"/>
              </a:ext>
            </a:extLst>
          </p:cNvPr>
          <p:cNvSpPr/>
          <p:nvPr/>
        </p:nvSpPr>
        <p:spPr>
          <a:xfrm>
            <a:off x="3260222" y="5914071"/>
            <a:ext cx="182133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VIETNAM, CTU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66831D-1178-D12E-D9D2-4114521EF6DA}"/>
              </a:ext>
            </a:extLst>
          </p:cNvPr>
          <p:cNvSpPr/>
          <p:nvPr/>
        </p:nvSpPr>
        <p:spPr>
          <a:xfrm>
            <a:off x="9735014" y="5914071"/>
            <a:ext cx="130131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ECUADOR</a:t>
            </a:r>
          </a:p>
        </p:txBody>
      </p:sp>
      <p:pic>
        <p:nvPicPr>
          <p:cNvPr id="6" name="Picture Placeholder 5" descr="A large pool with water flowing&#10;&#10;AI-generated content may be incorrect.">
            <a:extLst>
              <a:ext uri="{FF2B5EF4-FFF2-40B4-BE49-F238E27FC236}">
                <a16:creationId xmlns:a16="http://schemas.microsoft.com/office/drawing/2014/main" id="{77C36C70-7019-AD5C-A716-090FB03FC3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3403600"/>
          </a:xfrm>
        </p:spPr>
      </p:pic>
    </p:spTree>
    <p:extLst>
      <p:ext uri="{BB962C8B-B14F-4D97-AF65-F5344CB8AC3E}">
        <p14:creationId xmlns:p14="http://schemas.microsoft.com/office/powerpoint/2010/main" val="3388879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43A5C-51DC-3B3C-37E7-26AC9B3EC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DE5122-8F5D-8CB0-2CCE-5666EA703007}"/>
              </a:ext>
            </a:extLst>
          </p:cNvPr>
          <p:cNvSpPr/>
          <p:nvPr/>
        </p:nvSpPr>
        <p:spPr>
          <a:xfrm>
            <a:off x="6001512" y="1143000"/>
            <a:ext cx="4572000" cy="457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B7736F-891E-1067-765B-34CD4F8CA776}"/>
              </a:ext>
            </a:extLst>
          </p:cNvPr>
          <p:cNvSpPr txBox="1"/>
          <p:nvPr/>
        </p:nvSpPr>
        <p:spPr>
          <a:xfrm>
            <a:off x="3119967" y="320240"/>
            <a:ext cx="7005108" cy="5180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>
              <a:lnSpc>
                <a:spcPct val="125000"/>
              </a:lnSpc>
            </a:pPr>
            <a:r>
              <a:rPr lang="en-US" sz="2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SCOPING</a:t>
            </a:r>
            <a:r>
              <a:rPr lang="en-US" sz="2400" b="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TRIALS FOR HATCHERY CYCLE TESTS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9F14F7-F92D-F6BF-2F9B-02CE25132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3F7B29F-09C2-140A-F50F-270B9D71F494}"/>
              </a:ext>
            </a:extLst>
          </p:cNvPr>
          <p:cNvGrpSpPr/>
          <p:nvPr/>
        </p:nvGrpSpPr>
        <p:grpSpPr>
          <a:xfrm>
            <a:off x="188535" y="5993597"/>
            <a:ext cx="3310751" cy="354020"/>
            <a:chOff x="188535" y="5993597"/>
            <a:chExt cx="3310751" cy="3540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DFC2A7C-15F0-C60B-0536-49EB23C89ECF}"/>
                </a:ext>
              </a:extLst>
            </p:cNvPr>
            <p:cNvGrpSpPr/>
            <p:nvPr/>
          </p:nvGrpSpPr>
          <p:grpSpPr>
            <a:xfrm>
              <a:off x="376767" y="6301897"/>
              <a:ext cx="3026834" cy="45720"/>
              <a:chOff x="376767" y="6301897"/>
              <a:chExt cx="3026834" cy="457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6221FBF-B2FF-4C04-1293-55E6472DA8AC}"/>
                  </a:ext>
                </a:extLst>
              </p:cNvPr>
              <p:cNvSpPr/>
              <p:nvPr/>
            </p:nvSpPr>
            <p:spPr>
              <a:xfrm>
                <a:off x="376767" y="6301898"/>
                <a:ext cx="2743200" cy="457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7207DAC-B9E2-BD03-9831-1D529BD42DC8}"/>
                  </a:ext>
                </a:extLst>
              </p:cNvPr>
              <p:cNvSpPr/>
              <p:nvPr/>
            </p:nvSpPr>
            <p:spPr>
              <a:xfrm>
                <a:off x="1117601" y="6301897"/>
                <a:ext cx="2286000" cy="4571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Text Placeholder 6">
              <a:extLst>
                <a:ext uri="{FF2B5EF4-FFF2-40B4-BE49-F238E27FC236}">
                  <a16:creationId xmlns:a16="http://schemas.microsoft.com/office/drawing/2014/main" id="{54089D80-2365-4CAF-A38B-2768A4B91024}"/>
                </a:ext>
              </a:extLst>
            </p:cNvPr>
            <p:cNvSpPr txBox="1">
              <a:spLocks/>
            </p:cNvSpPr>
            <p:nvPr/>
          </p:nvSpPr>
          <p:spPr>
            <a:xfrm>
              <a:off x="188535" y="5993597"/>
              <a:ext cx="3310751" cy="27214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20000"/>
                </a:lnSpc>
                <a:spcBef>
                  <a:spcPts val="0"/>
                </a:spcBef>
                <a:buNone/>
                <a:defRPr sz="3200"/>
              </a:pPr>
              <a:r>
                <a:rPr lang="en-US" sz="1000" b="1" spc="100" dirty="0">
                  <a:solidFill>
                    <a:srgbClr val="007396"/>
                  </a:solidFill>
                  <a:latin typeface="Lato" panose="020F0502020204030203" pitchFamily="34" charset="0"/>
                  <a:ea typeface="Roboto" panose="02000000000000000000" pitchFamily="2" charset="0"/>
                  <a:cs typeface="Open Sans" panose="020B0606030504020204" pitchFamily="34" charset="0"/>
                </a:rPr>
                <a:t>GREAT SALT LAKE ARTEMIA</a:t>
              </a:r>
            </a:p>
          </p:txBody>
        </p:sp>
      </p:grp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6B39A870-0635-AA8B-6C93-79FA26E9EF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234440"/>
            <a:ext cx="4389120" cy="4389120"/>
          </a:xfr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32C310A-27F0-5EDB-A019-DD84216E5D07}"/>
              </a:ext>
            </a:extLst>
          </p:cNvPr>
          <p:cNvGrpSpPr/>
          <p:nvPr/>
        </p:nvGrpSpPr>
        <p:grpSpPr>
          <a:xfrm>
            <a:off x="10808314" y="167075"/>
            <a:ext cx="824207" cy="824355"/>
            <a:chOff x="385448" y="362815"/>
            <a:chExt cx="824207" cy="8243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64A38E6-E643-A8E5-78E4-2052158A0B2C}"/>
                </a:ext>
              </a:extLst>
            </p:cNvPr>
            <p:cNvSpPr/>
            <p:nvPr/>
          </p:nvSpPr>
          <p:spPr>
            <a:xfrm>
              <a:off x="385448" y="362815"/>
              <a:ext cx="824207" cy="82435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724E35FB-7353-4CD0-48A0-66BD9975FFA2}"/>
                </a:ext>
              </a:extLst>
            </p:cNvPr>
            <p:cNvSpPr txBox="1"/>
            <p:nvPr/>
          </p:nvSpPr>
          <p:spPr>
            <a:xfrm>
              <a:off x="503164" y="480602"/>
              <a:ext cx="588775" cy="588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HATCHERY</a:t>
              </a:r>
            </a:p>
          </p:txBody>
        </p:sp>
      </p:grp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A553DD5-E0C1-B5F2-6B70-60133FA37CE0}"/>
              </a:ext>
            </a:extLst>
          </p:cNvPr>
          <p:cNvSpPr txBox="1">
            <a:spLocks/>
          </p:cNvSpPr>
          <p:nvPr/>
        </p:nvSpPr>
        <p:spPr>
          <a:xfrm>
            <a:off x="662376" y="1282727"/>
            <a:ext cx="5066940" cy="45544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LRT = 10L</a:t>
            </a:r>
          </a:p>
          <a:p>
            <a:r>
              <a:rPr lang="en-GB" dirty="0"/>
              <a:t>Treatments - kg Artemia cysts per million </a:t>
            </a:r>
            <a:r>
              <a:rPr lang="en-GB" b="1" dirty="0">
                <a:solidFill>
                  <a:srgbClr val="007396"/>
                </a:solidFill>
              </a:rPr>
              <a:t>PL15</a:t>
            </a:r>
          </a:p>
          <a:p>
            <a:pPr lvl="1">
              <a:buFont typeface="Aptos Narrow" panose="020B0004020202020204" pitchFamily="34" charset="0"/>
              <a:buChar char="→"/>
            </a:pPr>
            <a:r>
              <a:rPr lang="en-GB" sz="1400" b="1" dirty="0"/>
              <a:t>2 – 3 – 5 – 6 - 8</a:t>
            </a:r>
          </a:p>
          <a:p>
            <a:r>
              <a:rPr lang="en-GB" dirty="0"/>
              <a:t>Co-feeding with high quality PL diets, fed to satiation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1ABB288-1FF8-E512-DDA3-3D7F60D5621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085" y="1143000"/>
            <a:ext cx="976664" cy="95471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83DD844-B069-00F5-56B7-5BBE14AD2D94}"/>
              </a:ext>
            </a:extLst>
          </p:cNvPr>
          <p:cNvSpPr txBox="1"/>
          <p:nvPr/>
        </p:nvSpPr>
        <p:spPr>
          <a:xfrm>
            <a:off x="662376" y="2945555"/>
            <a:ext cx="4885267" cy="24181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Results: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Survival increases with Artemia use rate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Still very significant survival gains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above 3kg 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per million PL</a:t>
            </a:r>
          </a:p>
          <a:p>
            <a:pPr>
              <a:lnSpc>
                <a:spcPct val="125000"/>
              </a:lnSpc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… and peaks at approximately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6kg</a:t>
            </a:r>
          </a:p>
          <a:p>
            <a:pPr>
              <a:lnSpc>
                <a:spcPct val="125000"/>
              </a:lnSpc>
            </a:pPr>
            <a:endParaRPr lang="en-US" sz="1400" b="1" dirty="0">
              <a:solidFill>
                <a:schemeClr val="accent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no further gains above this </a:t>
            </a:r>
          </a:p>
        </p:txBody>
      </p:sp>
    </p:spTree>
    <p:extLst>
      <p:ext uri="{BB962C8B-B14F-4D97-AF65-F5344CB8AC3E}">
        <p14:creationId xmlns:p14="http://schemas.microsoft.com/office/powerpoint/2010/main" val="1800881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73098-0860-1B4B-7B61-ACDA23786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2DFBE4F-A3D4-CC11-DC02-2F71C3294ACD}"/>
              </a:ext>
            </a:extLst>
          </p:cNvPr>
          <p:cNvSpPr txBox="1"/>
          <p:nvPr/>
        </p:nvSpPr>
        <p:spPr>
          <a:xfrm>
            <a:off x="3236239" y="320240"/>
            <a:ext cx="4192681" cy="8733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r">
              <a:lnSpc>
                <a:spcPct val="125000"/>
              </a:lnSpc>
            </a:pPr>
            <a:r>
              <a:rPr lang="en-US" sz="2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Vietnam </a:t>
            </a:r>
            <a:r>
              <a:rPr lang="en-US" sz="2400" b="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commercial scale</a:t>
            </a:r>
          </a:p>
          <a:p>
            <a:pPr algn="r">
              <a:lnSpc>
                <a:spcPct val="125000"/>
              </a:lnSpc>
            </a:pPr>
            <a:r>
              <a:rPr lang="en-US" sz="18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TRIAL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0B894E-48B4-285E-B2BB-7F7D5B582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D778843-2D2B-4397-D971-B6B5383817F3}"/>
              </a:ext>
            </a:extLst>
          </p:cNvPr>
          <p:cNvGrpSpPr/>
          <p:nvPr/>
        </p:nvGrpSpPr>
        <p:grpSpPr>
          <a:xfrm>
            <a:off x="188535" y="5993597"/>
            <a:ext cx="3310751" cy="354020"/>
            <a:chOff x="188535" y="5993597"/>
            <a:chExt cx="3310751" cy="3540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D0695A7-3876-2A2A-C55B-6A9B1F4F447D}"/>
                </a:ext>
              </a:extLst>
            </p:cNvPr>
            <p:cNvGrpSpPr/>
            <p:nvPr/>
          </p:nvGrpSpPr>
          <p:grpSpPr>
            <a:xfrm>
              <a:off x="376767" y="6301897"/>
              <a:ext cx="3026834" cy="45720"/>
              <a:chOff x="376767" y="6301897"/>
              <a:chExt cx="3026834" cy="457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5C9AB76-9C8D-7318-0F49-29BA59F5F057}"/>
                  </a:ext>
                </a:extLst>
              </p:cNvPr>
              <p:cNvSpPr/>
              <p:nvPr/>
            </p:nvSpPr>
            <p:spPr>
              <a:xfrm>
                <a:off x="376767" y="6301898"/>
                <a:ext cx="2743200" cy="457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6D22177-53B8-A5D0-731A-FACEBCEBB2BF}"/>
                  </a:ext>
                </a:extLst>
              </p:cNvPr>
              <p:cNvSpPr/>
              <p:nvPr/>
            </p:nvSpPr>
            <p:spPr>
              <a:xfrm>
                <a:off x="1117601" y="6301897"/>
                <a:ext cx="2286000" cy="4571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Text Placeholder 6">
              <a:extLst>
                <a:ext uri="{FF2B5EF4-FFF2-40B4-BE49-F238E27FC236}">
                  <a16:creationId xmlns:a16="http://schemas.microsoft.com/office/drawing/2014/main" id="{3254253C-CF11-2AA2-CBCA-44F419D51945}"/>
                </a:ext>
              </a:extLst>
            </p:cNvPr>
            <p:cNvSpPr txBox="1">
              <a:spLocks/>
            </p:cNvSpPr>
            <p:nvPr/>
          </p:nvSpPr>
          <p:spPr>
            <a:xfrm>
              <a:off x="188535" y="5993597"/>
              <a:ext cx="3310751" cy="27214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20000"/>
                </a:lnSpc>
                <a:spcBef>
                  <a:spcPts val="0"/>
                </a:spcBef>
                <a:buNone/>
                <a:defRPr sz="3200"/>
              </a:pPr>
              <a:r>
                <a:rPr lang="en-US" sz="1000" b="1" spc="100" dirty="0">
                  <a:solidFill>
                    <a:srgbClr val="007396"/>
                  </a:solidFill>
                  <a:latin typeface="Lato" panose="020F0502020204030203" pitchFamily="34" charset="0"/>
                  <a:ea typeface="Roboto" panose="02000000000000000000" pitchFamily="2" charset="0"/>
                  <a:cs typeface="Open Sans" panose="020B0606030504020204" pitchFamily="34" charset="0"/>
                </a:rPr>
                <a:t>GREAT SALT LAKE ARTEMIA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5E5AF18-43B5-DFF2-EECA-F712185B511B}"/>
              </a:ext>
            </a:extLst>
          </p:cNvPr>
          <p:cNvGrpSpPr/>
          <p:nvPr/>
        </p:nvGrpSpPr>
        <p:grpSpPr>
          <a:xfrm>
            <a:off x="10808314" y="167075"/>
            <a:ext cx="824207" cy="824355"/>
            <a:chOff x="385448" y="362815"/>
            <a:chExt cx="824207" cy="8243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47B847F-E7D8-5C64-DDF6-4512A0C18730}"/>
                </a:ext>
              </a:extLst>
            </p:cNvPr>
            <p:cNvSpPr/>
            <p:nvPr/>
          </p:nvSpPr>
          <p:spPr>
            <a:xfrm>
              <a:off x="385448" y="362815"/>
              <a:ext cx="824207" cy="82435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78D08392-1CDB-A7E0-7189-B6C4D0B862CC}"/>
                </a:ext>
              </a:extLst>
            </p:cNvPr>
            <p:cNvSpPr txBox="1"/>
            <p:nvPr/>
          </p:nvSpPr>
          <p:spPr>
            <a:xfrm>
              <a:off x="503164" y="480602"/>
              <a:ext cx="588775" cy="588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HATCHERY</a:t>
              </a:r>
            </a:p>
          </p:txBody>
        </p:sp>
      </p:grp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ADC4DA5-82D8-F770-CF92-B196A0CD6DB6}"/>
              </a:ext>
            </a:extLst>
          </p:cNvPr>
          <p:cNvSpPr txBox="1">
            <a:spLocks/>
          </p:cNvSpPr>
          <p:nvPr/>
        </p:nvSpPr>
        <p:spPr>
          <a:xfrm>
            <a:off x="662376" y="1282727"/>
            <a:ext cx="5066940" cy="45544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LRT = 7,000L – 3 replicates</a:t>
            </a:r>
          </a:p>
          <a:p>
            <a:r>
              <a:rPr lang="en-GB" dirty="0"/>
              <a:t>Larval density 200 nauplii/L</a:t>
            </a:r>
          </a:p>
          <a:p>
            <a:r>
              <a:rPr lang="en-GB" dirty="0"/>
              <a:t>Treatments - kg Artemia cysts per million </a:t>
            </a:r>
            <a:r>
              <a:rPr lang="en-GB" b="1" dirty="0">
                <a:solidFill>
                  <a:srgbClr val="007396"/>
                </a:solidFill>
              </a:rPr>
              <a:t>PL12</a:t>
            </a:r>
          </a:p>
          <a:p>
            <a:pPr lvl="1">
              <a:buFont typeface="Aptos Narrow" panose="020B0004020202020204" pitchFamily="34" charset="0"/>
              <a:buChar char="→"/>
            </a:pPr>
            <a:r>
              <a:rPr lang="en-GB" sz="1400" b="1" dirty="0"/>
              <a:t>3 – 6</a:t>
            </a:r>
          </a:p>
          <a:p>
            <a:r>
              <a:rPr lang="en-GB" dirty="0"/>
              <a:t>Co-feeding with high quality larval diet, fed to satiation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A91F6D-81EB-9F5E-C5EA-B4E2744EBF7D}"/>
              </a:ext>
            </a:extLst>
          </p:cNvPr>
          <p:cNvSpPr txBox="1"/>
          <p:nvPr/>
        </p:nvSpPr>
        <p:spPr>
          <a:xfrm>
            <a:off x="6767541" y="1175723"/>
            <a:ext cx="3462309" cy="1610249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Results: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Survival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+27%</a:t>
            </a:r>
            <a:endParaRPr lang="en-US" sz="1400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PL weight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+83%</a:t>
            </a:r>
            <a:endParaRPr lang="en-US" sz="1400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Harvested biomass per tank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+133%</a:t>
            </a:r>
            <a:endParaRPr lang="en-US" sz="1400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781E79-75C3-DD9D-952C-4BCBEA6AD5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8190" y="1147283"/>
            <a:ext cx="1244454" cy="110423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A0D756B-D7A5-F08A-DACE-6A51841271A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488" y="2872839"/>
            <a:ext cx="6717886" cy="295681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7DAD035-CB1D-6EB2-1D1A-B055E374F703}"/>
              </a:ext>
            </a:extLst>
          </p:cNvPr>
          <p:cNvGrpSpPr/>
          <p:nvPr/>
        </p:nvGrpSpPr>
        <p:grpSpPr>
          <a:xfrm>
            <a:off x="9060417" y="3136482"/>
            <a:ext cx="2160000" cy="2855041"/>
            <a:chOff x="9060417" y="3136482"/>
            <a:chExt cx="2160000" cy="2855041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60A47D9-6464-EBE8-60FB-B0CDE77D8AED}"/>
                </a:ext>
              </a:extLst>
            </p:cNvPr>
            <p:cNvGrpSpPr/>
            <p:nvPr/>
          </p:nvGrpSpPr>
          <p:grpSpPr>
            <a:xfrm>
              <a:off x="9060417" y="3341187"/>
              <a:ext cx="2160000" cy="2160000"/>
              <a:chOff x="9877283" y="4227229"/>
              <a:chExt cx="1804774" cy="1683914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A9B16478-C2C2-061F-8BE3-4091251476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77283" y="4227229"/>
                <a:ext cx="1804774" cy="1203183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BD5125B-2B0A-EEB3-AC15-5B19F66891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77283" y="4707960"/>
                <a:ext cx="1804774" cy="1203183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6D6D50E-EF28-A9B4-E44D-3EC88ED8DFDA}"/>
                </a:ext>
              </a:extLst>
            </p:cNvPr>
            <p:cNvSpPr txBox="1"/>
            <p:nvPr/>
          </p:nvSpPr>
          <p:spPr>
            <a:xfrm>
              <a:off x="9259787" y="5499080"/>
              <a:ext cx="175793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dirty="0">
                  <a:solidFill>
                    <a:schemeClr val="accent1"/>
                  </a:solidFill>
                </a:rPr>
                <a:t>7kg PL</a:t>
              </a:r>
            </a:p>
            <a:p>
              <a:pPr algn="ctr"/>
              <a:r>
                <a:rPr lang="en-US" sz="1300" dirty="0">
                  <a:solidFill>
                    <a:schemeClr val="accent1"/>
                  </a:solidFill>
                </a:rPr>
                <a:t>biomass/tank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6D2CBCF-9D1E-8BE7-06BD-3128A1E7573E}"/>
                </a:ext>
              </a:extLst>
            </p:cNvPr>
            <p:cNvGrpSpPr/>
            <p:nvPr/>
          </p:nvGrpSpPr>
          <p:grpSpPr>
            <a:xfrm>
              <a:off x="9431960" y="3136482"/>
              <a:ext cx="1413592" cy="625365"/>
              <a:chOff x="9918029" y="3650832"/>
              <a:chExt cx="1413592" cy="625365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0D7237DC-D16E-14B8-C095-937DE53589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036708" y="3855537"/>
                <a:ext cx="1249788" cy="420660"/>
              </a:xfrm>
              <a:prstGeom prst="rect">
                <a:avLst/>
              </a:prstGeom>
              <a:effectLst>
                <a:softEdge rad="63500"/>
              </a:effectLst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A82B63C-E487-783D-EE7F-D2901BF89712}"/>
                  </a:ext>
                </a:extLst>
              </p:cNvPr>
              <p:cNvSpPr txBox="1"/>
              <p:nvPr/>
            </p:nvSpPr>
            <p:spPr>
              <a:xfrm>
                <a:off x="9918029" y="3650832"/>
                <a:ext cx="14135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6kg Artemia/mill</a:t>
                </a: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A0E747A-6FF4-210C-0A16-C0E34BA5DF98}"/>
              </a:ext>
            </a:extLst>
          </p:cNvPr>
          <p:cNvGrpSpPr/>
          <p:nvPr/>
        </p:nvGrpSpPr>
        <p:grpSpPr>
          <a:xfrm>
            <a:off x="7583220" y="3136483"/>
            <a:ext cx="1757938" cy="2164901"/>
            <a:chOff x="7583220" y="3136483"/>
            <a:chExt cx="1757938" cy="2164901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792A4B2-5D23-D952-0F91-7DE9CC678F04}"/>
                </a:ext>
              </a:extLst>
            </p:cNvPr>
            <p:cNvPicPr>
              <a:picLocks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832189" y="3563651"/>
              <a:ext cx="1260000" cy="126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4EA6F25-B621-A89A-7D3E-ED2C9887475E}"/>
                </a:ext>
              </a:extLst>
            </p:cNvPr>
            <p:cNvSpPr txBox="1"/>
            <p:nvPr/>
          </p:nvSpPr>
          <p:spPr>
            <a:xfrm>
              <a:off x="7583220" y="4808941"/>
              <a:ext cx="175793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dirty="0">
                  <a:solidFill>
                    <a:schemeClr val="accent1"/>
                  </a:solidFill>
                </a:rPr>
                <a:t>3kg PL</a:t>
              </a:r>
            </a:p>
            <a:p>
              <a:pPr algn="ctr"/>
              <a:r>
                <a:rPr lang="en-US" sz="1300" dirty="0">
                  <a:solidFill>
                    <a:schemeClr val="accent1"/>
                  </a:solidFill>
                </a:rPr>
                <a:t>biomass/tank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1447C6B-3AF8-4155-8E99-BE3DD82D0E45}"/>
                </a:ext>
              </a:extLst>
            </p:cNvPr>
            <p:cNvGrpSpPr/>
            <p:nvPr/>
          </p:nvGrpSpPr>
          <p:grpSpPr>
            <a:xfrm>
              <a:off x="7691967" y="3136483"/>
              <a:ext cx="1442841" cy="604752"/>
              <a:chOff x="8237375" y="4341973"/>
              <a:chExt cx="1442841" cy="604752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21995753-1ED3-ACE9-A5B9-ED8FA849E0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79491" y="4550273"/>
                <a:ext cx="591074" cy="396452"/>
              </a:xfrm>
              <a:prstGeom prst="rect">
                <a:avLst/>
              </a:prstGeom>
              <a:effectLst>
                <a:softEdge rad="63500"/>
              </a:effectLst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40A4B05-797F-685A-153B-E1E841D406AF}"/>
                  </a:ext>
                </a:extLst>
              </p:cNvPr>
              <p:cNvSpPr txBox="1"/>
              <p:nvPr/>
            </p:nvSpPr>
            <p:spPr>
              <a:xfrm>
                <a:off x="8237375" y="4341973"/>
                <a:ext cx="14428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3kg Artemia/mill</a:t>
                </a:r>
              </a:p>
            </p:txBody>
          </p:sp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4064605-DA68-A4A5-0DDF-9DD2F52E4AEA}"/>
              </a:ext>
            </a:extLst>
          </p:cNvPr>
          <p:cNvSpPr/>
          <p:nvPr/>
        </p:nvSpPr>
        <p:spPr>
          <a:xfrm>
            <a:off x="7403868" y="859105"/>
            <a:ext cx="174919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Vinh Chau </a:t>
            </a:r>
            <a:r>
              <a:rPr lang="en-US" sz="1400" b="0" cap="none" spc="0" dirty="0">
                <a:ln w="0"/>
                <a:solidFill>
                  <a:srgbClr val="FF99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Artemia</a:t>
            </a:r>
          </a:p>
        </p:txBody>
      </p:sp>
    </p:spTree>
    <p:extLst>
      <p:ext uri="{BB962C8B-B14F-4D97-AF65-F5344CB8AC3E}">
        <p14:creationId xmlns:p14="http://schemas.microsoft.com/office/powerpoint/2010/main" val="143803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936B3-8C43-67EB-9846-B1121AECC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4A8C4048-1E34-EDBC-90E2-97A0F66EF4A1}"/>
              </a:ext>
            </a:extLst>
          </p:cNvPr>
          <p:cNvSpPr txBox="1"/>
          <p:nvPr/>
        </p:nvSpPr>
        <p:spPr>
          <a:xfrm>
            <a:off x="3236239" y="320240"/>
            <a:ext cx="4192681" cy="8733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r">
              <a:lnSpc>
                <a:spcPct val="125000"/>
              </a:lnSpc>
            </a:pPr>
            <a:r>
              <a:rPr lang="en-US" sz="2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Vietnam </a:t>
            </a:r>
            <a:r>
              <a:rPr lang="en-US" sz="2400" b="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commercial scale</a:t>
            </a:r>
          </a:p>
          <a:p>
            <a:pPr algn="r">
              <a:lnSpc>
                <a:spcPct val="125000"/>
              </a:lnSpc>
            </a:pPr>
            <a:r>
              <a:rPr lang="en-US" sz="18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TRIAL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2616A2-7FCA-A924-2DAD-56CC4738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861410F-95EF-ADDC-628D-995C11460202}"/>
              </a:ext>
            </a:extLst>
          </p:cNvPr>
          <p:cNvGrpSpPr/>
          <p:nvPr/>
        </p:nvGrpSpPr>
        <p:grpSpPr>
          <a:xfrm>
            <a:off x="188535" y="5993597"/>
            <a:ext cx="3310751" cy="354020"/>
            <a:chOff x="188535" y="5993597"/>
            <a:chExt cx="3310751" cy="3540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EE6F3E2-1AFF-013E-948B-CF7BEA86C19E}"/>
                </a:ext>
              </a:extLst>
            </p:cNvPr>
            <p:cNvGrpSpPr/>
            <p:nvPr/>
          </p:nvGrpSpPr>
          <p:grpSpPr>
            <a:xfrm>
              <a:off x="376767" y="6301897"/>
              <a:ext cx="3026834" cy="45720"/>
              <a:chOff x="376767" y="6301897"/>
              <a:chExt cx="3026834" cy="457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092F42D-E56A-560A-AEA3-14ABA2199711}"/>
                  </a:ext>
                </a:extLst>
              </p:cNvPr>
              <p:cNvSpPr/>
              <p:nvPr/>
            </p:nvSpPr>
            <p:spPr>
              <a:xfrm>
                <a:off x="376767" y="6301898"/>
                <a:ext cx="2743200" cy="457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3703C0C-A6A0-DB02-0A84-03F5EA1EEC5B}"/>
                  </a:ext>
                </a:extLst>
              </p:cNvPr>
              <p:cNvSpPr/>
              <p:nvPr/>
            </p:nvSpPr>
            <p:spPr>
              <a:xfrm>
                <a:off x="1117601" y="6301897"/>
                <a:ext cx="2286000" cy="4571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Text Placeholder 6">
              <a:extLst>
                <a:ext uri="{FF2B5EF4-FFF2-40B4-BE49-F238E27FC236}">
                  <a16:creationId xmlns:a16="http://schemas.microsoft.com/office/drawing/2014/main" id="{8F43405E-7F23-59DE-6982-3F72335845CA}"/>
                </a:ext>
              </a:extLst>
            </p:cNvPr>
            <p:cNvSpPr txBox="1">
              <a:spLocks/>
            </p:cNvSpPr>
            <p:nvPr/>
          </p:nvSpPr>
          <p:spPr>
            <a:xfrm>
              <a:off x="188535" y="5993597"/>
              <a:ext cx="3310751" cy="27214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20000"/>
                </a:lnSpc>
                <a:spcBef>
                  <a:spcPts val="0"/>
                </a:spcBef>
                <a:buNone/>
                <a:defRPr sz="3200"/>
              </a:pPr>
              <a:r>
                <a:rPr lang="en-US" sz="1000" b="1" spc="100" dirty="0">
                  <a:solidFill>
                    <a:srgbClr val="007396"/>
                  </a:solidFill>
                  <a:latin typeface="Lato" panose="020F0502020204030203" pitchFamily="34" charset="0"/>
                  <a:ea typeface="Roboto" panose="02000000000000000000" pitchFamily="2" charset="0"/>
                  <a:cs typeface="Open Sans" panose="020B0606030504020204" pitchFamily="34" charset="0"/>
                </a:rPr>
                <a:t>GREAT SALT LAKE ARTEMIA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72094FD-CAAD-A591-49EB-992EF606B774}"/>
              </a:ext>
            </a:extLst>
          </p:cNvPr>
          <p:cNvGrpSpPr/>
          <p:nvPr/>
        </p:nvGrpSpPr>
        <p:grpSpPr>
          <a:xfrm>
            <a:off x="10808314" y="167075"/>
            <a:ext cx="824207" cy="824355"/>
            <a:chOff x="385448" y="362815"/>
            <a:chExt cx="824207" cy="8243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E8FB2AF-869C-DA4C-A4B8-BB66F2B51B3F}"/>
                </a:ext>
              </a:extLst>
            </p:cNvPr>
            <p:cNvSpPr/>
            <p:nvPr/>
          </p:nvSpPr>
          <p:spPr>
            <a:xfrm>
              <a:off x="385448" y="362815"/>
              <a:ext cx="824207" cy="82435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CE614357-0512-9422-BC3A-AD7861E931EA}"/>
                </a:ext>
              </a:extLst>
            </p:cNvPr>
            <p:cNvSpPr txBox="1"/>
            <p:nvPr/>
          </p:nvSpPr>
          <p:spPr>
            <a:xfrm>
              <a:off x="503164" y="480602"/>
              <a:ext cx="588775" cy="588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HATCHERY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5C9227D-ADE5-1BC3-52CA-BE35188D9819}"/>
              </a:ext>
            </a:extLst>
          </p:cNvPr>
          <p:cNvSpPr txBox="1"/>
          <p:nvPr/>
        </p:nvSpPr>
        <p:spPr>
          <a:xfrm>
            <a:off x="6383835" y="1267090"/>
            <a:ext cx="3462309" cy="1187056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Results: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Survival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+19%</a:t>
            </a:r>
            <a:endParaRPr lang="en-US" sz="1400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PL weight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+31%</a:t>
            </a:r>
            <a:endParaRPr lang="en-US" sz="1400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F3DFE4-B935-3D29-5F02-1908667ADE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8190" y="1147283"/>
            <a:ext cx="1244454" cy="1104234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5AEFB2F3-E821-70A9-F22A-F1929F177C1C}"/>
              </a:ext>
            </a:extLst>
          </p:cNvPr>
          <p:cNvGrpSpPr/>
          <p:nvPr/>
        </p:nvGrpSpPr>
        <p:grpSpPr>
          <a:xfrm>
            <a:off x="5357631" y="2665027"/>
            <a:ext cx="5450683" cy="3133189"/>
            <a:chOff x="5357631" y="2665027"/>
            <a:chExt cx="5450683" cy="3133189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FECBB3B-6AE7-D790-717E-6D8B6B96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14990" y="2665027"/>
              <a:ext cx="2693324" cy="3133189"/>
            </a:xfrm>
            <a:prstGeom prst="rect">
              <a:avLst/>
            </a:prstGeom>
            <a:ln w="76200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98405B12-6F74-6196-DB1A-6E5E3F9171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57631" y="2671794"/>
              <a:ext cx="2686557" cy="3126422"/>
            </a:xfrm>
            <a:prstGeom prst="rect">
              <a:avLst/>
            </a:prstGeom>
            <a:ln w="76200">
              <a:solidFill>
                <a:schemeClr val="bg1">
                  <a:lumMod val="85000"/>
                </a:schemeClr>
              </a:solidFill>
            </a:ln>
          </p:spPr>
        </p:pic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301920FB-513E-061A-4C73-1ECF59564F05}"/>
              </a:ext>
            </a:extLst>
          </p:cNvPr>
          <p:cNvSpPr/>
          <p:nvPr/>
        </p:nvSpPr>
        <p:spPr>
          <a:xfrm>
            <a:off x="7406920" y="859105"/>
            <a:ext cx="121700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GSL</a:t>
            </a:r>
            <a:r>
              <a:rPr lang="en-US" sz="1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1400" b="0" cap="none" spc="0" dirty="0">
                <a:ln w="0"/>
                <a:solidFill>
                  <a:srgbClr val="FF99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Artemia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407B677E-6968-F418-92E5-3F37156C6B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1418950" y="2980721"/>
            <a:ext cx="2390013" cy="3244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B8D6D6C-05BC-AC04-F24B-888260BAB0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788350"/>
              </p:ext>
            </p:extLst>
          </p:nvPr>
        </p:nvGraphicFramePr>
        <p:xfrm>
          <a:off x="622330" y="997552"/>
          <a:ext cx="3983255" cy="2431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396969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67175-C8F1-2BBF-E5AE-C00C96E53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60B9203-AAB1-B69A-B10B-3A3C1CDE0948}"/>
              </a:ext>
            </a:extLst>
          </p:cNvPr>
          <p:cNvSpPr txBox="1"/>
          <p:nvPr/>
        </p:nvSpPr>
        <p:spPr>
          <a:xfrm>
            <a:off x="3119967" y="320240"/>
            <a:ext cx="4147608" cy="8733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r">
              <a:lnSpc>
                <a:spcPct val="125000"/>
              </a:lnSpc>
            </a:pPr>
            <a:r>
              <a:rPr lang="en-US" sz="2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Ecuador </a:t>
            </a:r>
            <a:r>
              <a:rPr lang="en-US" sz="2400" b="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commercial scale</a:t>
            </a:r>
          </a:p>
          <a:p>
            <a:pPr algn="r">
              <a:lnSpc>
                <a:spcPct val="125000"/>
              </a:lnSpc>
            </a:pPr>
            <a:r>
              <a:rPr lang="en-US" sz="18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TRIAL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7B8B9D-E006-60F2-4FAD-4414E0376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D369C5D-1C67-0A70-F71F-BA17B424A779}"/>
              </a:ext>
            </a:extLst>
          </p:cNvPr>
          <p:cNvGrpSpPr/>
          <p:nvPr/>
        </p:nvGrpSpPr>
        <p:grpSpPr>
          <a:xfrm>
            <a:off x="188535" y="5993597"/>
            <a:ext cx="3310751" cy="354020"/>
            <a:chOff x="188535" y="5993597"/>
            <a:chExt cx="3310751" cy="3540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B8E18AD-924A-255F-EB6A-2439C2FB068A}"/>
                </a:ext>
              </a:extLst>
            </p:cNvPr>
            <p:cNvGrpSpPr/>
            <p:nvPr/>
          </p:nvGrpSpPr>
          <p:grpSpPr>
            <a:xfrm>
              <a:off x="376767" y="6301897"/>
              <a:ext cx="3026834" cy="45720"/>
              <a:chOff x="376767" y="6301897"/>
              <a:chExt cx="3026834" cy="457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9CE3639-9DCE-3C0E-6757-5DC777BCCB1E}"/>
                  </a:ext>
                </a:extLst>
              </p:cNvPr>
              <p:cNvSpPr/>
              <p:nvPr/>
            </p:nvSpPr>
            <p:spPr>
              <a:xfrm>
                <a:off x="376767" y="6301898"/>
                <a:ext cx="2743200" cy="457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65FF4DC-59E1-B4FB-7503-B988DB3F9980}"/>
                  </a:ext>
                </a:extLst>
              </p:cNvPr>
              <p:cNvSpPr/>
              <p:nvPr/>
            </p:nvSpPr>
            <p:spPr>
              <a:xfrm>
                <a:off x="1117601" y="6301897"/>
                <a:ext cx="2286000" cy="4571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Text Placeholder 6">
              <a:extLst>
                <a:ext uri="{FF2B5EF4-FFF2-40B4-BE49-F238E27FC236}">
                  <a16:creationId xmlns:a16="http://schemas.microsoft.com/office/drawing/2014/main" id="{EC497205-80FD-5F3B-E1E1-818B2001ECB2}"/>
                </a:ext>
              </a:extLst>
            </p:cNvPr>
            <p:cNvSpPr txBox="1">
              <a:spLocks/>
            </p:cNvSpPr>
            <p:nvPr/>
          </p:nvSpPr>
          <p:spPr>
            <a:xfrm>
              <a:off x="188535" y="5993597"/>
              <a:ext cx="3310751" cy="27214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20000"/>
                </a:lnSpc>
                <a:spcBef>
                  <a:spcPts val="0"/>
                </a:spcBef>
                <a:buNone/>
                <a:defRPr sz="3200"/>
              </a:pPr>
              <a:r>
                <a:rPr lang="en-US" sz="1000" b="1" spc="100" dirty="0">
                  <a:solidFill>
                    <a:srgbClr val="007396"/>
                  </a:solidFill>
                  <a:latin typeface="Lato" panose="020F0502020204030203" pitchFamily="34" charset="0"/>
                  <a:ea typeface="Roboto" panose="02000000000000000000" pitchFamily="2" charset="0"/>
                  <a:cs typeface="Open Sans" panose="020B0606030504020204" pitchFamily="34" charset="0"/>
                </a:rPr>
                <a:t>GREAT SALT LAKE ARTEMIA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65C8CDD-9DA6-A0C2-6F74-B46800B74B8C}"/>
              </a:ext>
            </a:extLst>
          </p:cNvPr>
          <p:cNvGrpSpPr/>
          <p:nvPr/>
        </p:nvGrpSpPr>
        <p:grpSpPr>
          <a:xfrm>
            <a:off x="10808314" y="167075"/>
            <a:ext cx="824207" cy="824355"/>
            <a:chOff x="385448" y="362815"/>
            <a:chExt cx="824207" cy="8243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E9BFF00-F7D9-6B5E-234F-9123A78EB959}"/>
                </a:ext>
              </a:extLst>
            </p:cNvPr>
            <p:cNvSpPr/>
            <p:nvPr/>
          </p:nvSpPr>
          <p:spPr>
            <a:xfrm>
              <a:off x="385448" y="362815"/>
              <a:ext cx="824207" cy="82435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B7C6010F-3A0E-7EA8-D1F5-8C3F9ACB7EDF}"/>
                </a:ext>
              </a:extLst>
            </p:cNvPr>
            <p:cNvSpPr txBox="1"/>
            <p:nvPr/>
          </p:nvSpPr>
          <p:spPr>
            <a:xfrm>
              <a:off x="503164" y="480602"/>
              <a:ext cx="588775" cy="588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HATCHERY</a:t>
              </a:r>
            </a:p>
          </p:txBody>
        </p:sp>
      </p:grp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9B3DCEC-7E00-99E2-82F3-C56992DC0419}"/>
              </a:ext>
            </a:extLst>
          </p:cNvPr>
          <p:cNvSpPr txBox="1">
            <a:spLocks/>
          </p:cNvSpPr>
          <p:nvPr/>
        </p:nvSpPr>
        <p:spPr>
          <a:xfrm>
            <a:off x="662375" y="1282727"/>
            <a:ext cx="6732999" cy="18033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LRT = 20,000L – 6 replicates</a:t>
            </a:r>
          </a:p>
          <a:p>
            <a:r>
              <a:rPr lang="en-GB" dirty="0"/>
              <a:t>Larval density 130 nauplii/L</a:t>
            </a:r>
          </a:p>
          <a:p>
            <a:r>
              <a:rPr lang="en-GB" dirty="0"/>
              <a:t>Treatments - kg Artemia cysts per million </a:t>
            </a:r>
            <a:r>
              <a:rPr lang="en-GB" b="1" dirty="0">
                <a:solidFill>
                  <a:srgbClr val="007396"/>
                </a:solidFill>
              </a:rPr>
              <a:t>PL12</a:t>
            </a:r>
            <a:endParaRPr lang="en-GB" dirty="0"/>
          </a:p>
          <a:p>
            <a:pPr lvl="1">
              <a:buFont typeface="Aptos Narrow" panose="020B0004020202020204" pitchFamily="34" charset="0"/>
              <a:buChar char="→"/>
            </a:pPr>
            <a:r>
              <a:rPr lang="en-GB" sz="1400" b="1" dirty="0"/>
              <a:t>2 </a:t>
            </a:r>
            <a:r>
              <a:rPr lang="en-GB" dirty="0"/>
              <a:t>= 1kg fed as live nauplii [Z3-PL4] + 1kg fed as decapsulated cysts [PL1-PL8]</a:t>
            </a:r>
          </a:p>
          <a:p>
            <a:pPr lvl="1">
              <a:buFont typeface="Aptos Narrow" panose="020B0004020202020204" pitchFamily="34" charset="0"/>
              <a:buChar char="→"/>
            </a:pPr>
            <a:r>
              <a:rPr lang="en-GB" sz="1400" b="1" dirty="0"/>
              <a:t>5.5 </a:t>
            </a:r>
            <a:r>
              <a:rPr lang="en-GB" dirty="0"/>
              <a:t>= 4.5kg fed as live nauplii [Z3-PL6] + 1kg fed as decapsulated cysts [PL1-PL8]</a:t>
            </a:r>
            <a:endParaRPr lang="en-GB" b="1" dirty="0"/>
          </a:p>
          <a:p>
            <a:r>
              <a:rPr lang="en-GB" dirty="0"/>
              <a:t>Co-feeding with high quality larval diet, fed to satiation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E20FDC-EBE0-C76A-9BA5-DF2EC6418011}"/>
              </a:ext>
            </a:extLst>
          </p:cNvPr>
          <p:cNvSpPr txBox="1"/>
          <p:nvPr/>
        </p:nvSpPr>
        <p:spPr>
          <a:xfrm>
            <a:off x="7780855" y="1829717"/>
            <a:ext cx="3711658" cy="1610249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Results: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Survival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+35%</a:t>
            </a:r>
            <a:endParaRPr lang="en-US" sz="1400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PL weight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+29%</a:t>
            </a:r>
            <a:endParaRPr lang="en-US" sz="1400" dirty="0">
              <a:solidFill>
                <a:schemeClr val="accent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PL Uniformity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was </a:t>
            </a: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not compromised</a:t>
            </a:r>
            <a:endParaRPr lang="en-US" sz="1400" dirty="0">
              <a:solidFill>
                <a:schemeClr val="bg2">
                  <a:lumMod val="2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F64D98-7224-21A8-34FA-35389A3A01D4}"/>
              </a:ext>
            </a:extLst>
          </p:cNvPr>
          <p:cNvSpPr>
            <a:spLocks noChangeAspect="1"/>
          </p:cNvSpPr>
          <p:nvPr/>
        </p:nvSpPr>
        <p:spPr>
          <a:xfrm>
            <a:off x="941121" y="3141505"/>
            <a:ext cx="2639424" cy="27482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Placeholder 8">
            <a:extLst>
              <a:ext uri="{FF2B5EF4-FFF2-40B4-BE49-F238E27FC236}">
                <a16:creationId xmlns:a16="http://schemas.microsoft.com/office/drawing/2014/main" id="{290BC947-6F53-2FB2-342B-95765450EF6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97" b="3297"/>
          <a:stretch>
            <a:fillRect/>
          </a:stretch>
        </p:blipFill>
        <p:spPr>
          <a:xfrm>
            <a:off x="948836" y="3196018"/>
            <a:ext cx="2624286" cy="2624272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A38E4623-7406-EEE1-18DC-ADDD49455BBA}"/>
              </a:ext>
            </a:extLst>
          </p:cNvPr>
          <p:cNvGrpSpPr>
            <a:grpSpLocks noChangeAspect="1"/>
          </p:cNvGrpSpPr>
          <p:nvPr/>
        </p:nvGrpSpPr>
        <p:grpSpPr>
          <a:xfrm>
            <a:off x="3688797" y="3141505"/>
            <a:ext cx="3408557" cy="2748262"/>
            <a:chOff x="577065" y="1404517"/>
            <a:chExt cx="5213471" cy="4238171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B95D69B7-A1D9-3F4B-BE4B-2ED57A59C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7065" y="1404518"/>
              <a:ext cx="2542902" cy="423817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5C357187-F979-11E4-E1D4-9A4580703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8739" y="1404517"/>
              <a:ext cx="2741797" cy="4238168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F1CBD40-6701-56EA-1D20-14D4EF0D7E0D}"/>
                </a:ext>
              </a:extLst>
            </p:cNvPr>
            <p:cNvSpPr txBox="1"/>
            <p:nvPr/>
          </p:nvSpPr>
          <p:spPr>
            <a:xfrm>
              <a:off x="1574936" y="2124846"/>
              <a:ext cx="1250374" cy="379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i="1" dirty="0">
                  <a:solidFill>
                    <a:schemeClr val="bg2">
                      <a:lumMod val="25000"/>
                    </a:schemeClr>
                  </a:solidFill>
                </a:rPr>
                <a:t>p</a:t>
              </a:r>
              <a:r>
                <a:rPr lang="en-US" sz="1000" b="1" dirty="0">
                  <a:solidFill>
                    <a:schemeClr val="bg2">
                      <a:lumMod val="25000"/>
                    </a:schemeClr>
                  </a:solidFill>
                </a:rPr>
                <a:t> = 0.01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F428684-0203-2CD9-D715-9F62AB4FAEBB}"/>
              </a:ext>
            </a:extLst>
          </p:cNvPr>
          <p:cNvSpPr txBox="1"/>
          <p:nvPr/>
        </p:nvSpPr>
        <p:spPr>
          <a:xfrm>
            <a:off x="7803147" y="4312069"/>
            <a:ext cx="3711658" cy="130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25000"/>
              </a:lnSpc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EARLIER HARVEST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Harvest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could be done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 days earlier 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for the 5.5kg Artemia group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endParaRPr lang="en-US" sz="1400" dirty="0">
              <a:solidFill>
                <a:schemeClr val="bg2">
                  <a:lumMod val="2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9F152C3-EC53-553D-0785-60E51A91C8FE}"/>
              </a:ext>
            </a:extLst>
          </p:cNvPr>
          <p:cNvSpPr/>
          <p:nvPr/>
        </p:nvSpPr>
        <p:spPr>
          <a:xfrm>
            <a:off x="9062562" y="3405605"/>
            <a:ext cx="5806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629452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47A21-0BBF-0AEA-61A1-550085A08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420ABDA5-6531-C441-BDFA-0054098BF135}"/>
              </a:ext>
            </a:extLst>
          </p:cNvPr>
          <p:cNvSpPr txBox="1"/>
          <p:nvPr/>
        </p:nvSpPr>
        <p:spPr>
          <a:xfrm>
            <a:off x="521417" y="4767535"/>
            <a:ext cx="5401779" cy="87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050" spc="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285750" indent="-285750">
              <a:lnSpc>
                <a:spcPct val="125000"/>
              </a:lnSpc>
              <a:buClr>
                <a:srgbClr val="6F6F6F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Faster growth 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 all 6 Treatment tanks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At PL9: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nearly twice as large 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with more Artemia 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Harvest</a:t>
            </a:r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b="1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 days earlier </a:t>
            </a:r>
            <a:r>
              <a:rPr lang="en-US" sz="14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than the 2.1kg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71DA25-F83E-469D-5D21-FADBE2F41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6848D8F-E033-83C2-9969-2A40E0357D0B}"/>
              </a:ext>
            </a:extLst>
          </p:cNvPr>
          <p:cNvGrpSpPr/>
          <p:nvPr/>
        </p:nvGrpSpPr>
        <p:grpSpPr>
          <a:xfrm>
            <a:off x="188535" y="5993597"/>
            <a:ext cx="3310751" cy="354020"/>
            <a:chOff x="188535" y="5993597"/>
            <a:chExt cx="3310751" cy="3540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8309C85-9FB5-E811-16DC-7E2DBF0CB9A6}"/>
                </a:ext>
              </a:extLst>
            </p:cNvPr>
            <p:cNvGrpSpPr/>
            <p:nvPr/>
          </p:nvGrpSpPr>
          <p:grpSpPr>
            <a:xfrm>
              <a:off x="376767" y="6301897"/>
              <a:ext cx="3026834" cy="45720"/>
              <a:chOff x="376767" y="6301897"/>
              <a:chExt cx="3026834" cy="457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19BFB79-831C-5360-D073-B08A32F82780}"/>
                  </a:ext>
                </a:extLst>
              </p:cNvPr>
              <p:cNvSpPr/>
              <p:nvPr/>
            </p:nvSpPr>
            <p:spPr>
              <a:xfrm>
                <a:off x="376767" y="6301898"/>
                <a:ext cx="2743200" cy="457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AB00702-873A-EF88-4714-97ED3130E5D9}"/>
                  </a:ext>
                </a:extLst>
              </p:cNvPr>
              <p:cNvSpPr/>
              <p:nvPr/>
            </p:nvSpPr>
            <p:spPr>
              <a:xfrm>
                <a:off x="1117601" y="6301897"/>
                <a:ext cx="2286000" cy="4571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Text Placeholder 6">
              <a:extLst>
                <a:ext uri="{FF2B5EF4-FFF2-40B4-BE49-F238E27FC236}">
                  <a16:creationId xmlns:a16="http://schemas.microsoft.com/office/drawing/2014/main" id="{B7D87476-D237-6FF2-757E-056B4D23EEEF}"/>
                </a:ext>
              </a:extLst>
            </p:cNvPr>
            <p:cNvSpPr txBox="1">
              <a:spLocks/>
            </p:cNvSpPr>
            <p:nvPr/>
          </p:nvSpPr>
          <p:spPr>
            <a:xfrm>
              <a:off x="188535" y="5993597"/>
              <a:ext cx="3310751" cy="27214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20000"/>
                </a:lnSpc>
                <a:spcBef>
                  <a:spcPts val="0"/>
                </a:spcBef>
                <a:buNone/>
                <a:defRPr sz="3200"/>
              </a:pPr>
              <a:r>
                <a:rPr lang="en-US" sz="1000" b="1" spc="100" dirty="0">
                  <a:solidFill>
                    <a:srgbClr val="007396"/>
                  </a:solidFill>
                  <a:latin typeface="Lato" panose="020F0502020204030203" pitchFamily="34" charset="0"/>
                  <a:ea typeface="Roboto" panose="02000000000000000000" pitchFamily="2" charset="0"/>
                  <a:cs typeface="Open Sans" panose="020B0606030504020204" pitchFamily="34" charset="0"/>
                </a:rPr>
                <a:t>GREAT SALT LAKE ARTEMIA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D75C0B-AF8B-4445-28D2-CE44795722DB}"/>
              </a:ext>
            </a:extLst>
          </p:cNvPr>
          <p:cNvGrpSpPr/>
          <p:nvPr/>
        </p:nvGrpSpPr>
        <p:grpSpPr>
          <a:xfrm>
            <a:off x="521417" y="1629195"/>
            <a:ext cx="4464161" cy="3115682"/>
            <a:chOff x="521417" y="1232583"/>
            <a:chExt cx="4464161" cy="311568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473B10D-B6BA-3259-074A-B9AFC8F516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1417" y="1232583"/>
              <a:ext cx="4464161" cy="311568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C329C30-CD21-5167-8D8D-E342E973618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1746" y="1352393"/>
              <a:ext cx="4265277" cy="2917658"/>
              <a:chOff x="346456" y="1600022"/>
              <a:chExt cx="5161128" cy="3530465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A3B9D21-DF06-6AA9-BA99-C803125B8C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6456" y="1600022"/>
                <a:ext cx="5161128" cy="3530465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3A62F4-15FB-4884-6A42-D6C2CC749511}"/>
                  </a:ext>
                </a:extLst>
              </p:cNvPr>
              <p:cNvSpPr txBox="1"/>
              <p:nvPr/>
            </p:nvSpPr>
            <p:spPr>
              <a:xfrm>
                <a:off x="3283038" y="3700212"/>
                <a:ext cx="1811611" cy="335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007396"/>
                    </a:solidFill>
                  </a:rPr>
                  <a:t>2.1 kg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48A764-0A85-B494-6351-42D1DB263512}"/>
                  </a:ext>
                </a:extLst>
              </p:cNvPr>
              <p:cNvSpPr txBox="1"/>
              <p:nvPr/>
            </p:nvSpPr>
            <p:spPr>
              <a:xfrm>
                <a:off x="2118130" y="2863560"/>
                <a:ext cx="1811611" cy="335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007396"/>
                    </a:solidFill>
                  </a:rPr>
                  <a:t>5.5 kg</a:t>
                </a: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4B0CB69-D5BA-7C8E-01DF-FA6249D89F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24652" y="3868399"/>
                <a:ext cx="493819" cy="45724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3B09649-3260-B870-ED57-25004FBBC7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53213" y="2863560"/>
                <a:ext cx="591363" cy="396274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997284D5-FC49-0E47-D422-77FBF10F08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53213" y="2564226"/>
                <a:ext cx="591363" cy="396274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125129B-E0F5-656D-6D41-AD0436485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21206" y="1765996"/>
              <a:ext cx="518205" cy="26215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18CE90-E593-59DB-173D-AA200C562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66360" y="3337603"/>
              <a:ext cx="506012" cy="274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7C5C3F2-C94C-3367-0B4A-F54B1468C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68993" y="2122752"/>
              <a:ext cx="518205" cy="268247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BFC1696-EBBB-7E3B-B956-B0D09158B27D}"/>
              </a:ext>
            </a:extLst>
          </p:cNvPr>
          <p:cNvGrpSpPr/>
          <p:nvPr/>
        </p:nvGrpSpPr>
        <p:grpSpPr>
          <a:xfrm>
            <a:off x="5719270" y="2744879"/>
            <a:ext cx="5776486" cy="3443544"/>
            <a:chOff x="5719270" y="2744879"/>
            <a:chExt cx="5776486" cy="344354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755F809-8B37-3B62-6DED-663B5E080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6389" y="3087668"/>
              <a:ext cx="1795306" cy="1918212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65F976F-7A81-CD6E-5C0A-BD7E0EC14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17951" y="3075897"/>
              <a:ext cx="1786527" cy="1918212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8536FD0-2BA5-B969-C6F0-47EDBE5EE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30734" y="3087668"/>
              <a:ext cx="1795306" cy="1926991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5FA78AD-C2D5-9A1A-D66D-70197FFFF791}"/>
                </a:ext>
              </a:extLst>
            </p:cNvPr>
            <p:cNvSpPr txBox="1"/>
            <p:nvPr/>
          </p:nvSpPr>
          <p:spPr>
            <a:xfrm>
              <a:off x="7044958" y="2744879"/>
              <a:ext cx="3271083" cy="340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050" spc="5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anose="00000500000000000000" pitchFamily="50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</a:lstStyle>
            <a:p>
              <a:pPr algn="ctr">
                <a:lnSpc>
                  <a:spcPct val="125000"/>
                </a:lnSpc>
                <a:spcAft>
                  <a:spcPts val="1200"/>
                </a:spcAft>
              </a:pPr>
              <a:r>
                <a:rPr lang="en-US" sz="1400" b="1" dirty="0">
                  <a:solidFill>
                    <a:schemeClr val="accent3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At harvest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7D4648E-B6B1-136F-923A-F0C4AEC10B4F}"/>
                </a:ext>
              </a:extLst>
            </p:cNvPr>
            <p:cNvSpPr txBox="1"/>
            <p:nvPr/>
          </p:nvSpPr>
          <p:spPr>
            <a:xfrm>
              <a:off x="5719270" y="5039839"/>
              <a:ext cx="5776486" cy="1148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050" spc="5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anose="00000500000000000000" pitchFamily="50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</a:lstStyle>
            <a:p>
              <a:pPr marL="285750" indent="-285750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5.5kg Artemia PLs still nearly </a:t>
              </a:r>
              <a:r>
                <a:rPr lang="en-US" sz="1400" b="1" dirty="0">
                  <a:solidFill>
                    <a:schemeClr val="accent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30% larger</a:t>
              </a:r>
              <a:r>
                <a:rPr lang="en-US" sz="1400" dirty="0">
                  <a:solidFill>
                    <a:schemeClr val="accent3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 </a:t>
              </a:r>
              <a:r>
                <a:rPr lang="en-US" sz="14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at harvest, despite control group having another 3 days to grow</a:t>
              </a:r>
            </a:p>
            <a:p>
              <a:pPr marL="285750" indent="-285750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Uniformity slightly higher</a:t>
              </a:r>
            </a:p>
            <a:p>
              <a:pPr marL="285750" indent="-285750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chemeClr val="accent3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7892FEB-EC79-6721-0311-87476B94DEC7}"/>
              </a:ext>
            </a:extLst>
          </p:cNvPr>
          <p:cNvGrpSpPr/>
          <p:nvPr/>
        </p:nvGrpSpPr>
        <p:grpSpPr>
          <a:xfrm>
            <a:off x="5923196" y="758507"/>
            <a:ext cx="4585223" cy="1751898"/>
            <a:chOff x="5923196" y="758507"/>
            <a:chExt cx="4585223" cy="175189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D91E3FF-9C79-BDBB-1D6D-2D11B1225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1281" y="758507"/>
              <a:ext cx="2497138" cy="1751898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7E8960E-BEE6-C6D7-F053-185134AAD179}"/>
                </a:ext>
              </a:extLst>
            </p:cNvPr>
            <p:cNvSpPr txBox="1"/>
            <p:nvPr/>
          </p:nvSpPr>
          <p:spPr>
            <a:xfrm>
              <a:off x="5923196" y="1971026"/>
              <a:ext cx="3031789" cy="340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050" spc="5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anose="00000500000000000000" pitchFamily="50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</a:lstStyle>
            <a:p>
              <a:pPr>
                <a:lnSpc>
                  <a:spcPct val="125000"/>
                </a:lnSpc>
                <a:spcAft>
                  <a:spcPts val="1200"/>
                </a:spcAft>
              </a:pPr>
              <a:r>
                <a:rPr lang="en-US" sz="1400" b="1" dirty="0">
                  <a:solidFill>
                    <a:schemeClr val="accent3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PL size on same day</a:t>
              </a:r>
            </a:p>
          </p:txBody>
        </p:sp>
        <p:pic>
          <p:nvPicPr>
            <p:cNvPr id="6148" name="Picture 4" descr="Tomota - Apps on Google Play">
              <a:extLst>
                <a:ext uri="{FF2B5EF4-FFF2-40B4-BE49-F238E27FC236}">
                  <a16:creationId xmlns:a16="http://schemas.microsoft.com/office/drawing/2014/main" id="{63CDDECF-797D-5DF8-CFBA-8D105E1C8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5507" y="1455506"/>
              <a:ext cx="57150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8185270-2F4E-07E6-2D8A-64759709F751}"/>
              </a:ext>
            </a:extLst>
          </p:cNvPr>
          <p:cNvSpPr txBox="1"/>
          <p:nvPr/>
        </p:nvSpPr>
        <p:spPr>
          <a:xfrm>
            <a:off x="3119967" y="320240"/>
            <a:ext cx="4147608" cy="8733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r">
              <a:lnSpc>
                <a:spcPct val="125000"/>
              </a:lnSpc>
            </a:pPr>
            <a:r>
              <a:rPr lang="en-US" sz="2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Ecuador </a:t>
            </a:r>
            <a:r>
              <a:rPr lang="en-US" sz="2400" b="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commercial scale</a:t>
            </a:r>
          </a:p>
          <a:p>
            <a:pPr algn="r">
              <a:lnSpc>
                <a:spcPct val="125000"/>
              </a:lnSpc>
            </a:pPr>
            <a:r>
              <a:rPr lang="en-US" sz="18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TRIAL 2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B8CA4F-D2B9-06A5-8291-6B975A59AC49}"/>
              </a:ext>
            </a:extLst>
          </p:cNvPr>
          <p:cNvGrpSpPr/>
          <p:nvPr/>
        </p:nvGrpSpPr>
        <p:grpSpPr>
          <a:xfrm>
            <a:off x="10808314" y="167075"/>
            <a:ext cx="824207" cy="824355"/>
            <a:chOff x="385448" y="362815"/>
            <a:chExt cx="824207" cy="82435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2830B40-DD3A-1F07-C526-03BF09D20838}"/>
                </a:ext>
              </a:extLst>
            </p:cNvPr>
            <p:cNvSpPr/>
            <p:nvPr/>
          </p:nvSpPr>
          <p:spPr>
            <a:xfrm>
              <a:off x="385448" y="362815"/>
              <a:ext cx="824207" cy="82435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35" name="Oval 4">
              <a:extLst>
                <a:ext uri="{FF2B5EF4-FFF2-40B4-BE49-F238E27FC236}">
                  <a16:creationId xmlns:a16="http://schemas.microsoft.com/office/drawing/2014/main" id="{C2FDD980-5843-7FC0-56AB-BCCD0221DC2C}"/>
                </a:ext>
              </a:extLst>
            </p:cNvPr>
            <p:cNvSpPr txBox="1"/>
            <p:nvPr/>
          </p:nvSpPr>
          <p:spPr>
            <a:xfrm>
              <a:off x="503164" y="480602"/>
              <a:ext cx="588775" cy="588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800" kern="1200" dirty="0"/>
                <a:t>HATCHERY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ACEDBFB-724E-3FD0-939F-82260F647404}"/>
              </a:ext>
            </a:extLst>
          </p:cNvPr>
          <p:cNvSpPr txBox="1"/>
          <p:nvPr/>
        </p:nvSpPr>
        <p:spPr>
          <a:xfrm>
            <a:off x="521417" y="1156792"/>
            <a:ext cx="3185487" cy="340671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F6F"/>
              </a:buClr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Survival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396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+13% in the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5.5kg Artemia</a:t>
            </a:r>
          </a:p>
        </p:txBody>
      </p:sp>
    </p:spTree>
    <p:extLst>
      <p:ext uri="{BB962C8B-B14F-4D97-AF65-F5344CB8AC3E}">
        <p14:creationId xmlns:p14="http://schemas.microsoft.com/office/powerpoint/2010/main" val="2743509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DEF94141-5922-982F-5C75-41EDA5495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3498A07-2AE1-4906-99DD-A7F4C55F52F9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98F7C55-1A3F-84D0-D456-F81C1B536D6F}"/>
              </a:ext>
            </a:extLst>
          </p:cNvPr>
          <p:cNvSpPr txBox="1">
            <a:spLocks/>
          </p:cNvSpPr>
          <p:nvPr/>
        </p:nvSpPr>
        <p:spPr>
          <a:xfrm>
            <a:off x="200087" y="3965413"/>
            <a:ext cx="11596158" cy="5615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sz="2800" b="1" dirty="0">
                <a:solidFill>
                  <a:srgbClr val="007396"/>
                </a:solidFill>
                <a:cs typeface="+mj-cs"/>
              </a:rPr>
              <a:t>NURSERY</a:t>
            </a:r>
            <a:endParaRPr lang="en-US" sz="2800" b="1" i="1" dirty="0">
              <a:solidFill>
                <a:srgbClr val="007396"/>
              </a:solidFill>
              <a:cs typeface="+mj-cs"/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D69EB77D-3B4E-C81E-9877-4A805BA3E1E7}"/>
              </a:ext>
            </a:extLst>
          </p:cNvPr>
          <p:cNvSpPr txBox="1">
            <a:spLocks/>
          </p:cNvSpPr>
          <p:nvPr/>
        </p:nvSpPr>
        <p:spPr>
          <a:xfrm>
            <a:off x="1032467" y="4571999"/>
            <a:ext cx="9931399" cy="9576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sz="2000" dirty="0">
                <a:cs typeface="+mj-cs"/>
              </a:rPr>
              <a:t>USA, UAPB</a:t>
            </a:r>
          </a:p>
          <a:p>
            <a:pPr marL="0" indent="0" algn="ctr">
              <a:buNone/>
            </a:pPr>
            <a:r>
              <a:rPr lang="en-IE" sz="2000" dirty="0">
                <a:cs typeface="+mj-cs"/>
              </a:rPr>
              <a:t>Vietnam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F24758-1485-6735-5853-002738C1E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308574">
            <a:off x="5628988" y="5591976"/>
            <a:ext cx="738356" cy="677556"/>
          </a:xfrm>
          <a:prstGeom prst="ellipse">
            <a:avLst/>
          </a:prstGeom>
          <a:ln>
            <a:noFill/>
          </a:ln>
          <a:effectLst>
            <a:glow rad="139700">
              <a:schemeClr val="bg1">
                <a:alpha val="40000"/>
              </a:schemeClr>
            </a:glow>
            <a:softEdge rad="1270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7D36C58-C8DE-DD4D-D105-51F37E545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343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83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GSLA Theme">
      <a:dk1>
        <a:srgbClr val="3F3F3F"/>
      </a:dk1>
      <a:lt1>
        <a:srgbClr val="FFFFFF"/>
      </a:lt1>
      <a:dk2>
        <a:srgbClr val="24426D"/>
      </a:dk2>
      <a:lt2>
        <a:srgbClr val="E7E6E6"/>
      </a:lt2>
      <a:accent1>
        <a:srgbClr val="007396"/>
      </a:accent1>
      <a:accent2>
        <a:srgbClr val="E9C46A"/>
      </a:accent2>
      <a:accent3>
        <a:srgbClr val="6F615A"/>
      </a:accent3>
      <a:accent4>
        <a:srgbClr val="939598"/>
      </a:accent4>
      <a:accent5>
        <a:srgbClr val="24426D"/>
      </a:accent5>
      <a:accent6>
        <a:srgbClr val="427437"/>
      </a:accent6>
      <a:hlink>
        <a:srgbClr val="07AFE2"/>
      </a:hlink>
      <a:folHlink>
        <a:srgbClr val="735DA8"/>
      </a:folHlink>
    </a:clrScheme>
    <a:fontScheme name="GSLA Theme Fonts">
      <a:majorFont>
        <a:latin typeface="Lato"/>
        <a:ea typeface=""/>
        <a:cs typeface="Lato"/>
      </a:majorFont>
      <a:minorFont>
        <a:latin typeface="Open Sans"/>
        <a:ea typeface=""/>
        <a:cs typeface="Lato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SLA_Master_2023_rev2.potx" id="{AED545F7-E20D-4BD7-838D-84B0CA7EEA57}" vid="{A643A4A5-7FD8-46FD-A3E6-96658CA56DE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9733</TotalTime>
  <Words>1231</Words>
  <Application>Microsoft Office PowerPoint</Application>
  <PresentationFormat>Widescreen</PresentationFormat>
  <Paragraphs>284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Aptos</vt:lpstr>
      <vt:lpstr>Aptos Narrow</vt:lpstr>
      <vt:lpstr>Arial</vt:lpstr>
      <vt:lpstr>Calibri</vt:lpstr>
      <vt:lpstr>Courier New</vt:lpstr>
      <vt:lpstr>Lato</vt:lpstr>
      <vt:lpstr>Open Sans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Randy Holdaway</dc:creator>
  <cp:lastModifiedBy>Simon Wilkinson</cp:lastModifiedBy>
  <cp:revision>209</cp:revision>
  <cp:lastPrinted>2025-05-19T20:45:08Z</cp:lastPrinted>
  <dcterms:created xsi:type="dcterms:W3CDTF">2025-05-02T20:09:08Z</dcterms:created>
  <dcterms:modified xsi:type="dcterms:W3CDTF">2026-08-13T13:06:47Z</dcterms:modified>
</cp:coreProperties>
</file>