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00838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0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2A3FCF-84A8-4944-A295-79B8506EE620}" v="5" dt="2026-08-13T13:38:23.657"/>
    <p1510:client id="{CD744753-319F-42D5-9547-B3BDDBA26098}" v="1" dt="2026-08-13T13:01:45.39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2130" y="138"/>
      </p:cViewPr>
      <p:guideLst>
        <p:guide orient="horz" pos="2880"/>
        <p:guide pos="20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Wilkinson" userId="e5bf0b8dbb897d12" providerId="LiveId" clId="{4137675F-E6BD-44B5-8913-882EED8E7201}"/>
    <pc:docChg chg="modSld modMainMaster">
      <pc:chgData name="Simon Wilkinson" userId="e5bf0b8dbb897d12" providerId="LiveId" clId="{4137675F-E6BD-44B5-8913-882EED8E7201}" dt="2026-08-13T13:38:23.656" v="4"/>
      <pc:docMkLst>
        <pc:docMk/>
      </pc:docMkLst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56"/>
        </pc:sldMkLst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6"/>
            <ac:picMk id="41" creationId="{F4DBFA25-C394-4E7D-8515-DBD5722AE0EA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57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7"/>
            <ac:spMk id="3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7"/>
            <ac:spMk id="37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7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8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14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15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21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23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26" creationId="{00000000-0000-0000-0000-000000000000}"/>
          </ac:picMkLst>
        </pc:pic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7"/>
            <ac:picMk id="50" creationId="{F60C84EE-104C-D575-474E-0D53D04938BF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58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1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1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1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1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2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2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58"/>
            <ac:spMk id="23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59"/>
        </pc:sldMkLst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59"/>
            <ac:picMk id="17" creationId="{C33AB268-73D0-A753-65CB-E365EF8CB732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0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0"/>
            <ac:spMk id="13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1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1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1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2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2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2"/>
            <ac:picMk id="4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3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3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3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4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4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4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5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5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5"/>
            <ac:picMk id="4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6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6"/>
            <ac:spMk id="12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7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7"/>
            <ac:spMk id="12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7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8"/>
        </pc:sldMkLst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8"/>
            <ac:picMk id="15" creationId="{2E80EA69-F685-2A6F-05D3-A4804FDEBE19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69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69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69"/>
            <ac:picMk id="4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0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0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70"/>
            <ac:picMk id="4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1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1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71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2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2"/>
            <ac:spMk id="15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3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1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1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3"/>
            <ac:spMk id="18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4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4"/>
            <ac:spMk id="12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74"/>
            <ac:picMk id="11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5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5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75"/>
            <ac:picMk id="14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6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1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6"/>
            <ac:spMk id="19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7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7"/>
            <ac:spMk id="14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8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1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1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2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4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4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4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5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8"/>
            <ac:spMk id="59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79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79"/>
            <ac:spMk id="12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79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0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0"/>
            <ac:spMk id="16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80"/>
            <ac:picMk id="5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1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1"/>
            <ac:spMk id="13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81"/>
            <ac:picMk id="2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2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2"/>
            <ac:spMk id="16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3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3"/>
            <ac:spMk id="12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83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4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4"/>
            <ac:spMk id="15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84"/>
            <ac:picMk id="7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5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1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2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2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5"/>
            <ac:spMk id="27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6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6"/>
            <ac:spMk id="14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7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7"/>
            <ac:spMk id="17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8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1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17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1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1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8"/>
            <ac:spMk id="20" creationId="{00000000-0000-0000-0000-000000000000}"/>
          </ac:spMkLst>
        </pc:sp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89"/>
        </pc:sldMkLst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6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8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9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10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11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1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1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1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k cId="0" sldId="289"/>
            <ac:spMk id="15" creationId="{00000000-0000-0000-0000-000000000000}"/>
          </ac:spMkLst>
        </pc:spChg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89"/>
            <ac:picMk id="3" creationId="{00000000-0000-0000-0000-000000000000}"/>
          </ac:picMkLst>
        </pc:picChg>
      </pc:sldChg>
      <pc:sldChg chg="modSp">
        <pc:chgData name="Simon Wilkinson" userId="e5bf0b8dbb897d12" providerId="LiveId" clId="{4137675F-E6BD-44B5-8913-882EED8E7201}" dt="2026-08-13T13:38:23.656" v="4"/>
        <pc:sldMkLst>
          <pc:docMk/>
          <pc:sldMk cId="0" sldId="290"/>
        </pc:sldMkLst>
        <pc:picChg chg="mod">
          <ac:chgData name="Simon Wilkinson" userId="e5bf0b8dbb897d12" providerId="LiveId" clId="{4137675F-E6BD-44B5-8913-882EED8E7201}" dt="2026-08-13T13:38:23.656" v="4"/>
          <ac:picMkLst>
            <pc:docMk/>
            <pc:sldMk cId="0" sldId="290"/>
            <ac:picMk id="23" creationId="{9DA80BD4-D4E4-A468-A338-D4EE45212618}"/>
          </ac:picMkLst>
        </pc:picChg>
      </pc:sldChg>
      <pc:sldMasterChg chg="modSp modSldLayout">
        <pc:chgData name="Simon Wilkinson" userId="e5bf0b8dbb897d12" providerId="LiveId" clId="{4137675F-E6BD-44B5-8913-882EED8E7201}" dt="2026-08-13T13:38:23.656" v="4"/>
        <pc:sldMasterMkLst>
          <pc:docMk/>
          <pc:sldMasterMk cId="0" sldId="2147483648"/>
        </pc:sldMasterMkLst>
        <pc:spChg chg="mod">
          <ac:chgData name="Simon Wilkinson" userId="e5bf0b8dbb897d12" providerId="LiveId" clId="{4137675F-E6BD-44B5-8913-882EED8E7201}" dt="2026-08-13T13:38:23.656" v="4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Simon Wilkinson" userId="e5bf0b8dbb897d12" providerId="LiveId" clId="{4137675F-E6BD-44B5-8913-882EED8E7201}" dt="2026-08-13T13:38:23.656" v="4"/>
          <ac:spMkLst>
            <pc:docMk/>
            <pc:sldMasterMk cId="0" sldId="2147483648"/>
            <ac:spMk id="6" creationId="{00000000-0000-0000-0000-000000000000}"/>
          </ac:spMkLst>
        </pc:spChg>
        <pc:sldLayoutChg chg="modSp">
          <pc:chgData name="Simon Wilkinson" userId="e5bf0b8dbb897d12" providerId="LiveId" clId="{4137675F-E6BD-44B5-8913-882EED8E7201}" dt="2026-08-13T13:38:23.656" v="4"/>
          <pc:sldLayoutMkLst>
            <pc:docMk/>
            <pc:sldMasterMk cId="0" sldId="2147483648"/>
            <pc:sldLayoutMk cId="0" sldId="2147483661"/>
          </pc:sldLayoutMkLst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1"/>
              <ac:spMk id="3" creationId="{00000000-0000-0000-0000-000000000000}"/>
            </ac:spMkLst>
          </pc:spChg>
        </pc:sldLayoutChg>
        <pc:sldLayoutChg chg="modSp">
          <pc:chgData name="Simon Wilkinson" userId="e5bf0b8dbb897d12" providerId="LiveId" clId="{4137675F-E6BD-44B5-8913-882EED8E7201}" dt="2026-08-13T13:38:23.656" v="4"/>
          <pc:sldLayoutMkLst>
            <pc:docMk/>
            <pc:sldMasterMk cId="0" sldId="2147483648"/>
            <pc:sldLayoutMk cId="0" sldId="2147483662"/>
          </pc:sldLayoutMkLst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2"/>
              <ac:spMk id="2" creationId="{00000000-0000-0000-0000-000000000000}"/>
            </ac:spMkLst>
          </pc:spChg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2"/>
              <ac:spMk id="3" creationId="{00000000-0000-0000-0000-000000000000}"/>
            </ac:spMkLst>
          </pc:spChg>
        </pc:sldLayoutChg>
        <pc:sldLayoutChg chg="modSp">
          <pc:chgData name="Simon Wilkinson" userId="e5bf0b8dbb897d12" providerId="LiveId" clId="{4137675F-E6BD-44B5-8913-882EED8E7201}" dt="2026-08-13T13:38:23.656" v="4"/>
          <pc:sldLayoutMkLst>
            <pc:docMk/>
            <pc:sldMasterMk cId="0" sldId="2147483648"/>
            <pc:sldLayoutMk cId="0" sldId="2147483663"/>
          </pc:sldLayoutMkLst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3"/>
              <ac:spMk id="3" creationId="{00000000-0000-0000-0000-000000000000}"/>
            </ac:spMkLst>
          </pc:spChg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</pc:sldLayoutChg>
        <pc:sldLayoutChg chg="modSp">
          <pc:chgData name="Simon Wilkinson" userId="e5bf0b8dbb897d12" providerId="LiveId" clId="{4137675F-E6BD-44B5-8913-882EED8E7201}" dt="2026-08-13T13:38:23.656" v="4"/>
          <pc:sldLayoutMkLst>
            <pc:docMk/>
            <pc:sldMasterMk cId="0" sldId="2147483648"/>
            <pc:sldLayoutMk cId="0" sldId="2147483664"/>
          </pc:sldLayoutMkLst>
          <pc:spChg chg="mod">
            <ac:chgData name="Simon Wilkinson" userId="e5bf0b8dbb897d12" providerId="LiveId" clId="{4137675F-E6BD-44B5-8913-882EED8E7201}" dt="2026-08-13T13:38:23.656" v="4"/>
            <ac:spMkLst>
              <pc:docMk/>
              <pc:sldMasterMk cId="0" sldId="2147483648"/>
              <pc:sldLayoutMk cId="0" sldId="2147483664"/>
              <ac:spMk id="2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7" y="2344484"/>
            <a:ext cx="8571230" cy="39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46" b="1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2" y="4235200"/>
            <a:ext cx="7058660" cy="261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97" b="0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725" y="50569"/>
            <a:ext cx="7862876" cy="391774"/>
          </a:xfrm>
        </p:spPr>
        <p:txBody>
          <a:bodyPr lIns="0" tIns="0" rIns="0" bIns="0"/>
          <a:lstStyle>
            <a:lvl1pPr>
              <a:defRPr sz="2546" b="1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9395" y="1769606"/>
            <a:ext cx="4946690" cy="261162"/>
          </a:xfrm>
        </p:spPr>
        <p:txBody>
          <a:bodyPr lIns="0" tIns="0" rIns="0" bIns="0"/>
          <a:lstStyle>
            <a:lvl1pPr>
              <a:defRPr sz="1697" b="0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725" y="50569"/>
            <a:ext cx="7862876" cy="391774"/>
          </a:xfrm>
        </p:spPr>
        <p:txBody>
          <a:bodyPr lIns="0" tIns="0" rIns="0" bIns="0"/>
          <a:lstStyle>
            <a:lvl1pPr>
              <a:defRPr sz="2546" b="1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2" y="1739460"/>
            <a:ext cx="43864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9" y="1739460"/>
            <a:ext cx="43864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725" y="50569"/>
            <a:ext cx="7862876" cy="391774"/>
          </a:xfrm>
        </p:spPr>
        <p:txBody>
          <a:bodyPr lIns="0" tIns="0" rIns="0" bIns="0"/>
          <a:lstStyle>
            <a:lvl1pPr>
              <a:defRPr sz="2546" b="1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725" y="50568"/>
            <a:ext cx="7862876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9395" y="1769606"/>
            <a:ext cx="4946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5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3454"/>
            <a:ext cx="32268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3454"/>
            <a:ext cx="23192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3454"/>
            <a:ext cx="23192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31164">
        <a:defRPr>
          <a:latin typeface="+mn-lt"/>
          <a:ea typeface="+mn-ea"/>
          <a:cs typeface="+mn-cs"/>
        </a:defRPr>
      </a:lvl2pPr>
      <a:lvl3pPr marL="862327">
        <a:defRPr>
          <a:latin typeface="+mn-lt"/>
          <a:ea typeface="+mn-ea"/>
          <a:cs typeface="+mn-cs"/>
        </a:defRPr>
      </a:lvl3pPr>
      <a:lvl4pPr marL="1293492">
        <a:defRPr>
          <a:latin typeface="+mn-lt"/>
          <a:ea typeface="+mn-ea"/>
          <a:cs typeface="+mn-cs"/>
        </a:defRPr>
      </a:lvl4pPr>
      <a:lvl5pPr marL="1724656">
        <a:defRPr>
          <a:latin typeface="+mn-lt"/>
          <a:ea typeface="+mn-ea"/>
          <a:cs typeface="+mn-cs"/>
        </a:defRPr>
      </a:lvl5pPr>
      <a:lvl6pPr marL="2155820">
        <a:defRPr>
          <a:latin typeface="+mn-lt"/>
          <a:ea typeface="+mn-ea"/>
          <a:cs typeface="+mn-cs"/>
        </a:defRPr>
      </a:lvl6pPr>
      <a:lvl7pPr marL="2586983">
        <a:defRPr>
          <a:latin typeface="+mn-lt"/>
          <a:ea typeface="+mn-ea"/>
          <a:cs typeface="+mn-cs"/>
        </a:defRPr>
      </a:lvl7pPr>
      <a:lvl8pPr marL="3018148">
        <a:defRPr>
          <a:latin typeface="+mn-lt"/>
          <a:ea typeface="+mn-ea"/>
          <a:cs typeface="+mn-cs"/>
        </a:defRPr>
      </a:lvl8pPr>
      <a:lvl9pPr marL="344931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31164">
        <a:defRPr>
          <a:latin typeface="+mn-lt"/>
          <a:ea typeface="+mn-ea"/>
          <a:cs typeface="+mn-cs"/>
        </a:defRPr>
      </a:lvl2pPr>
      <a:lvl3pPr marL="862327">
        <a:defRPr>
          <a:latin typeface="+mn-lt"/>
          <a:ea typeface="+mn-ea"/>
          <a:cs typeface="+mn-cs"/>
        </a:defRPr>
      </a:lvl3pPr>
      <a:lvl4pPr marL="1293492">
        <a:defRPr>
          <a:latin typeface="+mn-lt"/>
          <a:ea typeface="+mn-ea"/>
          <a:cs typeface="+mn-cs"/>
        </a:defRPr>
      </a:lvl4pPr>
      <a:lvl5pPr marL="1724656">
        <a:defRPr>
          <a:latin typeface="+mn-lt"/>
          <a:ea typeface="+mn-ea"/>
          <a:cs typeface="+mn-cs"/>
        </a:defRPr>
      </a:lvl5pPr>
      <a:lvl6pPr marL="2155820">
        <a:defRPr>
          <a:latin typeface="+mn-lt"/>
          <a:ea typeface="+mn-ea"/>
          <a:cs typeface="+mn-cs"/>
        </a:defRPr>
      </a:lvl6pPr>
      <a:lvl7pPr marL="2586983">
        <a:defRPr>
          <a:latin typeface="+mn-lt"/>
          <a:ea typeface="+mn-ea"/>
          <a:cs typeface="+mn-cs"/>
        </a:defRPr>
      </a:lvl7pPr>
      <a:lvl8pPr marL="3018148">
        <a:defRPr>
          <a:latin typeface="+mn-lt"/>
          <a:ea typeface="+mn-ea"/>
          <a:cs typeface="+mn-cs"/>
        </a:defRPr>
      </a:lvl8pPr>
      <a:lvl9pPr marL="344931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jpe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 descr="Изображение выглядит как текст, е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4DBFA25-C394-4E7D-8515-DBD5722AE0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" y="215568"/>
            <a:ext cx="10058867" cy="7131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7299" y="515212"/>
            <a:ext cx="6700577" cy="2604601"/>
          </a:xfrm>
          <a:prstGeom prst="rect">
            <a:avLst/>
          </a:prstGeom>
        </p:spPr>
        <p:txBody>
          <a:bodyPr vert="horz" wrap="square" lIns="0" tIns="32934" rIns="0" bIns="0" rtlCol="0">
            <a:spAutoFit/>
          </a:bodyPr>
          <a:lstStyle/>
          <a:p>
            <a:pPr marL="892869" marR="856939" algn="ctr">
              <a:lnSpc>
                <a:spcPts val="2622"/>
              </a:lnSpc>
              <a:spcBef>
                <a:spcPts val="259"/>
              </a:spcBef>
            </a:pPr>
            <a:r>
              <a:rPr sz="2264" spc="-123" dirty="0">
                <a:solidFill>
                  <a:srgbClr val="151616"/>
                </a:solidFill>
                <a:latin typeface="Trebuchet MS"/>
                <a:cs typeface="Trebuchet MS"/>
              </a:rPr>
              <a:t>Based</a:t>
            </a:r>
            <a:r>
              <a:rPr sz="2264" spc="-5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dirty="0">
                <a:solidFill>
                  <a:srgbClr val="151616"/>
                </a:solidFill>
                <a:latin typeface="Trebuchet MS"/>
                <a:cs typeface="Trebuchet MS"/>
              </a:rPr>
              <a:t>on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2" dirty="0">
                <a:solidFill>
                  <a:srgbClr val="151616"/>
                </a:solidFill>
                <a:latin typeface="Trebuchet MS"/>
                <a:cs typeface="Trebuchet MS"/>
              </a:rPr>
              <a:t>predominant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08" dirty="0">
                <a:solidFill>
                  <a:srgbClr val="151616"/>
                </a:solidFill>
                <a:latin typeface="Trebuchet MS"/>
                <a:cs typeface="Trebuchet MS"/>
              </a:rPr>
              <a:t>anions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13" dirty="0">
                <a:solidFill>
                  <a:srgbClr val="151616"/>
                </a:solidFill>
                <a:latin typeface="Trebuchet MS"/>
                <a:cs typeface="Trebuchet MS"/>
              </a:rPr>
              <a:t>brine, </a:t>
            </a:r>
            <a:r>
              <a:rPr sz="2264" spc="-184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90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51" dirty="0">
                <a:solidFill>
                  <a:srgbClr val="151616"/>
                </a:solidFill>
                <a:latin typeface="Trebuchet MS"/>
                <a:cs typeface="Trebuchet MS"/>
              </a:rPr>
              <a:t>classiﬁed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41" dirty="0">
                <a:solidFill>
                  <a:srgbClr val="151616"/>
                </a:solidFill>
                <a:latin typeface="Trebuchet MS"/>
                <a:cs typeface="Trebuchet MS"/>
              </a:rPr>
              <a:t>as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08" dirty="0">
                <a:solidFill>
                  <a:srgbClr val="151616"/>
                </a:solidFill>
                <a:latin typeface="Trebuchet MS"/>
                <a:cs typeface="Trebuchet MS"/>
              </a:rPr>
              <a:t>chloride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60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18" dirty="0">
                <a:solidFill>
                  <a:srgbClr val="151616"/>
                </a:solidFill>
                <a:latin typeface="Trebuchet MS"/>
                <a:cs typeface="Trebuchet MS"/>
              </a:rPr>
              <a:t>its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9" dirty="0">
                <a:solidFill>
                  <a:srgbClr val="151616"/>
                </a:solidFill>
                <a:latin typeface="Trebuchet MS"/>
                <a:cs typeface="Trebuchet MS"/>
              </a:rPr>
              <a:t>nature.</a:t>
            </a:r>
            <a:endParaRPr sz="2264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264">
              <a:latin typeface="Trebuchet MS"/>
              <a:cs typeface="Trebuchet MS"/>
            </a:endParaRPr>
          </a:p>
          <a:p>
            <a:pPr marL="11977" marR="4790" algn="ctr">
              <a:lnSpc>
                <a:spcPts val="2622"/>
              </a:lnSpc>
            </a:pPr>
            <a:r>
              <a:rPr sz="2264" spc="-108" dirty="0">
                <a:solidFill>
                  <a:srgbClr val="151616"/>
                </a:solidFill>
                <a:latin typeface="Trebuchet MS"/>
                <a:cs typeface="Trebuchet MS"/>
              </a:rPr>
              <a:t>General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56" dirty="0">
                <a:solidFill>
                  <a:srgbClr val="151616"/>
                </a:solidFill>
                <a:latin typeface="Trebuchet MS"/>
                <a:cs typeface="Trebuchet MS"/>
              </a:rPr>
              <a:t>natural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mineralization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27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94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2264" spc="-38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2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90" dirty="0">
                <a:solidFill>
                  <a:srgbClr val="151616"/>
                </a:solidFill>
                <a:latin typeface="Trebuchet MS"/>
                <a:cs typeface="Trebuchet MS"/>
              </a:rPr>
              <a:t>lake </a:t>
            </a:r>
            <a:r>
              <a:rPr sz="2264" spc="-151" dirty="0">
                <a:solidFill>
                  <a:srgbClr val="151616"/>
                </a:solidFill>
                <a:latin typeface="Trebuchet MS"/>
                <a:cs typeface="Trebuchet MS"/>
              </a:rPr>
              <a:t>ﬂuctuates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51" dirty="0">
                <a:solidFill>
                  <a:srgbClr val="151616"/>
                </a:solidFill>
                <a:latin typeface="Trebuchet MS"/>
                <a:cs typeface="Trebuchet MS"/>
              </a:rPr>
              <a:t>between</a:t>
            </a:r>
            <a:r>
              <a:rPr sz="2264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75" dirty="0">
                <a:solidFill>
                  <a:srgbClr val="151616"/>
                </a:solidFill>
                <a:latin typeface="Trebuchet MS"/>
                <a:cs typeface="Trebuchet MS"/>
              </a:rPr>
              <a:t>150-</a:t>
            </a:r>
            <a:r>
              <a:rPr sz="2264" spc="-52" dirty="0">
                <a:solidFill>
                  <a:srgbClr val="151616"/>
                </a:solidFill>
                <a:latin typeface="Trebuchet MS"/>
                <a:cs typeface="Trebuchet MS"/>
              </a:rPr>
              <a:t>165</a:t>
            </a:r>
            <a:r>
              <a:rPr sz="2264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344" dirty="0">
                <a:solidFill>
                  <a:srgbClr val="151616"/>
                </a:solidFill>
                <a:latin typeface="Trebuchet MS"/>
                <a:cs typeface="Trebuchet MS"/>
              </a:rPr>
              <a:t>g/l.</a:t>
            </a:r>
            <a:endParaRPr sz="2264">
              <a:latin typeface="Trebuchet MS"/>
              <a:cs typeface="Trebuchet MS"/>
            </a:endParaRPr>
          </a:p>
          <a:p>
            <a:pPr>
              <a:spcBef>
                <a:spcPts val="1499"/>
              </a:spcBef>
            </a:pPr>
            <a:endParaRPr sz="2264">
              <a:latin typeface="Trebuchet MS"/>
              <a:cs typeface="Trebuchet MS"/>
            </a:endParaRPr>
          </a:p>
          <a:p>
            <a:pPr marL="751543">
              <a:spcBef>
                <a:spcPts val="5"/>
              </a:spcBef>
            </a:pPr>
            <a:r>
              <a:rPr sz="2264" spc="-160" dirty="0">
                <a:solidFill>
                  <a:srgbClr val="003962"/>
                </a:solidFill>
                <a:latin typeface="Trebuchet MS"/>
                <a:cs typeface="Trebuchet MS"/>
              </a:rPr>
              <a:t>Salt</a:t>
            </a:r>
            <a:r>
              <a:rPr sz="2264" spc="-24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94" dirty="0">
                <a:solidFill>
                  <a:srgbClr val="003962"/>
                </a:solidFill>
                <a:latin typeface="Trebuchet MS"/>
                <a:cs typeface="Trebuchet MS"/>
              </a:rPr>
              <a:t>composition</a:t>
            </a:r>
            <a:r>
              <a:rPr sz="2264" spc="-24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127" dirty="0">
                <a:solidFill>
                  <a:srgbClr val="003962"/>
                </a:solidFill>
                <a:latin typeface="Trebuchet MS"/>
                <a:cs typeface="Trebuchet MS"/>
              </a:rPr>
              <a:t>of</a:t>
            </a:r>
            <a:r>
              <a:rPr sz="2264" spc="-24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003962"/>
                </a:solidFill>
                <a:latin typeface="Trebuchet MS"/>
                <a:cs typeface="Trebuchet MS"/>
              </a:rPr>
              <a:t>the</a:t>
            </a:r>
            <a:r>
              <a:rPr sz="2264" spc="-19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94" dirty="0">
                <a:solidFill>
                  <a:srgbClr val="003962"/>
                </a:solidFill>
                <a:latin typeface="Trebuchet MS"/>
                <a:cs typeface="Trebuchet MS"/>
              </a:rPr>
              <a:t>Great</a:t>
            </a:r>
            <a:r>
              <a:rPr sz="2264" spc="-382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132" dirty="0">
                <a:solidFill>
                  <a:srgbClr val="003962"/>
                </a:solidFill>
                <a:latin typeface="Trebuchet MS"/>
                <a:cs typeface="Trebuchet MS"/>
              </a:rPr>
              <a:t>Yarovoye</a:t>
            </a:r>
            <a:r>
              <a:rPr sz="2264" spc="-24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192" dirty="0">
                <a:solidFill>
                  <a:srgbClr val="003962"/>
                </a:solidFill>
                <a:latin typeface="Trebuchet MS"/>
                <a:cs typeface="Trebuchet MS"/>
              </a:rPr>
              <a:t>Lake,</a:t>
            </a:r>
            <a:r>
              <a:rPr sz="2264" spc="-24" dirty="0">
                <a:solidFill>
                  <a:srgbClr val="003962"/>
                </a:solidFill>
                <a:latin typeface="Trebuchet MS"/>
                <a:cs typeface="Trebuchet MS"/>
              </a:rPr>
              <a:t> </a:t>
            </a:r>
            <a:r>
              <a:rPr sz="2264" spc="-330" dirty="0">
                <a:solidFill>
                  <a:srgbClr val="003962"/>
                </a:solidFill>
                <a:latin typeface="Trebuchet MS"/>
                <a:cs typeface="Trebuchet MS"/>
              </a:rPr>
              <a:t>g/l</a:t>
            </a:r>
            <a:endParaRPr sz="2264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967" y="3277244"/>
            <a:ext cx="6395192" cy="898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184" y="4519751"/>
            <a:ext cx="6376672" cy="249699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437524" y="515210"/>
            <a:ext cx="6348483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b="0" spc="-61" dirty="0"/>
              <a:t>This</a:t>
            </a:r>
            <a:r>
              <a:rPr sz="2264" b="0" spc="-104" dirty="0"/>
              <a:t> </a:t>
            </a:r>
            <a:r>
              <a:rPr sz="2264" b="0" spc="-66" dirty="0"/>
              <a:t>reservoir </a:t>
            </a:r>
            <a:r>
              <a:rPr sz="2264" b="0" spc="-90" dirty="0"/>
              <a:t>is</a:t>
            </a:r>
            <a:r>
              <a:rPr sz="2264" b="0" spc="-61" dirty="0"/>
              <a:t> </a:t>
            </a:r>
            <a:r>
              <a:rPr sz="2264" b="0" spc="-80" dirty="0"/>
              <a:t>one</a:t>
            </a:r>
            <a:r>
              <a:rPr sz="2264" b="0" spc="-66" dirty="0"/>
              <a:t> </a:t>
            </a:r>
            <a:r>
              <a:rPr sz="2264" b="0" spc="-127" dirty="0"/>
              <a:t>of</a:t>
            </a:r>
            <a:r>
              <a:rPr sz="2264" b="0" spc="-57" dirty="0"/>
              <a:t> </a:t>
            </a:r>
            <a:r>
              <a:rPr sz="2264" b="0" spc="-137" dirty="0"/>
              <a:t>the</a:t>
            </a:r>
            <a:r>
              <a:rPr sz="2264" b="0" spc="-57" dirty="0"/>
              <a:t> </a:t>
            </a:r>
            <a:r>
              <a:rPr sz="2264" b="0" spc="-61" dirty="0"/>
              <a:t>most</a:t>
            </a:r>
            <a:r>
              <a:rPr sz="2264" b="0" spc="-66" dirty="0"/>
              <a:t> </a:t>
            </a:r>
            <a:r>
              <a:rPr sz="2264" b="0" spc="-123" dirty="0"/>
              <a:t>productive</a:t>
            </a:r>
            <a:r>
              <a:rPr sz="2264" b="0" spc="-57" dirty="0"/>
              <a:t> </a:t>
            </a:r>
            <a:r>
              <a:rPr sz="2264" b="0" spc="-137" dirty="0"/>
              <a:t>in</a:t>
            </a:r>
            <a:r>
              <a:rPr sz="2264" b="0" spc="-57" dirty="0"/>
              <a:t> </a:t>
            </a:r>
            <a:r>
              <a:rPr sz="2264" b="0" spc="-90" dirty="0"/>
              <a:t>Russia.</a:t>
            </a:r>
            <a:endParaRPr sz="2264"/>
          </a:p>
        </p:txBody>
      </p:sp>
      <p:sp>
        <p:nvSpPr>
          <p:cNvPr id="3" name="object 3"/>
          <p:cNvSpPr txBox="1"/>
          <p:nvPr/>
        </p:nvSpPr>
        <p:spPr>
          <a:xfrm>
            <a:off x="2447649" y="1106954"/>
            <a:ext cx="4299986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Statistics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dirty="0">
                <a:solidFill>
                  <a:srgbClr val="151616"/>
                </a:solidFill>
                <a:latin typeface="Trebuchet MS"/>
                <a:cs typeface="Trebuchet MS"/>
              </a:rPr>
              <a:t>on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27" dirty="0">
                <a:solidFill>
                  <a:srgbClr val="151616"/>
                </a:solidFill>
                <a:latin typeface="Trebuchet MS"/>
                <a:cs typeface="Trebuchet MS"/>
              </a:rPr>
              <a:t>harvesting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51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13" dirty="0">
                <a:solidFill>
                  <a:srgbClr val="151616"/>
                </a:solidFill>
                <a:latin typeface="Trebuchet MS"/>
                <a:cs typeface="Trebuchet MS"/>
              </a:rPr>
              <a:t>provided.</a:t>
            </a:r>
            <a:endParaRPr sz="2264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5" name="object 5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2027" y="1771416"/>
            <a:ext cx="7071521" cy="51249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86981" y="223304"/>
            <a:ext cx="4196993" cy="7121534"/>
            <a:chOff x="6242867" y="8200"/>
            <a:chExt cx="4450715" cy="755205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2867" y="3106665"/>
              <a:ext cx="3837852" cy="339617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46555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5148" y="467122"/>
            <a:ext cx="6720937" cy="6768045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Artemia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pc="-28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41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parthenogenetic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species.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354"/>
              </a:spcBef>
            </a:pPr>
            <a:endParaRPr>
              <a:latin typeface="Trebuchet MS"/>
              <a:cs typeface="Trebuchet MS"/>
            </a:endParaRPr>
          </a:p>
          <a:p>
            <a:pPr marL="11977"/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Over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25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years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monitoring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studies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65" dirty="0">
                <a:solidFill>
                  <a:srgbClr val="151616"/>
                </a:solidFill>
                <a:latin typeface="Trebuchet MS"/>
                <a:cs typeface="Trebuchet MS"/>
              </a:rPr>
              <a:t>lake,</a:t>
            </a:r>
            <a:r>
              <a:rPr spc="-20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been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endParaRPr>
              <a:latin typeface="Trebuchet MS"/>
              <a:cs typeface="Trebuchet MS"/>
            </a:endParaRPr>
          </a:p>
          <a:p>
            <a:pPr marL="11977" marR="203006">
              <a:lnSpc>
                <a:spcPct val="107100"/>
              </a:lnSpc>
            </a:pP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season,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development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generations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7" dirty="0">
                <a:solidFill>
                  <a:srgbClr val="151616"/>
                </a:solidFill>
                <a:latin typeface="Trebuchet MS"/>
                <a:cs typeface="Trebuchet MS"/>
              </a:rPr>
              <a:t>mainly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observed,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less</a:t>
            </a: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often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3-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4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generations.</a:t>
            </a:r>
            <a:endParaRPr>
              <a:latin typeface="Trebuchet MS"/>
              <a:cs typeface="Trebuchet MS"/>
            </a:endParaRPr>
          </a:p>
          <a:p>
            <a:pPr marL="34733" marR="207798">
              <a:lnSpc>
                <a:spcPts val="1971"/>
              </a:lnSpc>
              <a:spcBef>
                <a:spcPts val="1245"/>
              </a:spcBef>
            </a:pP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All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organisms,</a:t>
            </a:r>
            <a:r>
              <a:rPr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including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aquatic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organisms,</a:t>
            </a:r>
            <a:r>
              <a:rPr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interact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their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environment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exposed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range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environmental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factors.</a:t>
            </a:r>
            <a:endParaRPr>
              <a:latin typeface="Trebuchet MS"/>
              <a:cs typeface="Trebuchet MS"/>
            </a:endParaRPr>
          </a:p>
          <a:p>
            <a:pPr marL="34733">
              <a:spcBef>
                <a:spcPts val="1844"/>
              </a:spcBef>
            </a:pP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Artemia,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most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important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factors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pc="-19" dirty="0">
                <a:solidFill>
                  <a:srgbClr val="151616"/>
                </a:solidFill>
                <a:latin typeface="Arial"/>
                <a:cs typeface="Arial"/>
              </a:rPr>
              <a:t>:</a:t>
            </a:r>
            <a:endParaRPr>
              <a:latin typeface="Arial"/>
              <a:cs typeface="Arial"/>
            </a:endParaRPr>
          </a:p>
          <a:p>
            <a:pPr marL="222768" indent="-188035">
              <a:lnSpc>
                <a:spcPts val="2004"/>
              </a:lnSpc>
              <a:spcBef>
                <a:spcPts val="1825"/>
              </a:spcBef>
              <a:buChar char="-"/>
              <a:tabLst>
                <a:tab pos="222768" algn="l"/>
              </a:tabLst>
            </a:pP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typically</a:t>
            </a:r>
            <a:r>
              <a:rPr spc="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light</a:t>
            </a:r>
            <a:r>
              <a:rPr spc="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(photoperiod)</a:t>
            </a:r>
            <a:endParaRPr>
              <a:latin typeface="Trebuchet MS"/>
              <a:cs typeface="Trebuchet MS"/>
            </a:endParaRPr>
          </a:p>
          <a:p>
            <a:pPr marL="222768" indent="-188035">
              <a:lnSpc>
                <a:spcPts val="1966"/>
              </a:lnSpc>
              <a:buChar char="-"/>
              <a:tabLst>
                <a:tab pos="222768" algn="l"/>
              </a:tabLst>
            </a:pP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temperature</a:t>
            </a:r>
            <a:endParaRPr>
              <a:latin typeface="Trebuchet MS"/>
              <a:cs typeface="Trebuchet MS"/>
            </a:endParaRPr>
          </a:p>
          <a:p>
            <a:pPr marL="222768" indent="-188035">
              <a:lnSpc>
                <a:spcPts val="1966"/>
              </a:lnSpc>
              <a:buChar char="-"/>
              <a:tabLst>
                <a:tab pos="222768" algn="l"/>
              </a:tabLst>
            </a:pP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oxygen</a:t>
            </a:r>
            <a:endParaRPr>
              <a:latin typeface="Trebuchet MS"/>
              <a:cs typeface="Trebuchet MS"/>
            </a:endParaRPr>
          </a:p>
          <a:p>
            <a:pPr marL="284448" indent="-249716">
              <a:lnSpc>
                <a:spcPts val="1966"/>
              </a:lnSpc>
              <a:buChar char="-"/>
              <a:tabLst>
                <a:tab pos="284448" algn="l"/>
              </a:tabLst>
            </a:pP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salinity</a:t>
            </a:r>
            <a:endParaRPr>
              <a:latin typeface="Trebuchet MS"/>
              <a:cs typeface="Trebuchet MS"/>
            </a:endParaRPr>
          </a:p>
          <a:p>
            <a:pPr marL="284448" indent="-249716">
              <a:lnSpc>
                <a:spcPts val="1966"/>
              </a:lnSpc>
              <a:buChar char="-"/>
              <a:tabLst>
                <a:tab pos="284448" algn="l"/>
              </a:tabLst>
            </a:pP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pressure</a:t>
            </a:r>
            <a:endParaRPr>
              <a:latin typeface="Trebuchet MS"/>
              <a:cs typeface="Trebuchet MS"/>
            </a:endParaRPr>
          </a:p>
          <a:p>
            <a:pPr marL="284448" indent="-249716">
              <a:lnSpc>
                <a:spcPts val="2004"/>
              </a:lnSpc>
              <a:buChar char="-"/>
              <a:tabLst>
                <a:tab pos="284448" algn="l"/>
              </a:tabLst>
            </a:pP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anthropogenic</a:t>
            </a:r>
            <a:r>
              <a:rPr spc="7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impacts</a:t>
            </a:r>
            <a:endParaRPr>
              <a:latin typeface="Trebuchet MS"/>
              <a:cs typeface="Trebuchet MS"/>
            </a:endParaRPr>
          </a:p>
          <a:p>
            <a:pPr marL="34733">
              <a:spcBef>
                <a:spcPts val="1899"/>
              </a:spcBef>
            </a:pP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Among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biotic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factors,</a:t>
            </a:r>
            <a:r>
              <a:rPr spc="-20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these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include:</a:t>
            </a:r>
            <a:endParaRPr>
              <a:latin typeface="Trebuchet MS"/>
              <a:cs typeface="Trebuchet MS"/>
            </a:endParaRPr>
          </a:p>
          <a:p>
            <a:pPr marL="162884" indent="-128151">
              <a:lnSpc>
                <a:spcPts val="2004"/>
              </a:lnSpc>
              <a:spcBef>
                <a:spcPts val="1899"/>
              </a:spcBef>
              <a:buChar char="-"/>
              <a:tabLst>
                <a:tab pos="162884" algn="l"/>
              </a:tabLst>
            </a:pP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trophic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conditions,</a:t>
            </a:r>
            <a:endParaRPr>
              <a:latin typeface="Trebuchet MS"/>
              <a:cs typeface="Trebuchet MS"/>
            </a:endParaRPr>
          </a:p>
          <a:p>
            <a:pPr marL="162884" indent="-128151">
              <a:lnSpc>
                <a:spcPts val="1966"/>
              </a:lnSpc>
              <a:buChar char="-"/>
              <a:tabLst>
                <a:tab pos="162884" algn="l"/>
              </a:tabLst>
            </a:pP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population</a:t>
            </a:r>
            <a:r>
              <a:rPr spc="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density,</a:t>
            </a:r>
            <a:endParaRPr>
              <a:latin typeface="Trebuchet MS"/>
              <a:cs typeface="Trebuchet MS"/>
            </a:endParaRPr>
          </a:p>
          <a:p>
            <a:pPr marL="162884" indent="-128151">
              <a:lnSpc>
                <a:spcPts val="2004"/>
              </a:lnSpc>
              <a:buChar char="-"/>
              <a:tabLst>
                <a:tab pos="162884" algn="l"/>
              </a:tabLst>
            </a:pP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parasitic</a:t>
            </a:r>
            <a:r>
              <a:rPr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infestation</a:t>
            </a:r>
            <a:r>
              <a:rPr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others.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52"/>
              </a:spcBef>
            </a:pPr>
            <a:endParaRPr>
              <a:latin typeface="Trebuchet MS"/>
              <a:cs typeface="Trebuchet MS"/>
            </a:endParaRPr>
          </a:p>
          <a:p>
            <a:pPr marL="95215" marR="4790">
              <a:lnSpc>
                <a:spcPts val="1971"/>
              </a:lnSpc>
            </a:pP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natural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conditions,</a:t>
            </a:r>
            <a:r>
              <a:rPr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complex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interrelated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environmental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factors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inﬂuences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aquatic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organisms.</a:t>
            </a:r>
            <a:endParaRPr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E80EA69-F685-2A6F-05D3-A4804FDEBE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6" y="215568"/>
            <a:ext cx="9962429" cy="713171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7585" y="1841314"/>
            <a:ext cx="2350292" cy="4020791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4790" algn="ctr">
              <a:lnSpc>
                <a:spcPct val="143500"/>
              </a:lnSpc>
              <a:spcBef>
                <a:spcPts val="90"/>
              </a:spcBef>
            </a:pPr>
            <a:r>
              <a:rPr sz="3065" b="1" spc="-9" dirty="0">
                <a:solidFill>
                  <a:srgbClr val="003962"/>
                </a:solidFill>
                <a:latin typeface="Calibri"/>
                <a:cs typeface="Calibri"/>
              </a:rPr>
              <a:t>Numerical characteristics </a:t>
            </a:r>
            <a:r>
              <a:rPr sz="3065" b="1" dirty="0">
                <a:solidFill>
                  <a:srgbClr val="003962"/>
                </a:solidFill>
                <a:latin typeface="Calibri"/>
                <a:cs typeface="Calibri"/>
              </a:rPr>
              <a:t>of</a:t>
            </a:r>
            <a:r>
              <a:rPr sz="3065" b="1" spc="-5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b="1" spc="-24" dirty="0">
                <a:solidFill>
                  <a:srgbClr val="003962"/>
                </a:solidFill>
                <a:latin typeface="Calibri"/>
                <a:cs typeface="Calibri"/>
              </a:rPr>
              <a:t>the</a:t>
            </a:r>
            <a:r>
              <a:rPr sz="3065" b="1" spc="764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b="1" spc="-9" dirty="0">
                <a:solidFill>
                  <a:srgbClr val="003962"/>
                </a:solidFill>
                <a:latin typeface="Calibri"/>
                <a:cs typeface="Calibri"/>
              </a:rPr>
              <a:t>Artemia population </a:t>
            </a:r>
            <a:r>
              <a:rPr sz="3065" b="1" spc="-19" dirty="0">
                <a:solidFill>
                  <a:srgbClr val="003962"/>
                </a:solidFill>
                <a:latin typeface="Calibri"/>
                <a:cs typeface="Calibri"/>
              </a:rPr>
              <a:t>2003</a:t>
            </a:r>
            <a:endParaRPr sz="3065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452" y="4918240"/>
            <a:ext cx="5117489" cy="22391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865" y="406779"/>
            <a:ext cx="5791885" cy="431234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16149" y="903537"/>
            <a:ext cx="2350292" cy="4020791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4790" algn="ctr">
              <a:lnSpc>
                <a:spcPct val="143500"/>
              </a:lnSpc>
              <a:spcBef>
                <a:spcPts val="90"/>
              </a:spcBef>
            </a:pPr>
            <a:r>
              <a:rPr sz="3065" b="1" spc="-9" dirty="0">
                <a:solidFill>
                  <a:srgbClr val="003962"/>
                </a:solidFill>
                <a:latin typeface="Calibri"/>
                <a:cs typeface="Calibri"/>
              </a:rPr>
              <a:t>Numerical characteristics </a:t>
            </a:r>
            <a:r>
              <a:rPr sz="3065" b="1" dirty="0">
                <a:solidFill>
                  <a:srgbClr val="003962"/>
                </a:solidFill>
                <a:latin typeface="Calibri"/>
                <a:cs typeface="Calibri"/>
              </a:rPr>
              <a:t>of</a:t>
            </a:r>
            <a:r>
              <a:rPr sz="3065" b="1" spc="-5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b="1" spc="-24" dirty="0">
                <a:solidFill>
                  <a:srgbClr val="003962"/>
                </a:solidFill>
                <a:latin typeface="Calibri"/>
                <a:cs typeface="Calibri"/>
              </a:rPr>
              <a:t>the</a:t>
            </a:r>
            <a:r>
              <a:rPr sz="3065" b="1" spc="764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b="1" spc="-9" dirty="0">
                <a:solidFill>
                  <a:srgbClr val="003962"/>
                </a:solidFill>
                <a:latin typeface="Calibri"/>
                <a:cs typeface="Calibri"/>
              </a:rPr>
              <a:t>Artemia population </a:t>
            </a:r>
            <a:r>
              <a:rPr sz="3065" b="1" spc="-19" dirty="0">
                <a:solidFill>
                  <a:srgbClr val="003962"/>
                </a:solidFill>
                <a:latin typeface="Calibri"/>
                <a:cs typeface="Calibri"/>
              </a:rPr>
              <a:t>2014</a:t>
            </a:r>
            <a:endParaRPr sz="3065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230" y="5038989"/>
            <a:ext cx="6830806" cy="21340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67" y="340192"/>
            <a:ext cx="6190682" cy="460927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8065" y="619761"/>
            <a:ext cx="2350292" cy="4020791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4790" algn="ctr">
              <a:lnSpc>
                <a:spcPct val="143500"/>
              </a:lnSpc>
              <a:spcBef>
                <a:spcPts val="90"/>
              </a:spcBef>
            </a:pPr>
            <a:r>
              <a:rPr sz="3065" b="1" spc="-9" dirty="0">
                <a:solidFill>
                  <a:srgbClr val="003962"/>
                </a:solidFill>
                <a:latin typeface="Calibri"/>
                <a:cs typeface="Calibri"/>
              </a:rPr>
              <a:t>Numerical characteristics </a:t>
            </a:r>
            <a:r>
              <a:rPr sz="3065" b="1" dirty="0">
                <a:solidFill>
                  <a:srgbClr val="003962"/>
                </a:solidFill>
                <a:latin typeface="Calibri"/>
                <a:cs typeface="Calibri"/>
              </a:rPr>
              <a:t>of</a:t>
            </a:r>
            <a:r>
              <a:rPr sz="3065" b="1" spc="-5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b="1" spc="-24" dirty="0">
                <a:solidFill>
                  <a:srgbClr val="003962"/>
                </a:solidFill>
                <a:latin typeface="Calibri"/>
                <a:cs typeface="Calibri"/>
              </a:rPr>
              <a:t>the</a:t>
            </a:r>
            <a:r>
              <a:rPr sz="3065" b="1" spc="764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b="1" spc="-9" dirty="0">
                <a:solidFill>
                  <a:srgbClr val="003962"/>
                </a:solidFill>
                <a:latin typeface="Calibri"/>
                <a:cs typeface="Calibri"/>
              </a:rPr>
              <a:t>Artemia population </a:t>
            </a:r>
            <a:r>
              <a:rPr sz="3065" b="1" spc="-19" dirty="0">
                <a:solidFill>
                  <a:srgbClr val="003962"/>
                </a:solidFill>
                <a:latin typeface="Calibri"/>
                <a:cs typeface="Calibri"/>
              </a:rPr>
              <a:t>2023</a:t>
            </a:r>
            <a:endParaRPr sz="3065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734" y="4856071"/>
            <a:ext cx="7505204" cy="23429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487" y="419222"/>
            <a:ext cx="5877770" cy="437870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5832" y="3542447"/>
            <a:ext cx="3277387" cy="176136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4" name="object 4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2326" y="373120"/>
            <a:ext cx="8955660" cy="2913659"/>
          </a:xfrm>
          <a:prstGeom prst="rect">
            <a:avLst/>
          </a:prstGeom>
        </p:spPr>
        <p:txBody>
          <a:bodyPr vert="horz" wrap="square" lIns="0" tIns="28742" rIns="0" bIns="0" rtlCol="0">
            <a:spAutoFit/>
          </a:bodyPr>
          <a:lstStyle/>
          <a:p>
            <a:pPr marL="1195881" marR="1188695" algn="ctr">
              <a:lnSpc>
                <a:spcPts val="1603"/>
              </a:lnSpc>
              <a:spcBef>
                <a:spcPts val="226"/>
              </a:spcBef>
            </a:pPr>
            <a:r>
              <a:rPr sz="1415" spc="-42" dirty="0">
                <a:solidFill>
                  <a:srgbClr val="151616"/>
                </a:solidFill>
                <a:latin typeface="Trebuchet MS"/>
                <a:cs typeface="Trebuchet MS"/>
              </a:rPr>
              <a:t>Considering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6" dirty="0">
                <a:solidFill>
                  <a:srgbClr val="151616"/>
                </a:solidFill>
                <a:latin typeface="Trebuchet MS"/>
                <a:cs typeface="Trebuchet MS"/>
              </a:rPr>
              <a:t>form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reproduction,</a:t>
            </a:r>
            <a:r>
              <a:rPr sz="1415" spc="-1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4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7" dirty="0">
                <a:solidFill>
                  <a:srgbClr val="151616"/>
                </a:solidFill>
                <a:latin typeface="Trebuchet MS"/>
                <a:cs typeface="Trebuchet MS"/>
              </a:rPr>
              <a:t>should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6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13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7" dirty="0">
                <a:solidFill>
                  <a:srgbClr val="151616"/>
                </a:solidFill>
                <a:latin typeface="Trebuchet MS"/>
                <a:cs typeface="Trebuchet MS"/>
              </a:rPr>
              <a:t>over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entire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observation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period,</a:t>
            </a:r>
            <a:r>
              <a:rPr sz="1415" spc="-17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highest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99" dirty="0">
                <a:solidFill>
                  <a:srgbClr val="151616"/>
                </a:solidFill>
                <a:latin typeface="Trebuchet MS"/>
                <a:cs typeface="Trebuchet MS"/>
              </a:rPr>
              <a:t>%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live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births</a:t>
            </a:r>
            <a:r>
              <a:rPr sz="1415" spc="36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1" dirty="0">
                <a:solidFill>
                  <a:srgbClr val="151616"/>
                </a:solidFill>
                <a:latin typeface="Trebuchet MS"/>
                <a:cs typeface="Trebuchet MS"/>
              </a:rPr>
              <a:t>observed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1" dirty="0">
                <a:solidFill>
                  <a:srgbClr val="151616"/>
                </a:solidFill>
                <a:latin typeface="Trebuchet MS"/>
                <a:cs typeface="Trebuchet MS"/>
              </a:rPr>
              <a:t>ﬁrst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generation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crustacean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did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2" dirty="0">
                <a:solidFill>
                  <a:srgbClr val="151616"/>
                </a:solidFill>
                <a:latin typeface="Trebuchet MS"/>
                <a:cs typeface="Trebuchet MS"/>
              </a:rPr>
              <a:t>not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exceed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7" dirty="0">
                <a:solidFill>
                  <a:srgbClr val="151616"/>
                </a:solidFill>
                <a:latin typeface="Trebuchet MS"/>
                <a:cs typeface="Trebuchet MS"/>
              </a:rPr>
              <a:t>20-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25%.</a:t>
            </a:r>
            <a:endParaRPr sz="1415" dirty="0">
              <a:latin typeface="Trebuchet MS"/>
              <a:cs typeface="Trebuchet MS"/>
            </a:endParaRPr>
          </a:p>
          <a:p>
            <a:pPr marL="585065" marR="577880" algn="ctr">
              <a:lnSpc>
                <a:spcPts val="1603"/>
              </a:lnSpc>
              <a:spcBef>
                <a:spcPts val="1608"/>
              </a:spcBef>
            </a:pPr>
            <a:r>
              <a:rPr sz="1415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balanced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9" dirty="0">
                <a:solidFill>
                  <a:srgbClr val="151616"/>
                </a:solidFill>
                <a:latin typeface="Trebuchet MS"/>
                <a:cs typeface="Trebuchet MS"/>
              </a:rPr>
              <a:t>abundance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crustaceans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2" dirty="0">
                <a:solidFill>
                  <a:srgbClr val="151616"/>
                </a:solidFill>
                <a:latin typeface="Trebuchet MS"/>
                <a:cs typeface="Trebuchet MS"/>
              </a:rPr>
              <a:t>food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27" dirty="0">
                <a:solidFill>
                  <a:srgbClr val="151616"/>
                </a:solidFill>
                <a:latin typeface="Trebuchet MS"/>
                <a:cs typeface="Trebuchet MS"/>
              </a:rPr>
              <a:t>supply,</a:t>
            </a:r>
            <a:r>
              <a:rPr sz="1415" spc="-17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average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sac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1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1415" spc="-2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7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1415" spc="37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Lake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population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4" dirty="0">
                <a:solidFill>
                  <a:srgbClr val="151616"/>
                </a:solidFill>
                <a:latin typeface="Trebuchet MS"/>
                <a:cs typeface="Trebuchet MS"/>
              </a:rPr>
              <a:t>typically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contains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7" dirty="0">
                <a:solidFill>
                  <a:srgbClr val="151616"/>
                </a:solidFill>
                <a:latin typeface="Trebuchet MS"/>
                <a:cs typeface="Trebuchet MS"/>
              </a:rPr>
              <a:t>120-</a:t>
            </a:r>
            <a:r>
              <a:rPr sz="1415" spc="-38" dirty="0">
                <a:solidFill>
                  <a:srgbClr val="151616"/>
                </a:solidFill>
                <a:latin typeface="Trebuchet MS"/>
                <a:cs typeface="Trebuchet MS"/>
              </a:rPr>
              <a:t>150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cysts.</a:t>
            </a:r>
            <a:endParaRPr sz="1415" dirty="0">
              <a:latin typeface="Trebuchet MS"/>
              <a:cs typeface="Trebuchet MS"/>
            </a:endParaRPr>
          </a:p>
          <a:p>
            <a:pPr marL="17965" algn="ctr">
              <a:spcBef>
                <a:spcPts val="1481"/>
              </a:spcBef>
            </a:pPr>
            <a:r>
              <a:rPr sz="1415" spc="-3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maximum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number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1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sac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2" dirty="0">
                <a:solidFill>
                  <a:srgbClr val="151616"/>
                </a:solidFill>
                <a:latin typeface="Trebuchet MS"/>
                <a:cs typeface="Trebuchet MS"/>
              </a:rPr>
              <a:t>recorded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23" dirty="0">
                <a:solidFill>
                  <a:srgbClr val="151616"/>
                </a:solidFill>
                <a:latin typeface="Trebuchet MS"/>
                <a:cs typeface="Trebuchet MS"/>
              </a:rPr>
              <a:t>at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38" dirty="0">
                <a:solidFill>
                  <a:srgbClr val="151616"/>
                </a:solidFill>
                <a:latin typeface="Trebuchet MS"/>
                <a:cs typeface="Trebuchet MS"/>
              </a:rPr>
              <a:t>one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23" dirty="0">
                <a:solidFill>
                  <a:srgbClr val="151616"/>
                </a:solidFill>
                <a:latin typeface="Trebuchet MS"/>
                <a:cs typeface="Trebuchet MS"/>
              </a:rPr>
              <a:t>time,</a:t>
            </a:r>
            <a:r>
              <a:rPr sz="1415" spc="-17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reaching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up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270.</a:t>
            </a:r>
            <a:endParaRPr sz="1415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415" dirty="0">
              <a:latin typeface="Trebuchet MS"/>
              <a:cs typeface="Trebuchet MS"/>
            </a:endParaRPr>
          </a:p>
          <a:p>
            <a:pPr marL="11977" marR="4790" algn="ctr">
              <a:lnSpc>
                <a:spcPts val="1603"/>
              </a:lnSpc>
            </a:pPr>
            <a:r>
              <a:rPr sz="1415" dirty="0">
                <a:solidFill>
                  <a:srgbClr val="151616"/>
                </a:solidFill>
                <a:latin typeface="Trebuchet MS"/>
                <a:cs typeface="Trebuchet MS"/>
              </a:rPr>
              <a:t>When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water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transparency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reaches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2" dirty="0">
                <a:solidFill>
                  <a:srgbClr val="151616"/>
                </a:solidFill>
                <a:latin typeface="Trebuchet MS"/>
                <a:cs typeface="Trebuchet MS"/>
              </a:rPr>
              <a:t>5-</a:t>
            </a:r>
            <a:r>
              <a:rPr sz="1415" dirty="0">
                <a:solidFill>
                  <a:srgbClr val="151616"/>
                </a:solidFill>
                <a:latin typeface="Trebuchet MS"/>
                <a:cs typeface="Trebuchet MS"/>
              </a:rPr>
              <a:t>6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4" dirty="0">
                <a:solidFill>
                  <a:srgbClr val="151616"/>
                </a:solidFill>
                <a:latin typeface="Trebuchet MS"/>
                <a:cs typeface="Trebuchet MS"/>
              </a:rPr>
              <a:t>meters,</a:t>
            </a:r>
            <a:r>
              <a:rPr sz="1415" spc="-1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sac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generally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2" dirty="0">
                <a:solidFill>
                  <a:srgbClr val="151616"/>
                </a:solidFill>
                <a:latin typeface="Trebuchet MS"/>
                <a:cs typeface="Trebuchet MS"/>
              </a:rPr>
              <a:t>does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2" dirty="0">
                <a:solidFill>
                  <a:srgbClr val="151616"/>
                </a:solidFill>
                <a:latin typeface="Trebuchet MS"/>
                <a:cs typeface="Trebuchet MS"/>
              </a:rPr>
              <a:t>not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9" dirty="0">
                <a:solidFill>
                  <a:srgbClr val="151616"/>
                </a:solidFill>
                <a:latin typeface="Trebuchet MS"/>
                <a:cs typeface="Trebuchet MS"/>
              </a:rPr>
              <a:t>form,</a:t>
            </a:r>
            <a:r>
              <a:rPr sz="1415" spc="-1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6" dirty="0">
                <a:solidFill>
                  <a:srgbClr val="151616"/>
                </a:solidFill>
                <a:latin typeface="Trebuchet MS"/>
                <a:cs typeface="Trebuchet MS"/>
              </a:rPr>
              <a:t>only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23" dirty="0">
                <a:solidFill>
                  <a:srgbClr val="151616"/>
                </a:solidFill>
                <a:latin typeface="Trebuchet MS"/>
                <a:cs typeface="Trebuchet MS"/>
              </a:rPr>
              <a:t>few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13" dirty="0">
                <a:solidFill>
                  <a:srgbClr val="151616"/>
                </a:solidFill>
                <a:latin typeface="Trebuchet MS"/>
                <a:cs typeface="Trebuchet MS"/>
              </a:rPr>
              <a:t>females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32" dirty="0">
                <a:solidFill>
                  <a:srgbClr val="151616"/>
                </a:solidFill>
                <a:latin typeface="Trebuchet MS"/>
                <a:cs typeface="Trebuchet MS"/>
              </a:rPr>
              <a:t>may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contain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approximately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7" dirty="0">
                <a:solidFill>
                  <a:srgbClr val="151616"/>
                </a:solidFill>
                <a:latin typeface="Trebuchet MS"/>
                <a:cs typeface="Trebuchet MS"/>
              </a:rPr>
              <a:t>20-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30 </a:t>
            </a:r>
            <a:r>
              <a:rPr sz="1415" spc="-71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their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18" dirty="0">
                <a:solidFill>
                  <a:srgbClr val="151616"/>
                </a:solidFill>
                <a:latin typeface="Trebuchet MS"/>
                <a:cs typeface="Trebuchet MS"/>
              </a:rPr>
              <a:t>sac.</a:t>
            </a:r>
            <a:r>
              <a:rPr sz="141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1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7" dirty="0">
                <a:solidFill>
                  <a:srgbClr val="151616"/>
                </a:solidFill>
                <a:latin typeface="Trebuchet MS"/>
                <a:cs typeface="Trebuchet MS"/>
              </a:rPr>
              <a:t>should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1" dirty="0">
                <a:solidFill>
                  <a:srgbClr val="151616"/>
                </a:solidFill>
                <a:latin typeface="Trebuchet MS"/>
                <a:cs typeface="Trebuchet MS"/>
              </a:rPr>
              <a:t>also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6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13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7" dirty="0">
                <a:solidFill>
                  <a:srgbClr val="151616"/>
                </a:solidFill>
                <a:latin typeface="Trebuchet MS"/>
                <a:cs typeface="Trebuchet MS"/>
              </a:rPr>
              <a:t>more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1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sac,</a:t>
            </a:r>
            <a:endParaRPr sz="1415" dirty="0">
              <a:latin typeface="Trebuchet MS"/>
              <a:cs typeface="Trebuchet MS"/>
            </a:endParaRPr>
          </a:p>
          <a:p>
            <a:pPr marL="17965" algn="ctr">
              <a:lnSpc>
                <a:spcPts val="1569"/>
              </a:lnSpc>
            </a:pP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5" dirty="0">
                <a:solidFill>
                  <a:srgbClr val="151616"/>
                </a:solidFill>
                <a:latin typeface="Trebuchet MS"/>
                <a:cs typeface="Trebuchet MS"/>
              </a:rPr>
              <a:t>smaller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cyst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23" dirty="0">
                <a:solidFill>
                  <a:srgbClr val="151616"/>
                </a:solidFill>
                <a:latin typeface="Trebuchet MS"/>
                <a:cs typeface="Trebuchet MS"/>
              </a:rPr>
              <a:t>diameter,</a:t>
            </a:r>
            <a:r>
              <a:rPr sz="1415" spc="-17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75" dirty="0">
                <a:solidFill>
                  <a:srgbClr val="151616"/>
                </a:solidFill>
                <a:latin typeface="Trebuchet MS"/>
                <a:cs typeface="Trebuchet MS"/>
              </a:rPr>
              <a:t>higher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47" dirty="0">
                <a:solidFill>
                  <a:srgbClr val="151616"/>
                </a:solidFill>
                <a:latin typeface="Trebuchet MS"/>
                <a:cs typeface="Trebuchet MS"/>
              </a:rPr>
              <a:t>CPG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value.</a:t>
            </a:r>
            <a:endParaRPr sz="1415" dirty="0">
              <a:latin typeface="Trebuchet MS"/>
              <a:cs typeface="Trebuchet MS"/>
            </a:endParaRPr>
          </a:p>
          <a:p>
            <a:pPr algn="ctr">
              <a:spcBef>
                <a:spcPts val="1514"/>
              </a:spcBef>
            </a:pP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61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1415" spc="-23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0" dirty="0">
                <a:solidFill>
                  <a:srgbClr val="151616"/>
                </a:solidFill>
                <a:latin typeface="Trebuchet MS"/>
                <a:cs typeface="Trebuchet MS"/>
              </a:rPr>
              <a:t>highest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47" dirty="0">
                <a:solidFill>
                  <a:srgbClr val="151616"/>
                </a:solidFill>
                <a:latin typeface="Trebuchet MS"/>
                <a:cs typeface="Trebuchet MS"/>
              </a:rPr>
              <a:t>CPG</a:t>
            </a:r>
            <a:r>
              <a:rPr sz="1415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108" dirty="0">
                <a:solidFill>
                  <a:srgbClr val="151616"/>
                </a:solidFill>
                <a:latin typeface="Trebuchet MS"/>
                <a:cs typeface="Trebuchet MS"/>
              </a:rPr>
              <a:t>value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57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47" dirty="0">
                <a:solidFill>
                  <a:srgbClr val="151616"/>
                </a:solidFill>
                <a:latin typeface="Trebuchet MS"/>
                <a:cs typeface="Trebuchet MS"/>
              </a:rPr>
              <a:t>240-</a:t>
            </a:r>
            <a:r>
              <a:rPr sz="1415" spc="-38" dirty="0">
                <a:solidFill>
                  <a:srgbClr val="151616"/>
                </a:solidFill>
                <a:latin typeface="Trebuchet MS"/>
                <a:cs typeface="Trebuchet MS"/>
              </a:rPr>
              <a:t>245</a:t>
            </a:r>
            <a:r>
              <a:rPr sz="1415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80" dirty="0">
                <a:solidFill>
                  <a:srgbClr val="151616"/>
                </a:solidFill>
                <a:latin typeface="Trebuchet MS"/>
                <a:cs typeface="Trebuchet MS"/>
              </a:rPr>
              <a:t>thousand</a:t>
            </a:r>
            <a:r>
              <a:rPr sz="141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15" spc="-9" dirty="0">
                <a:solidFill>
                  <a:srgbClr val="151616"/>
                </a:solidFill>
                <a:latin typeface="Trebuchet MS"/>
                <a:cs typeface="Trebuchet MS"/>
              </a:rPr>
              <a:t>cysts/m³.</a:t>
            </a:r>
            <a:endParaRPr sz="1415" dirty="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17188" y="5516531"/>
            <a:ext cx="5264887" cy="167915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5413408" y="3399561"/>
            <a:ext cx="2669453" cy="1843706"/>
            <a:chOff x="5740667" y="3376476"/>
            <a:chExt cx="2830830" cy="1955164"/>
          </a:xfrm>
        </p:grpSpPr>
        <p:sp>
          <p:nvSpPr>
            <p:cNvPr id="15" name="object 15"/>
            <p:cNvSpPr/>
            <p:nvPr/>
          </p:nvSpPr>
          <p:spPr>
            <a:xfrm>
              <a:off x="5740667" y="3376476"/>
              <a:ext cx="2830830" cy="1955164"/>
            </a:xfrm>
            <a:custGeom>
              <a:avLst/>
              <a:gdLst/>
              <a:ahLst/>
              <a:cxnLst/>
              <a:rect l="l" t="t" r="r" b="b"/>
              <a:pathLst>
                <a:path w="2830829" h="1955164">
                  <a:moveTo>
                    <a:pt x="2830719" y="0"/>
                  </a:moveTo>
                  <a:lnTo>
                    <a:pt x="0" y="0"/>
                  </a:lnTo>
                  <a:lnTo>
                    <a:pt x="0" y="1954799"/>
                  </a:lnTo>
                  <a:lnTo>
                    <a:pt x="2830719" y="1954799"/>
                  </a:lnTo>
                  <a:lnTo>
                    <a:pt x="28307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8937" y="3376476"/>
              <a:ext cx="2682449" cy="19547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5654" y="366768"/>
            <a:ext cx="7647280" cy="827573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2309721" marR="4790" indent="-2298344">
              <a:lnSpc>
                <a:spcPct val="142400"/>
              </a:lnSpc>
              <a:spcBef>
                <a:spcPts val="94"/>
              </a:spcBef>
            </a:pPr>
            <a:r>
              <a:rPr sz="1980" b="0" spc="137" dirty="0"/>
              <a:t>A</a:t>
            </a:r>
            <a:r>
              <a:rPr sz="1980" b="0" spc="-33" dirty="0"/>
              <a:t> </a:t>
            </a:r>
            <a:r>
              <a:rPr sz="1980" b="0" spc="-132" dirty="0"/>
              <a:t>clear</a:t>
            </a:r>
            <a:r>
              <a:rPr sz="1980" b="0" spc="-33" dirty="0"/>
              <a:t> </a:t>
            </a:r>
            <a:r>
              <a:rPr sz="1980" b="0" spc="-99" dirty="0"/>
              <a:t>correlation</a:t>
            </a:r>
            <a:r>
              <a:rPr sz="1980" b="0" spc="-33" dirty="0"/>
              <a:t> </a:t>
            </a:r>
            <a:r>
              <a:rPr sz="1980" b="0" spc="-80" dirty="0"/>
              <a:t>is</a:t>
            </a:r>
            <a:r>
              <a:rPr sz="1980" b="0" spc="-24" dirty="0"/>
              <a:t> </a:t>
            </a:r>
            <a:r>
              <a:rPr sz="1980" b="0" spc="-80" dirty="0"/>
              <a:t>observed</a:t>
            </a:r>
            <a:r>
              <a:rPr sz="1980" b="0" spc="-28" dirty="0"/>
              <a:t> </a:t>
            </a:r>
            <a:r>
              <a:rPr sz="1980" b="0" spc="-137" dirty="0"/>
              <a:t>between</a:t>
            </a:r>
            <a:r>
              <a:rPr sz="1980" b="0" spc="-33" dirty="0"/>
              <a:t> </a:t>
            </a:r>
            <a:r>
              <a:rPr sz="1980" b="0" spc="-132" dirty="0"/>
              <a:t>the</a:t>
            </a:r>
            <a:r>
              <a:rPr sz="1980" b="0" spc="-33" dirty="0"/>
              <a:t> </a:t>
            </a:r>
            <a:r>
              <a:rPr sz="1980" b="0" spc="-99" dirty="0"/>
              <a:t>number</a:t>
            </a:r>
            <a:r>
              <a:rPr sz="1980" b="0" spc="-28" dirty="0"/>
              <a:t> </a:t>
            </a:r>
            <a:r>
              <a:rPr sz="1980" b="0" spc="-108" dirty="0"/>
              <a:t>of</a:t>
            </a:r>
            <a:r>
              <a:rPr sz="1980" b="0" spc="-33" dirty="0"/>
              <a:t> </a:t>
            </a:r>
            <a:r>
              <a:rPr sz="1980" b="0" spc="-94" dirty="0"/>
              <a:t>cysts</a:t>
            </a:r>
            <a:r>
              <a:rPr sz="1980" b="0" spc="-28" dirty="0"/>
              <a:t> </a:t>
            </a:r>
            <a:r>
              <a:rPr sz="1980" b="0" spc="-123" dirty="0"/>
              <a:t>in</a:t>
            </a:r>
            <a:r>
              <a:rPr sz="1980" b="0" spc="-33" dirty="0"/>
              <a:t> </a:t>
            </a:r>
            <a:r>
              <a:rPr sz="1980" b="0" spc="-132" dirty="0"/>
              <a:t>the</a:t>
            </a:r>
            <a:r>
              <a:rPr sz="1980" b="0" spc="-28" dirty="0"/>
              <a:t> </a:t>
            </a:r>
            <a:r>
              <a:rPr sz="1980" b="0" spc="-160" dirty="0"/>
              <a:t>egg</a:t>
            </a:r>
            <a:r>
              <a:rPr sz="1980" b="0" spc="-28" dirty="0"/>
              <a:t> </a:t>
            </a:r>
            <a:r>
              <a:rPr sz="1980" b="0" spc="-33" dirty="0"/>
              <a:t>sac </a:t>
            </a:r>
            <a:r>
              <a:rPr sz="1980" b="0" spc="-146" dirty="0"/>
              <a:t>and</a:t>
            </a:r>
            <a:r>
              <a:rPr sz="1980" b="0" spc="-33" dirty="0"/>
              <a:t> </a:t>
            </a:r>
            <a:r>
              <a:rPr sz="1980" b="0" spc="-132" dirty="0"/>
              <a:t>the</a:t>
            </a:r>
            <a:r>
              <a:rPr sz="1980" b="0" spc="-33" dirty="0"/>
              <a:t> </a:t>
            </a:r>
            <a:r>
              <a:rPr sz="1980" b="0" spc="-127" dirty="0"/>
              <a:t>diameter</a:t>
            </a:r>
            <a:r>
              <a:rPr sz="1980" b="0" spc="-33" dirty="0"/>
              <a:t> </a:t>
            </a:r>
            <a:r>
              <a:rPr sz="1980" b="0" spc="-108" dirty="0"/>
              <a:t>of</a:t>
            </a:r>
            <a:r>
              <a:rPr sz="1980" b="0" spc="-33" dirty="0"/>
              <a:t> </a:t>
            </a:r>
            <a:r>
              <a:rPr sz="1980" b="0" spc="-132" dirty="0"/>
              <a:t>the</a:t>
            </a:r>
            <a:r>
              <a:rPr sz="1980" b="0" spc="-33" dirty="0"/>
              <a:t> </a:t>
            </a:r>
            <a:r>
              <a:rPr sz="1980" b="0" spc="-9" dirty="0"/>
              <a:t>cysts.</a:t>
            </a:r>
            <a:endParaRPr sz="1980" dirty="0"/>
          </a:p>
        </p:txBody>
      </p:sp>
      <p:grpSp>
        <p:nvGrpSpPr>
          <p:cNvPr id="3" name="object 3"/>
          <p:cNvGrpSpPr/>
          <p:nvPr/>
        </p:nvGrpSpPr>
        <p:grpSpPr>
          <a:xfrm>
            <a:off x="553807" y="223304"/>
            <a:ext cx="9530508" cy="7121534"/>
            <a:chOff x="587286" y="8200"/>
            <a:chExt cx="10106660" cy="7552055"/>
          </a:xfrm>
        </p:grpSpPr>
        <p:sp>
          <p:nvSpPr>
            <p:cNvPr id="4" name="object 4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76616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65072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7286" y="1890558"/>
              <a:ext cx="8947677" cy="537812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68786" y="6713696"/>
              <a:ext cx="3338195" cy="391160"/>
            </a:xfrm>
            <a:custGeom>
              <a:avLst/>
              <a:gdLst/>
              <a:ahLst/>
              <a:cxnLst/>
              <a:rect l="l" t="t" r="r" b="b"/>
              <a:pathLst>
                <a:path w="3338195" h="391159">
                  <a:moveTo>
                    <a:pt x="3337631" y="0"/>
                  </a:moveTo>
                  <a:lnTo>
                    <a:pt x="0" y="0"/>
                  </a:lnTo>
                  <a:lnTo>
                    <a:pt x="0" y="390643"/>
                  </a:lnTo>
                  <a:lnTo>
                    <a:pt x="3337631" y="390643"/>
                  </a:lnTo>
                  <a:lnTo>
                    <a:pt x="33376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20592" y="6816319"/>
              <a:ext cx="523240" cy="55880"/>
            </a:xfrm>
            <a:custGeom>
              <a:avLst/>
              <a:gdLst/>
              <a:ahLst/>
              <a:cxnLst/>
              <a:rect l="l" t="t" r="r" b="b"/>
              <a:pathLst>
                <a:path w="523239" h="55879">
                  <a:moveTo>
                    <a:pt x="523054" y="0"/>
                  </a:moveTo>
                  <a:lnTo>
                    <a:pt x="0" y="0"/>
                  </a:lnTo>
                  <a:lnTo>
                    <a:pt x="0" y="55806"/>
                  </a:lnTo>
                  <a:lnTo>
                    <a:pt x="523054" y="55806"/>
                  </a:lnTo>
                  <a:lnTo>
                    <a:pt x="523054" y="0"/>
                  </a:lnTo>
                  <a:close/>
                </a:path>
              </a:pathLst>
            </a:custGeom>
            <a:solidFill>
              <a:srgbClr val="1574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20592" y="6816319"/>
              <a:ext cx="523240" cy="55880"/>
            </a:xfrm>
            <a:custGeom>
              <a:avLst/>
              <a:gdLst/>
              <a:ahLst/>
              <a:cxnLst/>
              <a:rect l="l" t="t" r="r" b="b"/>
              <a:pathLst>
                <a:path w="523239" h="55879">
                  <a:moveTo>
                    <a:pt x="0" y="0"/>
                  </a:moveTo>
                  <a:lnTo>
                    <a:pt x="523054" y="0"/>
                  </a:lnTo>
                  <a:lnTo>
                    <a:pt x="523054" y="55806"/>
                  </a:lnTo>
                  <a:lnTo>
                    <a:pt x="0" y="55806"/>
                  </a:lnTo>
                  <a:lnTo>
                    <a:pt x="0" y="0"/>
                  </a:lnTo>
                  <a:close/>
                </a:path>
              </a:pathLst>
            </a:custGeom>
            <a:ln w="7199">
              <a:solidFill>
                <a:srgbClr val="1574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31361" y="6819616"/>
              <a:ext cx="523240" cy="55880"/>
            </a:xfrm>
            <a:custGeom>
              <a:avLst/>
              <a:gdLst/>
              <a:ahLst/>
              <a:cxnLst/>
              <a:rect l="l" t="t" r="r" b="b"/>
              <a:pathLst>
                <a:path w="523239" h="55879">
                  <a:moveTo>
                    <a:pt x="523054" y="0"/>
                  </a:moveTo>
                  <a:lnTo>
                    <a:pt x="0" y="0"/>
                  </a:lnTo>
                  <a:lnTo>
                    <a:pt x="0" y="55807"/>
                  </a:lnTo>
                  <a:lnTo>
                    <a:pt x="523054" y="55807"/>
                  </a:lnTo>
                  <a:lnTo>
                    <a:pt x="523054" y="0"/>
                  </a:lnTo>
                  <a:close/>
                </a:path>
              </a:pathLst>
            </a:custGeom>
            <a:solidFill>
              <a:srgbClr val="FF7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31361" y="6819616"/>
              <a:ext cx="523240" cy="55880"/>
            </a:xfrm>
            <a:custGeom>
              <a:avLst/>
              <a:gdLst/>
              <a:ahLst/>
              <a:cxnLst/>
              <a:rect l="l" t="t" r="r" b="b"/>
              <a:pathLst>
                <a:path w="523239" h="55879">
                  <a:moveTo>
                    <a:pt x="0" y="0"/>
                  </a:moveTo>
                  <a:lnTo>
                    <a:pt x="523054" y="0"/>
                  </a:lnTo>
                  <a:lnTo>
                    <a:pt x="523054" y="55807"/>
                  </a:lnTo>
                  <a:lnTo>
                    <a:pt x="0" y="55807"/>
                  </a:lnTo>
                  <a:lnTo>
                    <a:pt x="0" y="0"/>
                  </a:lnTo>
                  <a:close/>
                </a:path>
              </a:pathLst>
            </a:custGeom>
            <a:ln w="7199">
              <a:solidFill>
                <a:srgbClr val="FF7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101042" y="1440044"/>
            <a:ext cx="4836511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spc="-104" dirty="0">
                <a:solidFill>
                  <a:srgbClr val="151616"/>
                </a:solidFill>
                <a:latin typeface="Trebuchet MS"/>
                <a:cs typeface="Trebuchet MS"/>
              </a:rPr>
              <a:t>Analysis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27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27" dirty="0">
                <a:solidFill>
                  <a:srgbClr val="151616"/>
                </a:solidFill>
                <a:latin typeface="Trebuchet MS"/>
                <a:cs typeface="Trebuchet MS"/>
              </a:rPr>
              <a:t>size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27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99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37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264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170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2264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264" spc="-75" dirty="0">
                <a:solidFill>
                  <a:srgbClr val="151616"/>
                </a:solidFill>
                <a:latin typeface="Trebuchet MS"/>
                <a:cs typeface="Trebuchet MS"/>
              </a:rPr>
              <a:t>sac</a:t>
            </a:r>
            <a:endParaRPr sz="2264" dirty="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76745" y="6546537"/>
            <a:ext cx="314789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8473">
              <a:lnSpc>
                <a:spcPts val="1448"/>
              </a:lnSpc>
              <a:tabLst>
                <a:tab pos="1859993" algn="l"/>
              </a:tabLst>
            </a:pPr>
            <a:r>
              <a:rPr sz="1320" spc="-9" dirty="0">
                <a:solidFill>
                  <a:srgbClr val="151616"/>
                </a:solidFill>
                <a:latin typeface="Arial"/>
                <a:cs typeface="Arial"/>
              </a:rPr>
              <a:t>Diameter</a:t>
            </a:r>
            <a:r>
              <a:rPr sz="1320" dirty="0">
                <a:solidFill>
                  <a:srgbClr val="151616"/>
                </a:solidFill>
                <a:latin typeface="Arial"/>
                <a:cs typeface="Arial"/>
              </a:rPr>
              <a:t>	Share</a:t>
            </a:r>
            <a:r>
              <a:rPr sz="1320" spc="-19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320" spc="-24" dirty="0">
                <a:solidFill>
                  <a:srgbClr val="151616"/>
                </a:solidFill>
                <a:latin typeface="Arial"/>
                <a:cs typeface="Arial"/>
              </a:rPr>
              <a:t>(%)</a:t>
            </a:r>
            <a:endParaRPr sz="132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6277" y="223304"/>
            <a:ext cx="9697574" cy="7121534"/>
            <a:chOff x="409625" y="8200"/>
            <a:chExt cx="10283825" cy="7552055"/>
          </a:xfrm>
        </p:grpSpPr>
        <p:sp>
          <p:nvSpPr>
            <p:cNvPr id="3" name="object 3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46555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625" y="1842782"/>
              <a:ext cx="9362553" cy="4254353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2232184" y="1342891"/>
            <a:ext cx="4836511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b="0" spc="-104" dirty="0"/>
              <a:t>Analysis</a:t>
            </a:r>
            <a:r>
              <a:rPr sz="2264" b="0" spc="-47" dirty="0"/>
              <a:t> </a:t>
            </a:r>
            <a:r>
              <a:rPr sz="2264" b="0" spc="-127" dirty="0"/>
              <a:t>of</a:t>
            </a:r>
            <a:r>
              <a:rPr sz="2264" b="0" spc="-47" dirty="0"/>
              <a:t> </a:t>
            </a:r>
            <a:r>
              <a:rPr sz="2264" b="0" spc="-137" dirty="0"/>
              <a:t>the</a:t>
            </a:r>
            <a:r>
              <a:rPr sz="2264" b="0" spc="-42" dirty="0"/>
              <a:t> </a:t>
            </a:r>
            <a:r>
              <a:rPr sz="2264" b="0" spc="-127" dirty="0"/>
              <a:t>size</a:t>
            </a:r>
            <a:r>
              <a:rPr sz="2264" b="0" spc="-47" dirty="0"/>
              <a:t> </a:t>
            </a:r>
            <a:r>
              <a:rPr sz="2264" b="0" spc="-127" dirty="0"/>
              <a:t>of</a:t>
            </a:r>
            <a:r>
              <a:rPr sz="2264" b="0" spc="-47" dirty="0"/>
              <a:t> </a:t>
            </a:r>
            <a:r>
              <a:rPr sz="2264" b="0" spc="-99" dirty="0"/>
              <a:t>cysts</a:t>
            </a:r>
            <a:r>
              <a:rPr sz="2264" b="0" spc="-42" dirty="0"/>
              <a:t> </a:t>
            </a:r>
            <a:r>
              <a:rPr sz="2264" b="0" spc="-137" dirty="0"/>
              <a:t>in</a:t>
            </a:r>
            <a:r>
              <a:rPr sz="2264" b="0" spc="-47" dirty="0"/>
              <a:t> </a:t>
            </a:r>
            <a:r>
              <a:rPr sz="2264" b="0" spc="-137" dirty="0"/>
              <a:t>the</a:t>
            </a:r>
            <a:r>
              <a:rPr sz="2264" b="0" spc="-47" dirty="0"/>
              <a:t> </a:t>
            </a:r>
            <a:r>
              <a:rPr sz="2264" b="0" spc="-170" dirty="0"/>
              <a:t>egg</a:t>
            </a:r>
            <a:r>
              <a:rPr sz="2264" b="0" spc="-42" dirty="0"/>
              <a:t> </a:t>
            </a:r>
            <a:r>
              <a:rPr sz="2264" b="0" spc="-75" dirty="0"/>
              <a:t>sac</a:t>
            </a:r>
            <a:endParaRPr sz="2264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5773" y="301220"/>
            <a:ext cx="256708" cy="2548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6024" y="548210"/>
            <a:ext cx="405895" cy="31483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7" y="858847"/>
            <a:ext cx="154972" cy="15568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6696" y="243930"/>
            <a:ext cx="405783" cy="35580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591117"/>
            <a:ext cx="99172" cy="8957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4447" y="337956"/>
            <a:ext cx="278032" cy="29329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245" y="622672"/>
            <a:ext cx="434948" cy="35206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163" y="966164"/>
            <a:ext cx="627887" cy="35484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5" y="1333994"/>
            <a:ext cx="62536" cy="69004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999765" y="6328126"/>
            <a:ext cx="1222751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spc="-9" dirty="0">
                <a:solidFill>
                  <a:srgbClr val="FFFFFF"/>
                </a:solidFill>
                <a:latin typeface="Tahoma"/>
                <a:cs typeface="Tahoma"/>
              </a:rPr>
              <a:t>countries</a:t>
            </a:r>
            <a:endParaRPr sz="2264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2170" y="4932569"/>
            <a:ext cx="2220951" cy="1568033"/>
          </a:xfrm>
          <a:prstGeom prst="rect">
            <a:avLst/>
          </a:prstGeom>
        </p:spPr>
        <p:txBody>
          <a:bodyPr vert="horz" wrap="square" lIns="0" tIns="16168" rIns="0" bIns="0" rtlCol="0">
            <a:spAutoFit/>
          </a:bodyPr>
          <a:lstStyle/>
          <a:p>
            <a:pPr marL="11977">
              <a:lnSpc>
                <a:spcPts val="1593"/>
              </a:lnSpc>
              <a:spcBef>
                <a:spcPts val="127"/>
              </a:spcBef>
            </a:pPr>
            <a:r>
              <a:rPr sz="1792" dirty="0">
                <a:solidFill>
                  <a:srgbClr val="FFFFFF"/>
                </a:solidFill>
                <a:latin typeface="Tahoma"/>
                <a:cs typeface="Tahoma"/>
              </a:rPr>
              <a:t>delivers</a:t>
            </a:r>
            <a:r>
              <a:rPr sz="1792" spc="5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92" dirty="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1792" spc="5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92" dirty="0">
                <a:solidFill>
                  <a:srgbClr val="FFFFFF"/>
                </a:solidFill>
                <a:latin typeface="Tahoma"/>
                <a:cs typeface="Tahoma"/>
              </a:rPr>
              <a:t>more</a:t>
            </a:r>
            <a:r>
              <a:rPr sz="1792" spc="57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92" spc="-19" dirty="0">
                <a:solidFill>
                  <a:srgbClr val="FFFFFF"/>
                </a:solidFill>
                <a:latin typeface="Tahoma"/>
                <a:cs typeface="Tahoma"/>
              </a:rPr>
              <a:t>than</a:t>
            </a:r>
            <a:endParaRPr sz="1792">
              <a:latin typeface="Tahoma"/>
              <a:cs typeface="Tahoma"/>
            </a:endParaRPr>
          </a:p>
          <a:p>
            <a:pPr marL="338344">
              <a:lnSpc>
                <a:spcPts val="10478"/>
              </a:lnSpc>
            </a:pPr>
            <a:r>
              <a:rPr sz="9195" spc="523" dirty="0">
                <a:solidFill>
                  <a:srgbClr val="FFFFFF"/>
                </a:solidFill>
                <a:latin typeface="Tahoma"/>
                <a:cs typeface="Tahoma"/>
              </a:rPr>
              <a:t>20</a:t>
            </a:r>
            <a:endParaRPr sz="9195">
              <a:latin typeface="Tahoma"/>
              <a:cs typeface="Tahoma"/>
            </a:endParaRPr>
          </a:p>
        </p:txBody>
      </p:sp>
      <p:pic>
        <p:nvPicPr>
          <p:cNvPr id="50" name="Рисунок 49" descr="Изображение выглядит как текст, рыба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60C84EE-104C-D575-474E-0D53D04938B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2" y="215568"/>
            <a:ext cx="10067797" cy="713171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7297" y="5337746"/>
            <a:ext cx="5290405" cy="1630341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565543" y="315215"/>
            <a:ext cx="6029322" cy="700105"/>
          </a:xfrm>
          <a:prstGeom prst="rect">
            <a:avLst/>
          </a:prstGeom>
        </p:spPr>
        <p:txBody>
          <a:bodyPr vert="horz" wrap="square" lIns="0" tIns="32934" rIns="0" bIns="0" rtlCol="0">
            <a:spAutoFit/>
          </a:bodyPr>
          <a:lstStyle/>
          <a:p>
            <a:pPr marL="1330620" marR="4790" indent="-1319242">
              <a:lnSpc>
                <a:spcPts val="2622"/>
              </a:lnSpc>
              <a:spcBef>
                <a:spcPts val="259"/>
              </a:spcBef>
              <a:tabLst>
                <a:tab pos="1200672" algn="l"/>
              </a:tabLst>
            </a:pPr>
            <a:r>
              <a:rPr sz="2264" b="0" spc="-57" dirty="0"/>
              <a:t>The</a:t>
            </a:r>
            <a:r>
              <a:rPr sz="2264" b="0" spc="-118" dirty="0"/>
              <a:t> </a:t>
            </a:r>
            <a:r>
              <a:rPr sz="2264" b="0" spc="-19" dirty="0"/>
              <a:t>feed</a:t>
            </a:r>
            <a:r>
              <a:rPr sz="2264" b="0" dirty="0"/>
              <a:t>	</a:t>
            </a:r>
            <a:r>
              <a:rPr sz="2264" b="0" spc="-151" dirty="0"/>
              <a:t>and</a:t>
            </a:r>
            <a:r>
              <a:rPr sz="2264" b="0" spc="-19" dirty="0"/>
              <a:t> </a:t>
            </a:r>
            <a:r>
              <a:rPr sz="2264" b="0" spc="-132" dirty="0"/>
              <a:t>species</a:t>
            </a:r>
            <a:r>
              <a:rPr sz="2264" b="0" spc="-19" dirty="0"/>
              <a:t> </a:t>
            </a:r>
            <a:r>
              <a:rPr sz="2264" b="0" spc="-94" dirty="0"/>
              <a:t>composition</a:t>
            </a:r>
            <a:r>
              <a:rPr sz="2264" b="0" spc="-19" dirty="0"/>
              <a:t> </a:t>
            </a:r>
            <a:r>
              <a:rPr sz="2264" b="0" spc="-165" dirty="0"/>
              <a:t>greatly</a:t>
            </a:r>
            <a:r>
              <a:rPr sz="2264" b="0" spc="-14" dirty="0"/>
              <a:t> </a:t>
            </a:r>
            <a:r>
              <a:rPr sz="2264" b="0" spc="-123" dirty="0"/>
              <a:t>inﬂuence </a:t>
            </a:r>
            <a:r>
              <a:rPr sz="2264" b="0" spc="-137" dirty="0"/>
              <a:t>the</a:t>
            </a:r>
            <a:r>
              <a:rPr sz="2264" b="0" spc="-19" dirty="0"/>
              <a:t> </a:t>
            </a:r>
            <a:r>
              <a:rPr sz="2264" b="0" spc="-127" dirty="0"/>
              <a:t>generation</a:t>
            </a:r>
            <a:r>
              <a:rPr sz="2264" b="0" spc="-19" dirty="0"/>
              <a:t> </a:t>
            </a:r>
            <a:r>
              <a:rPr sz="2264" b="0" spc="-61" dirty="0"/>
              <a:t>characteristics</a:t>
            </a:r>
            <a:endParaRPr sz="2264"/>
          </a:p>
        </p:txBody>
      </p:sp>
      <p:grpSp>
        <p:nvGrpSpPr>
          <p:cNvPr id="4" name="object 4"/>
          <p:cNvGrpSpPr/>
          <p:nvPr/>
        </p:nvGrpSpPr>
        <p:grpSpPr>
          <a:xfrm>
            <a:off x="6988503" y="223304"/>
            <a:ext cx="3095798" cy="7121534"/>
            <a:chOff x="7410981" y="8200"/>
            <a:chExt cx="3282950" cy="7552055"/>
          </a:xfrm>
        </p:grpSpPr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0981" y="5451393"/>
              <a:ext cx="2574363" cy="16951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2" y="1943310"/>
              <a:ext cx="715645" cy="2526030"/>
            </a:xfrm>
            <a:custGeom>
              <a:avLst/>
              <a:gdLst/>
              <a:ahLst/>
              <a:cxnLst/>
              <a:rect l="l" t="t" r="r" b="b"/>
              <a:pathLst>
                <a:path w="715645" h="2526029">
                  <a:moveTo>
                    <a:pt x="715378" y="1045908"/>
                  </a:moveTo>
                  <a:lnTo>
                    <a:pt x="388454" y="545198"/>
                  </a:lnTo>
                  <a:lnTo>
                    <a:pt x="32486" y="0"/>
                  </a:lnTo>
                  <a:lnTo>
                    <a:pt x="0" y="592759"/>
                  </a:lnTo>
                  <a:lnTo>
                    <a:pt x="213029" y="1168273"/>
                  </a:lnTo>
                  <a:lnTo>
                    <a:pt x="715378" y="2525433"/>
                  </a:lnTo>
                  <a:lnTo>
                    <a:pt x="715378" y="1045908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8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46555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65072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1543" y="1161401"/>
            <a:ext cx="8498775" cy="4630649"/>
          </a:xfrm>
          <a:prstGeom prst="rect">
            <a:avLst/>
          </a:prstGeom>
        </p:spPr>
        <p:txBody>
          <a:bodyPr vert="horz" wrap="square" lIns="0" tIns="26946" rIns="0" bIns="0" rtlCol="0">
            <a:spAutoFit/>
          </a:bodyPr>
          <a:lstStyle/>
          <a:p>
            <a:pPr marL="11977" marR="406012">
              <a:lnSpc>
                <a:spcPts val="1971"/>
              </a:lnSpc>
              <a:spcBef>
                <a:spcPts val="212"/>
              </a:spcBef>
            </a:pP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Some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phytoplankton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65" dirty="0">
                <a:solidFill>
                  <a:srgbClr val="151616"/>
                </a:solidFill>
                <a:latin typeface="Trebuchet MS"/>
                <a:cs typeface="Trebuchet MS"/>
              </a:rPr>
              <a:t>may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consumed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crustaceans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proportionally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their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concentration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environment;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some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prey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items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65" dirty="0">
                <a:solidFill>
                  <a:srgbClr val="151616"/>
                </a:solidFill>
                <a:latin typeface="Trebuchet MS"/>
                <a:cs typeface="Trebuchet MS"/>
              </a:rPr>
              <a:t>may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present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diet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greater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quantities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than</a:t>
            </a:r>
            <a:endParaRPr>
              <a:latin typeface="Trebuchet MS"/>
              <a:cs typeface="Trebuchet MS"/>
            </a:endParaRPr>
          </a:p>
          <a:p>
            <a:pPr marL="11977">
              <a:lnSpc>
                <a:spcPts val="1910"/>
              </a:lnSpc>
            </a:pP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environment,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while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others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65" dirty="0">
                <a:solidFill>
                  <a:srgbClr val="151616"/>
                </a:solidFill>
                <a:latin typeface="Trebuchet MS"/>
                <a:cs typeface="Trebuchet MS"/>
              </a:rPr>
              <a:t>may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less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abundant.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52"/>
              </a:spcBef>
            </a:pPr>
            <a:endParaRPr>
              <a:latin typeface="Trebuchet MS"/>
              <a:cs typeface="Trebuchet MS"/>
            </a:endParaRPr>
          </a:p>
          <a:p>
            <a:pPr marL="11977" marR="953950">
              <a:lnSpc>
                <a:spcPts val="1971"/>
              </a:lnSpc>
            </a:pP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means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consumption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certain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prey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items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will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prioritized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over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others,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will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undoubtedly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impact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amount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41" dirty="0">
                <a:solidFill>
                  <a:srgbClr val="151616"/>
                </a:solidFill>
                <a:latin typeface="Trebuchet MS"/>
                <a:cs typeface="Trebuchet MS"/>
              </a:rPr>
              <a:t>availability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food.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368"/>
              </a:spcBef>
            </a:pPr>
            <a:endParaRPr>
              <a:latin typeface="Trebuchet MS"/>
              <a:cs typeface="Trebuchet MS"/>
            </a:endParaRPr>
          </a:p>
          <a:p>
            <a:pPr marL="16169" marR="1206660">
              <a:lnSpc>
                <a:spcPts val="1971"/>
              </a:lnSpc>
              <a:tabLst>
                <a:tab pos="309001" algn="l"/>
                <a:tab pos="2213309" algn="l"/>
              </a:tabLst>
            </a:pP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good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food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supply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(especially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presence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phytoplankton),</a:t>
            </a:r>
            <a:r>
              <a:rPr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population 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pc="-27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pc="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characterized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7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F:M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ratio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1000:1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400:1</a:t>
            </a:r>
            <a:endParaRPr>
              <a:latin typeface="Trebuchet MS"/>
              <a:cs typeface="Trebuchet MS"/>
            </a:endParaRPr>
          </a:p>
          <a:p>
            <a:pPr marL="16169">
              <a:lnSpc>
                <a:spcPts val="2004"/>
              </a:lnSpc>
              <a:spcBef>
                <a:spcPts val="1844"/>
              </a:spcBef>
            </a:pP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decrease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quantitative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indicator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phytoplankton,</a:t>
            </a:r>
            <a:r>
              <a:rPr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or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endParaRPr>
              <a:latin typeface="Trebuchet MS"/>
              <a:cs typeface="Trebuchet MS"/>
            </a:endParaRPr>
          </a:p>
          <a:p>
            <a:pPr marL="16169" marR="4790">
              <a:lnSpc>
                <a:spcPts val="1971"/>
              </a:lnSpc>
              <a:spcBef>
                <a:spcPts val="85"/>
              </a:spcBef>
            </a:pP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different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class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phytoplankton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(not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7" dirty="0">
                <a:solidFill>
                  <a:srgbClr val="151616"/>
                </a:solidFill>
                <a:latin typeface="Trebuchet MS"/>
                <a:cs typeface="Trebuchet MS"/>
              </a:rPr>
              <a:t>beneﬁcial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Artemia),</a:t>
            </a:r>
            <a:r>
              <a:rPr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males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observed,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F:M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ratio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reach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values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100:1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25:1.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363"/>
              </a:spcBef>
            </a:pPr>
            <a:endParaRPr>
              <a:latin typeface="Trebuchet MS"/>
              <a:cs typeface="Trebuchet MS"/>
            </a:endParaRPr>
          </a:p>
          <a:p>
            <a:pPr marR="261094" algn="ctr"/>
            <a:r>
              <a:rPr sz="2264" b="1" dirty="0">
                <a:solidFill>
                  <a:srgbClr val="003962"/>
                </a:solidFill>
                <a:latin typeface="Arial"/>
                <a:cs typeface="Arial"/>
              </a:rPr>
              <a:t>F:M</a:t>
            </a:r>
            <a:r>
              <a:rPr sz="2264" b="1" spc="-33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264" b="1" dirty="0">
                <a:solidFill>
                  <a:srgbClr val="003962"/>
                </a:solidFill>
                <a:latin typeface="Arial"/>
                <a:cs typeface="Arial"/>
              </a:rPr>
              <a:t>ratio</a:t>
            </a:r>
            <a:r>
              <a:rPr sz="2264" b="1" spc="-28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264" b="1" dirty="0">
                <a:solidFill>
                  <a:srgbClr val="003962"/>
                </a:solidFill>
                <a:latin typeface="Arial"/>
                <a:cs typeface="Arial"/>
              </a:rPr>
              <a:t>of</a:t>
            </a:r>
            <a:r>
              <a:rPr sz="2264" b="1" spc="-113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264" b="1" dirty="0">
                <a:solidFill>
                  <a:srgbClr val="003962"/>
                </a:solidFill>
                <a:latin typeface="Arial"/>
                <a:cs typeface="Arial"/>
              </a:rPr>
              <a:t>Artemia</a:t>
            </a:r>
            <a:r>
              <a:rPr sz="2264" b="1" spc="-28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264" b="1" spc="-9" dirty="0">
                <a:solidFill>
                  <a:srgbClr val="003962"/>
                </a:solidFill>
                <a:latin typeface="Arial"/>
                <a:cs typeface="Arial"/>
              </a:rPr>
              <a:t>population</a:t>
            </a:r>
            <a:endParaRPr sz="2264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152" y="5359662"/>
            <a:ext cx="935283" cy="15926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956533" y="284052"/>
            <a:ext cx="6029322" cy="700105"/>
          </a:xfrm>
          <a:prstGeom prst="rect">
            <a:avLst/>
          </a:prstGeom>
        </p:spPr>
        <p:txBody>
          <a:bodyPr vert="horz" wrap="square" lIns="0" tIns="32934" rIns="0" bIns="0" rtlCol="0">
            <a:spAutoFit/>
          </a:bodyPr>
          <a:lstStyle/>
          <a:p>
            <a:pPr marL="1330620" marR="4790" indent="-1319242">
              <a:lnSpc>
                <a:spcPts val="2622"/>
              </a:lnSpc>
              <a:spcBef>
                <a:spcPts val="259"/>
              </a:spcBef>
              <a:tabLst>
                <a:tab pos="1200672" algn="l"/>
              </a:tabLst>
            </a:pPr>
            <a:r>
              <a:rPr sz="2264" b="0" spc="-57" dirty="0"/>
              <a:t>The</a:t>
            </a:r>
            <a:r>
              <a:rPr sz="2264" b="0" spc="-118" dirty="0"/>
              <a:t> </a:t>
            </a:r>
            <a:r>
              <a:rPr sz="2264" b="0" spc="-19" dirty="0"/>
              <a:t>feed</a:t>
            </a:r>
            <a:r>
              <a:rPr sz="2264" b="0" dirty="0"/>
              <a:t>	</a:t>
            </a:r>
            <a:r>
              <a:rPr sz="2264" b="0" spc="-151" dirty="0"/>
              <a:t>and</a:t>
            </a:r>
            <a:r>
              <a:rPr sz="2264" b="0" spc="-19" dirty="0"/>
              <a:t> </a:t>
            </a:r>
            <a:r>
              <a:rPr sz="2264" b="0" spc="-132" dirty="0"/>
              <a:t>species</a:t>
            </a:r>
            <a:r>
              <a:rPr sz="2264" b="0" spc="-19" dirty="0"/>
              <a:t> </a:t>
            </a:r>
            <a:r>
              <a:rPr sz="2264" b="0" spc="-94" dirty="0"/>
              <a:t>composition</a:t>
            </a:r>
            <a:r>
              <a:rPr sz="2264" b="0" spc="-19" dirty="0"/>
              <a:t> </a:t>
            </a:r>
            <a:r>
              <a:rPr sz="2264" b="0" spc="-165" dirty="0"/>
              <a:t>greatly</a:t>
            </a:r>
            <a:r>
              <a:rPr sz="2264" b="0" spc="-14" dirty="0"/>
              <a:t> </a:t>
            </a:r>
            <a:r>
              <a:rPr sz="2264" b="0" spc="-123" dirty="0"/>
              <a:t>inﬂuence </a:t>
            </a:r>
            <a:r>
              <a:rPr sz="2264" b="0" spc="-137" dirty="0"/>
              <a:t>the</a:t>
            </a:r>
            <a:r>
              <a:rPr sz="2264" b="0" spc="-19" dirty="0"/>
              <a:t> </a:t>
            </a:r>
            <a:r>
              <a:rPr sz="2264" b="0" spc="-127" dirty="0"/>
              <a:t>generation</a:t>
            </a:r>
            <a:r>
              <a:rPr sz="2264" b="0" spc="-19" dirty="0"/>
              <a:t> </a:t>
            </a:r>
            <a:r>
              <a:rPr sz="2264" b="0" spc="-61" dirty="0"/>
              <a:t>characteristics</a:t>
            </a:r>
            <a:endParaRPr sz="2264"/>
          </a:p>
        </p:txBody>
      </p:sp>
      <p:grpSp>
        <p:nvGrpSpPr>
          <p:cNvPr id="3" name="object 3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4" name="object 4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76612" y="1943310"/>
              <a:ext cx="715645" cy="2526030"/>
            </a:xfrm>
            <a:custGeom>
              <a:avLst/>
              <a:gdLst/>
              <a:ahLst/>
              <a:cxnLst/>
              <a:rect l="l" t="t" r="r" b="b"/>
              <a:pathLst>
                <a:path w="715645" h="2526029">
                  <a:moveTo>
                    <a:pt x="715378" y="1045908"/>
                  </a:moveTo>
                  <a:lnTo>
                    <a:pt x="388454" y="545198"/>
                  </a:lnTo>
                  <a:lnTo>
                    <a:pt x="32486" y="0"/>
                  </a:lnTo>
                  <a:lnTo>
                    <a:pt x="0" y="592759"/>
                  </a:lnTo>
                  <a:lnTo>
                    <a:pt x="213029" y="1168273"/>
                  </a:lnTo>
                  <a:lnTo>
                    <a:pt x="715378" y="2525433"/>
                  </a:lnTo>
                  <a:lnTo>
                    <a:pt x="715378" y="1045908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881811" y="1070618"/>
            <a:ext cx="5704173" cy="6167645"/>
            <a:chOff x="1995573" y="906741"/>
            <a:chExt cx="6049010" cy="6540500"/>
          </a:xfrm>
        </p:grpSpPr>
        <p:pic>
          <p:nvPicPr>
            <p:cNvPr id="12" name="object 12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5573" y="906741"/>
              <a:ext cx="6027540" cy="32340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6034" y="4135049"/>
              <a:ext cx="6047988" cy="331213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278394" y="7036754"/>
              <a:ext cx="3533775" cy="238125"/>
            </a:xfrm>
            <a:custGeom>
              <a:avLst/>
              <a:gdLst/>
              <a:ahLst/>
              <a:cxnLst/>
              <a:rect l="l" t="t" r="r" b="b"/>
              <a:pathLst>
                <a:path w="3533775" h="238125">
                  <a:moveTo>
                    <a:pt x="3533612" y="0"/>
                  </a:moveTo>
                  <a:lnTo>
                    <a:pt x="0" y="0"/>
                  </a:lnTo>
                  <a:lnTo>
                    <a:pt x="0" y="237959"/>
                  </a:lnTo>
                  <a:lnTo>
                    <a:pt x="3533612" y="237959"/>
                  </a:lnTo>
                  <a:lnTo>
                    <a:pt x="3533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08791" y="7096132"/>
              <a:ext cx="120014" cy="116839"/>
            </a:xfrm>
            <a:custGeom>
              <a:avLst/>
              <a:gdLst/>
              <a:ahLst/>
              <a:cxnLst/>
              <a:rect l="l" t="t" r="r" b="b"/>
              <a:pathLst>
                <a:path w="120014" h="116840">
                  <a:moveTo>
                    <a:pt x="119664" y="0"/>
                  </a:moveTo>
                  <a:lnTo>
                    <a:pt x="0" y="0"/>
                  </a:lnTo>
                  <a:lnTo>
                    <a:pt x="0" y="116514"/>
                  </a:lnTo>
                  <a:lnTo>
                    <a:pt x="119664" y="116514"/>
                  </a:lnTo>
                  <a:lnTo>
                    <a:pt x="119664" y="0"/>
                  </a:lnTo>
                  <a:close/>
                </a:path>
              </a:pathLst>
            </a:custGeom>
            <a:solidFill>
              <a:srgbClr val="169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79147" y="7095779"/>
              <a:ext cx="120014" cy="116839"/>
            </a:xfrm>
            <a:custGeom>
              <a:avLst/>
              <a:gdLst/>
              <a:ahLst/>
              <a:cxnLst/>
              <a:rect l="l" t="t" r="r" b="b"/>
              <a:pathLst>
                <a:path w="120014" h="116840">
                  <a:moveTo>
                    <a:pt x="119664" y="0"/>
                  </a:moveTo>
                  <a:lnTo>
                    <a:pt x="0" y="0"/>
                  </a:lnTo>
                  <a:lnTo>
                    <a:pt x="0" y="116518"/>
                  </a:lnTo>
                  <a:lnTo>
                    <a:pt x="119664" y="116518"/>
                  </a:lnTo>
                  <a:lnTo>
                    <a:pt x="119664" y="0"/>
                  </a:lnTo>
                  <a:close/>
                </a:path>
              </a:pathLst>
            </a:custGeom>
            <a:solidFill>
              <a:srgbClr val="FF7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80990" y="7096377"/>
              <a:ext cx="120014" cy="116839"/>
            </a:xfrm>
            <a:custGeom>
              <a:avLst/>
              <a:gdLst/>
              <a:ahLst/>
              <a:cxnLst/>
              <a:rect l="l" t="t" r="r" b="b"/>
              <a:pathLst>
                <a:path w="120014" h="116840">
                  <a:moveTo>
                    <a:pt x="119664" y="0"/>
                  </a:moveTo>
                  <a:lnTo>
                    <a:pt x="0" y="0"/>
                  </a:lnTo>
                  <a:lnTo>
                    <a:pt x="0" y="116517"/>
                  </a:lnTo>
                  <a:lnTo>
                    <a:pt x="119664" y="116517"/>
                  </a:lnTo>
                  <a:lnTo>
                    <a:pt x="119664" y="0"/>
                  </a:lnTo>
                  <a:close/>
                </a:path>
              </a:pathLst>
            </a:custGeom>
            <a:solidFill>
              <a:srgbClr val="A7A7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60913" y="7093677"/>
              <a:ext cx="120014" cy="116839"/>
            </a:xfrm>
            <a:custGeom>
              <a:avLst/>
              <a:gdLst/>
              <a:ahLst/>
              <a:cxnLst/>
              <a:rect l="l" t="t" r="r" b="b"/>
              <a:pathLst>
                <a:path w="120014" h="116840">
                  <a:moveTo>
                    <a:pt x="119668" y="0"/>
                  </a:moveTo>
                  <a:lnTo>
                    <a:pt x="0" y="0"/>
                  </a:lnTo>
                  <a:lnTo>
                    <a:pt x="0" y="116517"/>
                  </a:lnTo>
                  <a:lnTo>
                    <a:pt x="119668" y="116517"/>
                  </a:lnTo>
                  <a:lnTo>
                    <a:pt x="119668" y="0"/>
                  </a:lnTo>
                  <a:close/>
                </a:path>
              </a:pathLst>
            </a:custGeom>
            <a:solidFill>
              <a:srgbClr val="FFC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091504" y="6851180"/>
            <a:ext cx="3332325" cy="176557"/>
          </a:xfrm>
          <a:prstGeom prst="rect">
            <a:avLst/>
          </a:prstGeom>
        </p:spPr>
        <p:txBody>
          <a:bodyPr vert="horz" wrap="square" lIns="0" tIns="59880" rIns="0" bIns="0" rtlCol="0">
            <a:spAutoFit/>
          </a:bodyPr>
          <a:lstStyle/>
          <a:p>
            <a:pPr marL="921613">
              <a:spcBef>
                <a:spcPts val="472"/>
              </a:spcBef>
              <a:tabLst>
                <a:tab pos="1571952" algn="l"/>
                <a:tab pos="1937244" algn="l"/>
                <a:tab pos="2389966" algn="l"/>
              </a:tabLst>
            </a:pPr>
            <a:r>
              <a:rPr sz="1132" spc="98" baseline="6944" dirty="0">
                <a:solidFill>
                  <a:srgbClr val="151616"/>
                </a:solidFill>
                <a:latin typeface="Trebuchet MS"/>
                <a:cs typeface="Trebuchet MS"/>
              </a:rPr>
              <a:t>N+M-</a:t>
            </a:r>
            <a:r>
              <a:rPr sz="1132" spc="41" baseline="6944" dirty="0">
                <a:solidFill>
                  <a:srgbClr val="151616"/>
                </a:solidFill>
                <a:latin typeface="Trebuchet MS"/>
                <a:cs typeface="Trebuchet MS"/>
              </a:rPr>
              <a:t>N</a:t>
            </a:r>
            <a:r>
              <a:rPr sz="1132" baseline="6944"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z="1132" spc="-71" baseline="3472" dirty="0">
                <a:solidFill>
                  <a:srgbClr val="151616"/>
                </a:solidFill>
                <a:latin typeface="Arial"/>
                <a:cs typeface="Arial"/>
              </a:rPr>
              <a:t>J</a:t>
            </a:r>
            <a:r>
              <a:rPr sz="1132" baseline="3472" dirty="0">
                <a:solidFill>
                  <a:srgbClr val="151616"/>
                </a:solidFill>
                <a:latin typeface="Arial"/>
                <a:cs typeface="Arial"/>
              </a:rPr>
              <a:t>	</a:t>
            </a:r>
            <a:r>
              <a:rPr sz="754" spc="-24" dirty="0">
                <a:solidFill>
                  <a:srgbClr val="151616"/>
                </a:solidFill>
                <a:latin typeface="Trebuchet MS"/>
                <a:cs typeface="Trebuchet MS"/>
              </a:rPr>
              <a:t>P/A</a:t>
            </a:r>
            <a:r>
              <a:rPr sz="754"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z="1132" spc="-71" baseline="3472" dirty="0">
                <a:solidFill>
                  <a:srgbClr val="151616"/>
                </a:solidFill>
                <a:latin typeface="Arial"/>
                <a:cs typeface="Arial"/>
              </a:rPr>
              <a:t>A</a:t>
            </a:r>
            <a:endParaRPr sz="1132" baseline="3472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551177" y="365096"/>
            <a:ext cx="6496386" cy="464919"/>
          </a:xfrm>
          <a:prstGeom prst="rect">
            <a:avLst/>
          </a:prstGeom>
        </p:spPr>
        <p:txBody>
          <a:bodyPr vert="horz" wrap="square" lIns="0" tIns="14970" rIns="0" bIns="0" rtlCol="0">
            <a:spAutoFit/>
          </a:bodyPr>
          <a:lstStyle/>
          <a:p>
            <a:pPr marL="11977">
              <a:spcBef>
                <a:spcPts val="118"/>
              </a:spcBef>
            </a:pPr>
            <a:r>
              <a:rPr sz="2923" dirty="0">
                <a:solidFill>
                  <a:srgbClr val="003962"/>
                </a:solidFill>
                <a:latin typeface="Arial"/>
                <a:cs typeface="Arial"/>
              </a:rPr>
              <a:t>Whitish coloration</a:t>
            </a:r>
            <a:r>
              <a:rPr sz="2923" spc="5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923" dirty="0">
                <a:solidFill>
                  <a:srgbClr val="003962"/>
                </a:solidFill>
                <a:latin typeface="Arial"/>
                <a:cs typeface="Arial"/>
              </a:rPr>
              <a:t>of the</a:t>
            </a:r>
            <a:r>
              <a:rPr sz="2923" spc="5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923" spc="-9" dirty="0">
                <a:solidFill>
                  <a:srgbClr val="003962"/>
                </a:solidFill>
                <a:latin typeface="Arial"/>
                <a:cs typeface="Arial"/>
              </a:rPr>
              <a:t>crustacean</a:t>
            </a:r>
            <a:endParaRPr sz="2923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468" y="969167"/>
            <a:ext cx="2392874" cy="385493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297" y="4900742"/>
            <a:ext cx="2374064" cy="229623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606730" y="223304"/>
            <a:ext cx="1476642" cy="7121534"/>
            <a:chOff x="9127036" y="8200"/>
            <a:chExt cx="1565910" cy="7552055"/>
          </a:xfrm>
        </p:grpSpPr>
        <p:sp>
          <p:nvSpPr>
            <p:cNvPr id="6" name="object 6"/>
            <p:cNvSpPr/>
            <p:nvPr/>
          </p:nvSpPr>
          <p:spPr>
            <a:xfrm>
              <a:off x="10012424" y="3050510"/>
              <a:ext cx="678815" cy="4509770"/>
            </a:xfrm>
            <a:custGeom>
              <a:avLst/>
              <a:gdLst/>
              <a:ahLst/>
              <a:cxnLst/>
              <a:rect l="l" t="t" r="r" b="b"/>
              <a:pathLst>
                <a:path w="678815" h="4509770">
                  <a:moveTo>
                    <a:pt x="267401" y="0"/>
                  </a:moveTo>
                  <a:lnTo>
                    <a:pt x="0" y="1165467"/>
                  </a:lnTo>
                  <a:lnTo>
                    <a:pt x="676527" y="4509489"/>
                  </a:lnTo>
                  <a:lnTo>
                    <a:pt x="678747" y="4509489"/>
                  </a:lnTo>
                  <a:lnTo>
                    <a:pt x="678747" y="1363772"/>
                  </a:lnTo>
                  <a:lnTo>
                    <a:pt x="267401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09649" y="1905230"/>
              <a:ext cx="310515" cy="1145540"/>
            </a:xfrm>
            <a:custGeom>
              <a:avLst/>
              <a:gdLst/>
              <a:ahLst/>
              <a:cxnLst/>
              <a:rect l="l" t="t" r="r" b="b"/>
              <a:pathLst>
                <a:path w="310515" h="1145539">
                  <a:moveTo>
                    <a:pt x="25956" y="0"/>
                  </a:moveTo>
                  <a:lnTo>
                    <a:pt x="0" y="581094"/>
                  </a:lnTo>
                  <a:lnTo>
                    <a:pt x="170176" y="1145279"/>
                  </a:lnTo>
                  <a:lnTo>
                    <a:pt x="310309" y="534470"/>
                  </a:lnTo>
                  <a:lnTo>
                    <a:pt x="2595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79825" y="2439701"/>
              <a:ext cx="411480" cy="1974850"/>
            </a:xfrm>
            <a:custGeom>
              <a:avLst/>
              <a:gdLst/>
              <a:ahLst/>
              <a:cxnLst/>
              <a:rect l="l" t="t" r="r" b="b"/>
              <a:pathLst>
                <a:path w="411479" h="1974850">
                  <a:moveTo>
                    <a:pt x="140133" y="0"/>
                  </a:moveTo>
                  <a:lnTo>
                    <a:pt x="0" y="610809"/>
                  </a:lnTo>
                  <a:lnTo>
                    <a:pt x="411346" y="1974582"/>
                  </a:lnTo>
                  <a:lnTo>
                    <a:pt x="411346" y="509742"/>
                  </a:lnTo>
                  <a:lnTo>
                    <a:pt x="14013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79825" y="2439701"/>
              <a:ext cx="411480" cy="1974850"/>
            </a:xfrm>
            <a:custGeom>
              <a:avLst/>
              <a:gdLst/>
              <a:ahLst/>
              <a:cxnLst/>
              <a:rect l="l" t="t" r="r" b="b"/>
              <a:pathLst>
                <a:path w="411479" h="1974850">
                  <a:moveTo>
                    <a:pt x="411346" y="509742"/>
                  </a:moveTo>
                  <a:lnTo>
                    <a:pt x="411346" y="1974582"/>
                  </a:lnTo>
                  <a:lnTo>
                    <a:pt x="0" y="610809"/>
                  </a:lnTo>
                  <a:lnTo>
                    <a:pt x="140133" y="0"/>
                  </a:lnTo>
                  <a:lnTo>
                    <a:pt x="411346" y="509742"/>
                  </a:lnTo>
                  <a:close/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27036" y="9571"/>
              <a:ext cx="1093470" cy="1896110"/>
            </a:xfrm>
            <a:custGeom>
              <a:avLst/>
              <a:gdLst/>
              <a:ahLst/>
              <a:cxnLst/>
              <a:rect l="l" t="t" r="r" b="b"/>
              <a:pathLst>
                <a:path w="1093470" h="1896110">
                  <a:moveTo>
                    <a:pt x="1093245" y="0"/>
                  </a:moveTo>
                  <a:lnTo>
                    <a:pt x="0" y="0"/>
                  </a:lnTo>
                  <a:lnTo>
                    <a:pt x="1008569" y="1895659"/>
                  </a:lnTo>
                  <a:lnTo>
                    <a:pt x="1093245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35605" y="9571"/>
              <a:ext cx="555625" cy="2430145"/>
            </a:xfrm>
            <a:custGeom>
              <a:avLst/>
              <a:gdLst/>
              <a:ahLst/>
              <a:cxnLst/>
              <a:rect l="l" t="t" r="r" b="b"/>
              <a:pathLst>
                <a:path w="555625" h="2430145">
                  <a:moveTo>
                    <a:pt x="555566" y="0"/>
                  </a:moveTo>
                  <a:lnTo>
                    <a:pt x="84675" y="0"/>
                  </a:lnTo>
                  <a:lnTo>
                    <a:pt x="0" y="1895659"/>
                  </a:lnTo>
                  <a:lnTo>
                    <a:pt x="284352" y="2430129"/>
                  </a:lnTo>
                  <a:lnTo>
                    <a:pt x="555566" y="1248008"/>
                  </a:lnTo>
                  <a:lnTo>
                    <a:pt x="55556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35605" y="9571"/>
              <a:ext cx="555625" cy="2430145"/>
            </a:xfrm>
            <a:custGeom>
              <a:avLst/>
              <a:gdLst/>
              <a:ahLst/>
              <a:cxnLst/>
              <a:rect l="l" t="t" r="r" b="b"/>
              <a:pathLst>
                <a:path w="555625" h="2430145">
                  <a:moveTo>
                    <a:pt x="555566" y="0"/>
                  </a:moveTo>
                  <a:lnTo>
                    <a:pt x="555566" y="1248008"/>
                  </a:lnTo>
                  <a:lnTo>
                    <a:pt x="284352" y="2430129"/>
                  </a:lnTo>
                  <a:lnTo>
                    <a:pt x="0" y="1895659"/>
                  </a:lnTo>
                  <a:lnTo>
                    <a:pt x="84675" y="0"/>
                  </a:lnTo>
                  <a:lnTo>
                    <a:pt x="555566" y="0"/>
                  </a:lnTo>
                  <a:close/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19958" y="1257580"/>
              <a:ext cx="271780" cy="1692275"/>
            </a:xfrm>
            <a:custGeom>
              <a:avLst/>
              <a:gdLst/>
              <a:ahLst/>
              <a:cxnLst/>
              <a:rect l="l" t="t" r="r" b="b"/>
              <a:pathLst>
                <a:path w="271779" h="1692275">
                  <a:moveTo>
                    <a:pt x="271213" y="0"/>
                  </a:moveTo>
                  <a:lnTo>
                    <a:pt x="0" y="1182121"/>
                  </a:lnTo>
                  <a:lnTo>
                    <a:pt x="271213" y="1691863"/>
                  </a:lnTo>
                  <a:lnTo>
                    <a:pt x="27121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655480" y="963018"/>
            <a:ext cx="6685607" cy="6656797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lnSpc>
                <a:spcPts val="1518"/>
              </a:lnSpc>
              <a:spcBef>
                <a:spcPts val="94"/>
              </a:spcBef>
            </a:pP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Observing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males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over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25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years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research,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they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did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not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endParaRPr sz="1320">
              <a:latin typeface="Trebuchet MS"/>
              <a:cs typeface="Trebuchet MS"/>
            </a:endParaRPr>
          </a:p>
          <a:p>
            <a:pPr marL="11977">
              <a:lnSpc>
                <a:spcPts val="1518"/>
              </a:lnSpc>
            </a:pP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seed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3" dirty="0">
                <a:solidFill>
                  <a:srgbClr val="151616"/>
                </a:solidFill>
                <a:latin typeface="Trebuchet MS"/>
                <a:cs typeface="Trebuchet MS"/>
              </a:rPr>
              <a:t>material,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only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twice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2014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2023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were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detected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males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seed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material.</a:t>
            </a:r>
            <a:endParaRPr sz="1320">
              <a:latin typeface="Trebuchet MS"/>
              <a:cs typeface="Trebuchet MS"/>
            </a:endParaRPr>
          </a:p>
          <a:p>
            <a:pPr marL="23953">
              <a:lnSpc>
                <a:spcPts val="1490"/>
              </a:lnSpc>
              <a:spcBef>
                <a:spcPts val="599"/>
              </a:spcBef>
            </a:pP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known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decline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particular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phytoplankton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species,</a:t>
            </a:r>
            <a:endParaRPr sz="1320">
              <a:latin typeface="Trebuchet MS"/>
              <a:cs typeface="Trebuchet MS"/>
            </a:endParaRPr>
          </a:p>
          <a:p>
            <a:pPr marL="23953" marR="1674952">
              <a:lnSpc>
                <a:spcPts val="1396"/>
              </a:lnSpc>
              <a:spcBef>
                <a:spcPts val="108"/>
              </a:spcBef>
            </a:pP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resulting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its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grazing,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lead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development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harmful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species,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including</a:t>
            </a:r>
            <a:r>
              <a:rPr sz="1320" spc="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cyanobacteria.</a:t>
            </a:r>
            <a:endParaRPr sz="1320">
              <a:latin typeface="Trebuchet MS"/>
              <a:cs typeface="Trebuchet MS"/>
            </a:endParaRPr>
          </a:p>
          <a:p>
            <a:pPr marL="23953">
              <a:lnSpc>
                <a:spcPts val="1490"/>
              </a:lnSpc>
              <a:spcBef>
                <a:spcPts val="1183"/>
              </a:spcBef>
            </a:pP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Furthermore,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excess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nutrients,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phytoplankton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become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uncontrollable,</a:t>
            </a:r>
            <a:endParaRPr sz="1320">
              <a:latin typeface="Trebuchet MS"/>
              <a:cs typeface="Trebuchet MS"/>
            </a:endParaRPr>
          </a:p>
          <a:p>
            <a:pPr marL="23953" marR="186838">
              <a:lnSpc>
                <a:spcPts val="1396"/>
              </a:lnSpc>
              <a:spcBef>
                <a:spcPts val="104"/>
              </a:spcBef>
            </a:pP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lead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harmful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23" dirty="0">
                <a:solidFill>
                  <a:srgbClr val="151616"/>
                </a:solidFill>
                <a:latin typeface="Trebuchet MS"/>
                <a:cs typeface="Trebuchet MS"/>
              </a:rPr>
              <a:t>algal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blooms.These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blooms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produce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extremely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toxic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compounds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320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harmful</a:t>
            </a:r>
            <a:r>
              <a:rPr sz="1320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effects.</a:t>
            </a:r>
            <a:endParaRPr sz="1320">
              <a:latin typeface="Trebuchet MS"/>
              <a:cs typeface="Trebuchet MS"/>
            </a:endParaRPr>
          </a:p>
          <a:p>
            <a:pPr marL="23953">
              <a:spcBef>
                <a:spcPts val="1183"/>
              </a:spcBef>
            </a:pP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Evidence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observed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period,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including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whitish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coloration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crustacean.</a:t>
            </a:r>
            <a:endParaRPr sz="1320">
              <a:latin typeface="Trebuchet MS"/>
              <a:cs typeface="Trebuchet MS"/>
            </a:endParaRPr>
          </a:p>
          <a:p>
            <a:pPr marL="23953">
              <a:lnSpc>
                <a:spcPts val="1490"/>
              </a:lnSpc>
              <a:spcBef>
                <a:spcPts val="1202"/>
              </a:spcBef>
            </a:pP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We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encountered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situation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twice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25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years.</a:t>
            </a:r>
            <a:endParaRPr sz="1320">
              <a:latin typeface="Trebuchet MS"/>
              <a:cs typeface="Trebuchet MS"/>
            </a:endParaRPr>
          </a:p>
          <a:p>
            <a:pPr marL="23953" marR="662315">
              <a:lnSpc>
                <a:spcPts val="1396"/>
              </a:lnSpc>
              <a:spcBef>
                <a:spcPts val="104"/>
              </a:spcBef>
            </a:pP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period,</a:t>
            </a:r>
            <a:r>
              <a:rPr sz="1320" spc="-15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unusual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degree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esophageal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ﬁlling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insufﬁcient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digestion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were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observed.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addition,</a:t>
            </a:r>
            <a:r>
              <a:rPr sz="1320" spc="-15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whitish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coloration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noted,</a:t>
            </a:r>
            <a:endParaRPr sz="1320">
              <a:latin typeface="Trebuchet MS"/>
              <a:cs typeface="Trebuchet MS"/>
            </a:endParaRPr>
          </a:p>
          <a:p>
            <a:pPr marL="23953">
              <a:lnSpc>
                <a:spcPts val="1372"/>
              </a:lnSpc>
            </a:pP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usually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observed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high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oxygen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content.</a:t>
            </a:r>
            <a:endParaRPr sz="1320">
              <a:latin typeface="Trebuchet MS"/>
              <a:cs typeface="Trebuchet MS"/>
            </a:endParaRPr>
          </a:p>
          <a:p>
            <a:pPr marL="45511">
              <a:lnSpc>
                <a:spcPts val="1391"/>
              </a:lnSpc>
              <a:spcBef>
                <a:spcPts val="1174"/>
              </a:spcBef>
            </a:pP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September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2014,</a:t>
            </a:r>
            <a:r>
              <a:rPr sz="1320" spc="-14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almost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entire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generation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died.</a:t>
            </a:r>
            <a:endParaRPr sz="1320">
              <a:latin typeface="Trebuchet MS"/>
              <a:cs typeface="Trebuchet MS"/>
            </a:endParaRPr>
          </a:p>
          <a:p>
            <a:pPr marL="45511">
              <a:lnSpc>
                <a:spcPts val="1202"/>
              </a:lnSpc>
            </a:pP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drop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temperature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establishment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rainy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period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middle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August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2023,</a:t>
            </a:r>
            <a:endParaRPr sz="1320">
              <a:latin typeface="Trebuchet MS"/>
              <a:cs typeface="Trebuchet MS"/>
            </a:endParaRPr>
          </a:p>
          <a:p>
            <a:pPr marL="44913" marR="1382719">
              <a:lnSpc>
                <a:spcPct val="75800"/>
              </a:lnSpc>
              <a:spcBef>
                <a:spcPts val="192"/>
              </a:spcBef>
            </a:pP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situation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on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sz="1320" spc="32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changed.The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mass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death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stopped;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survival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rate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period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about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50%.</a:t>
            </a:r>
            <a:endParaRPr sz="1320">
              <a:latin typeface="Trebuchet MS"/>
              <a:cs typeface="Trebuchet MS"/>
            </a:endParaRPr>
          </a:p>
          <a:p>
            <a:pPr marL="44913">
              <a:lnSpc>
                <a:spcPts val="1391"/>
              </a:lnSpc>
              <a:spcBef>
                <a:spcPts val="816"/>
              </a:spcBef>
            </a:pP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second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generation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population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1000-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1200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8" dirty="0">
                <a:solidFill>
                  <a:srgbClr val="151616"/>
                </a:solidFill>
                <a:latin typeface="Trebuchet MS"/>
                <a:cs typeface="Trebuchet MS"/>
              </a:rPr>
              <a:t>pcs/m3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produced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more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than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1000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tons</a:t>
            </a:r>
            <a:endParaRPr sz="1320">
              <a:latin typeface="Trebuchet MS"/>
              <a:cs typeface="Trebuchet MS"/>
            </a:endParaRPr>
          </a:p>
          <a:p>
            <a:pPr marL="44913" marR="547338">
              <a:lnSpc>
                <a:spcPct val="75800"/>
              </a:lnSpc>
              <a:spcBef>
                <a:spcPts val="192"/>
              </a:spcBef>
            </a:pP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mid-</a:t>
            </a:r>
            <a:r>
              <a:rPr sz="1320" spc="-1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August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till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end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October.The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volume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30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egg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laying</a:t>
            </a:r>
            <a:r>
              <a:rPr sz="1320" spc="32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alone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estimated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at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approximately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280-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310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tons.</a:t>
            </a:r>
            <a:endParaRPr sz="1320">
              <a:latin typeface="Trebuchet MS"/>
              <a:cs typeface="Trebuchet MS"/>
            </a:endParaRPr>
          </a:p>
          <a:p>
            <a:pPr marL="44913">
              <a:lnSpc>
                <a:spcPts val="1391"/>
              </a:lnSpc>
              <a:spcBef>
                <a:spcPts val="820"/>
              </a:spcBef>
            </a:pP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important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note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males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8" dirty="0">
                <a:solidFill>
                  <a:srgbClr val="151616"/>
                </a:solidFill>
                <a:latin typeface="Trebuchet MS"/>
                <a:cs typeface="Trebuchet MS"/>
              </a:rPr>
              <a:t>fairly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large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numbers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endParaRPr sz="1320">
              <a:latin typeface="Trebuchet MS"/>
              <a:cs typeface="Trebuchet MS"/>
            </a:endParaRPr>
          </a:p>
          <a:p>
            <a:pPr marL="44913">
              <a:lnSpc>
                <a:spcPts val="1202"/>
              </a:lnSpc>
            </a:pP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parthenogenetic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population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experiments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Russian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scientis</a:t>
            </a:r>
            <a:endParaRPr sz="1320">
              <a:latin typeface="Trebuchet MS"/>
              <a:cs typeface="Trebuchet MS"/>
            </a:endParaRPr>
          </a:p>
          <a:p>
            <a:pPr marL="44913" marR="900654">
              <a:lnSpc>
                <a:spcPct val="75800"/>
              </a:lnSpc>
              <a:spcBef>
                <a:spcPts val="189"/>
              </a:spcBef>
            </a:pPr>
            <a:r>
              <a:rPr sz="1320" spc="-212" dirty="0">
                <a:solidFill>
                  <a:srgbClr val="151616"/>
                </a:solidFill>
                <a:latin typeface="Trebuchet MS"/>
                <a:cs typeface="Trebuchet MS"/>
              </a:rPr>
              <a:t>V.P.</a:t>
            </a:r>
            <a:r>
              <a:rPr sz="1320" spc="-29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Anikin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1896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while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studying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Artemia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Mormyshan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Lakes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Altai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Region.</a:t>
            </a:r>
            <a:endParaRPr sz="1320">
              <a:latin typeface="Trebuchet MS"/>
              <a:cs typeface="Trebuchet MS"/>
            </a:endParaRPr>
          </a:p>
          <a:p>
            <a:pPr marL="44913" marR="327565">
              <a:lnSpc>
                <a:spcPct val="75800"/>
              </a:lnSpc>
              <a:spcBef>
                <a:spcPts val="1202"/>
              </a:spcBef>
            </a:pP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According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author,</a:t>
            </a:r>
            <a:r>
              <a:rPr sz="1320" spc="-15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species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composition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or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presence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separate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class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algae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toxic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factors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complicate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23" dirty="0">
                <a:solidFill>
                  <a:srgbClr val="151616"/>
                </a:solidFill>
                <a:latin typeface="Trebuchet MS"/>
                <a:cs typeface="Trebuchet MS"/>
              </a:rPr>
              <a:t>life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crustacean.</a:t>
            </a:r>
            <a:endParaRPr sz="1320">
              <a:latin typeface="Trebuchet MS"/>
              <a:cs typeface="Trebuchet MS"/>
            </a:endParaRPr>
          </a:p>
          <a:p>
            <a:pPr marL="44913" marR="276065">
              <a:lnSpc>
                <a:spcPct val="75800"/>
              </a:lnSpc>
              <a:spcBef>
                <a:spcPts val="1202"/>
              </a:spcBef>
            </a:pP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That’s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why,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we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conclude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organism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Artemia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crustaceans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resorts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last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way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order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increase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chances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preserving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its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offspring.</a:t>
            </a:r>
            <a:endParaRPr sz="132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50152" y="338627"/>
            <a:ext cx="4102981" cy="464919"/>
          </a:xfrm>
          <a:prstGeom prst="rect">
            <a:avLst/>
          </a:prstGeom>
        </p:spPr>
        <p:txBody>
          <a:bodyPr vert="horz" wrap="square" lIns="0" tIns="14970" rIns="0" bIns="0" rtlCol="0">
            <a:spAutoFit/>
          </a:bodyPr>
          <a:lstStyle/>
          <a:p>
            <a:pPr marL="11977">
              <a:spcBef>
                <a:spcPts val="118"/>
              </a:spcBef>
            </a:pPr>
            <a:r>
              <a:rPr sz="2923" dirty="0">
                <a:solidFill>
                  <a:srgbClr val="003962"/>
                </a:solidFill>
                <a:latin typeface="Arial"/>
                <a:cs typeface="Arial"/>
              </a:rPr>
              <a:t>Presence</a:t>
            </a:r>
            <a:r>
              <a:rPr sz="2923" spc="-19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923" dirty="0">
                <a:solidFill>
                  <a:srgbClr val="003962"/>
                </a:solidFill>
                <a:latin typeface="Arial"/>
                <a:cs typeface="Arial"/>
              </a:rPr>
              <a:t>of</a:t>
            </a:r>
            <a:r>
              <a:rPr sz="2923" spc="-5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923" dirty="0">
                <a:solidFill>
                  <a:srgbClr val="003962"/>
                </a:solidFill>
                <a:latin typeface="Arial"/>
                <a:cs typeface="Arial"/>
              </a:rPr>
              <a:t>light</a:t>
            </a:r>
            <a:r>
              <a:rPr sz="2923" spc="-5" dirty="0">
                <a:solidFill>
                  <a:srgbClr val="003962"/>
                </a:solidFill>
                <a:latin typeface="Arial"/>
                <a:cs typeface="Arial"/>
              </a:rPr>
              <a:t> </a:t>
            </a:r>
            <a:r>
              <a:rPr sz="2923" spc="-9" dirty="0">
                <a:solidFill>
                  <a:srgbClr val="003962"/>
                </a:solidFill>
                <a:latin typeface="Arial"/>
                <a:cs typeface="Arial"/>
              </a:rPr>
              <a:t>cysts</a:t>
            </a:r>
            <a:endParaRPr sz="2923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2870" y="2972655"/>
            <a:ext cx="1901192" cy="3979029"/>
            <a:chOff x="565081" y="2923758"/>
            <a:chExt cx="2016125" cy="4219575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081" y="2923758"/>
              <a:ext cx="2015898" cy="42193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8384" y="3927226"/>
              <a:ext cx="101476" cy="10080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63247" y="3956449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59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3"/>
                  </a:lnTo>
                  <a:lnTo>
                    <a:pt x="98275" y="57327"/>
                  </a:lnTo>
                  <a:lnTo>
                    <a:pt x="90654" y="74940"/>
                  </a:lnTo>
                  <a:lnTo>
                    <a:pt x="76360" y="89057"/>
                  </a:lnTo>
                  <a:lnTo>
                    <a:pt x="57822" y="96801"/>
                  </a:lnTo>
                  <a:lnTo>
                    <a:pt x="38632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91585" y="3954052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7"/>
                  </a:lnTo>
                  <a:lnTo>
                    <a:pt x="3393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4" y="57696"/>
                  </a:lnTo>
                  <a:lnTo>
                    <a:pt x="20389" y="70224"/>
                  </a:lnTo>
                  <a:lnTo>
                    <a:pt x="33692" y="77781"/>
                  </a:lnTo>
                  <a:lnTo>
                    <a:pt x="47295" y="79789"/>
                  </a:lnTo>
                  <a:lnTo>
                    <a:pt x="59573" y="75672"/>
                  </a:lnTo>
                  <a:lnTo>
                    <a:pt x="68108" y="65931"/>
                  </a:lnTo>
                  <a:lnTo>
                    <a:pt x="71501" y="52605"/>
                  </a:lnTo>
                  <a:lnTo>
                    <a:pt x="69658" y="37418"/>
                  </a:lnTo>
                  <a:lnTo>
                    <a:pt x="62485" y="22093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5087" y="3991477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59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3"/>
                  </a:lnTo>
                  <a:lnTo>
                    <a:pt x="98275" y="57327"/>
                  </a:lnTo>
                  <a:lnTo>
                    <a:pt x="90654" y="74940"/>
                  </a:lnTo>
                  <a:lnTo>
                    <a:pt x="76360" y="89057"/>
                  </a:lnTo>
                  <a:lnTo>
                    <a:pt x="57822" y="96802"/>
                  </a:lnTo>
                  <a:lnTo>
                    <a:pt x="38632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3426" y="3989080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5" y="4117"/>
                  </a:lnTo>
                  <a:lnTo>
                    <a:pt x="3392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3" y="57696"/>
                  </a:lnTo>
                  <a:lnTo>
                    <a:pt x="20388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2"/>
                  </a:lnTo>
                  <a:lnTo>
                    <a:pt x="68108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4" y="22093"/>
                  </a:lnTo>
                  <a:lnTo>
                    <a:pt x="51110" y="9565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46960" y="4005996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2" y="38424"/>
                  </a:lnTo>
                  <a:lnTo>
                    <a:pt x="98274" y="57327"/>
                  </a:lnTo>
                  <a:lnTo>
                    <a:pt x="90653" y="74941"/>
                  </a:lnTo>
                  <a:lnTo>
                    <a:pt x="76359" y="89057"/>
                  </a:lnTo>
                  <a:lnTo>
                    <a:pt x="57821" y="96802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75298" y="4003600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8"/>
                  </a:lnTo>
                  <a:lnTo>
                    <a:pt x="3393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4" y="57697"/>
                  </a:lnTo>
                  <a:lnTo>
                    <a:pt x="20389" y="70224"/>
                  </a:lnTo>
                  <a:lnTo>
                    <a:pt x="33691" y="77780"/>
                  </a:lnTo>
                  <a:lnTo>
                    <a:pt x="47294" y="79789"/>
                  </a:lnTo>
                  <a:lnTo>
                    <a:pt x="59572" y="75671"/>
                  </a:lnTo>
                  <a:lnTo>
                    <a:pt x="68107" y="65930"/>
                  </a:lnTo>
                  <a:lnTo>
                    <a:pt x="71500" y="52605"/>
                  </a:lnTo>
                  <a:lnTo>
                    <a:pt x="69657" y="37417"/>
                  </a:lnTo>
                  <a:lnTo>
                    <a:pt x="62485" y="22092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5153" y="4009899"/>
              <a:ext cx="101476" cy="1008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0294" y="4005479"/>
              <a:ext cx="101476" cy="10080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099808" y="3999962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4"/>
                  </a:lnTo>
                  <a:lnTo>
                    <a:pt x="98275" y="57327"/>
                  </a:lnTo>
                  <a:lnTo>
                    <a:pt x="90654" y="74941"/>
                  </a:lnTo>
                  <a:lnTo>
                    <a:pt x="76359" y="89057"/>
                  </a:lnTo>
                  <a:lnTo>
                    <a:pt x="57822" y="96802"/>
                  </a:lnTo>
                  <a:lnTo>
                    <a:pt x="38632" y="97041"/>
                  </a:lnTo>
                  <a:lnTo>
                    <a:pt x="21013" y="90175"/>
                  </a:lnTo>
                  <a:lnTo>
                    <a:pt x="7193" y="76604"/>
                  </a:lnTo>
                  <a:lnTo>
                    <a:pt x="0" y="58618"/>
                  </a:lnTo>
                  <a:lnTo>
                    <a:pt x="458" y="39715"/>
                  </a:lnTo>
                  <a:lnTo>
                    <a:pt x="8078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28147" y="3997566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7" y="4118"/>
                  </a:lnTo>
                  <a:lnTo>
                    <a:pt x="3393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3" y="57697"/>
                  </a:lnTo>
                  <a:lnTo>
                    <a:pt x="20388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1"/>
                  </a:lnTo>
                  <a:lnTo>
                    <a:pt x="68107" y="65930"/>
                  </a:lnTo>
                  <a:lnTo>
                    <a:pt x="71500" y="52605"/>
                  </a:lnTo>
                  <a:lnTo>
                    <a:pt x="69657" y="37417"/>
                  </a:lnTo>
                  <a:lnTo>
                    <a:pt x="62484" y="22092"/>
                  </a:lnTo>
                  <a:lnTo>
                    <a:pt x="51110" y="9565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29592" y="3980796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4"/>
                  </a:moveTo>
                  <a:lnTo>
                    <a:pt x="40910" y="239"/>
                  </a:lnTo>
                  <a:lnTo>
                    <a:pt x="60100" y="0"/>
                  </a:lnTo>
                  <a:lnTo>
                    <a:pt x="77719" y="6865"/>
                  </a:lnTo>
                  <a:lnTo>
                    <a:pt x="91540" y="20436"/>
                  </a:lnTo>
                  <a:lnTo>
                    <a:pt x="98733" y="38423"/>
                  </a:lnTo>
                  <a:lnTo>
                    <a:pt x="98275" y="57327"/>
                  </a:lnTo>
                  <a:lnTo>
                    <a:pt x="90654" y="74941"/>
                  </a:lnTo>
                  <a:lnTo>
                    <a:pt x="76359" y="89057"/>
                  </a:lnTo>
                  <a:lnTo>
                    <a:pt x="57822" y="96802"/>
                  </a:lnTo>
                  <a:lnTo>
                    <a:pt x="38631" y="97040"/>
                  </a:lnTo>
                  <a:lnTo>
                    <a:pt x="21013" y="90174"/>
                  </a:lnTo>
                  <a:lnTo>
                    <a:pt x="7193" y="76605"/>
                  </a:lnTo>
                  <a:lnTo>
                    <a:pt x="0" y="58619"/>
                  </a:lnTo>
                  <a:lnTo>
                    <a:pt x="458" y="39715"/>
                  </a:lnTo>
                  <a:lnTo>
                    <a:pt x="8078" y="22101"/>
                  </a:lnTo>
                  <a:lnTo>
                    <a:pt x="22373" y="7984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57931" y="3978400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5" y="4117"/>
                  </a:lnTo>
                  <a:lnTo>
                    <a:pt x="3392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3" y="57696"/>
                  </a:lnTo>
                  <a:lnTo>
                    <a:pt x="20388" y="70223"/>
                  </a:lnTo>
                  <a:lnTo>
                    <a:pt x="33691" y="77780"/>
                  </a:lnTo>
                  <a:lnTo>
                    <a:pt x="47294" y="79789"/>
                  </a:lnTo>
                  <a:lnTo>
                    <a:pt x="59572" y="75670"/>
                  </a:lnTo>
                  <a:lnTo>
                    <a:pt x="68108" y="65930"/>
                  </a:lnTo>
                  <a:lnTo>
                    <a:pt x="71500" y="52605"/>
                  </a:lnTo>
                  <a:lnTo>
                    <a:pt x="69657" y="37417"/>
                  </a:lnTo>
                  <a:lnTo>
                    <a:pt x="62484" y="22092"/>
                  </a:lnTo>
                  <a:lnTo>
                    <a:pt x="51110" y="9564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48316" y="3945602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4"/>
                  </a:lnTo>
                  <a:lnTo>
                    <a:pt x="98274" y="57327"/>
                  </a:lnTo>
                  <a:lnTo>
                    <a:pt x="90654" y="74941"/>
                  </a:lnTo>
                  <a:lnTo>
                    <a:pt x="76359" y="89057"/>
                  </a:lnTo>
                  <a:lnTo>
                    <a:pt x="57822" y="96802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76654" y="3943206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8"/>
                  </a:lnTo>
                  <a:lnTo>
                    <a:pt x="3393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4" y="57697"/>
                  </a:lnTo>
                  <a:lnTo>
                    <a:pt x="20389" y="70224"/>
                  </a:lnTo>
                  <a:lnTo>
                    <a:pt x="33692" y="77780"/>
                  </a:lnTo>
                  <a:lnTo>
                    <a:pt x="47295" y="79789"/>
                  </a:lnTo>
                  <a:lnTo>
                    <a:pt x="59573" y="75671"/>
                  </a:lnTo>
                  <a:lnTo>
                    <a:pt x="68108" y="65930"/>
                  </a:lnTo>
                  <a:lnTo>
                    <a:pt x="71501" y="52605"/>
                  </a:lnTo>
                  <a:lnTo>
                    <a:pt x="69658" y="37417"/>
                  </a:lnTo>
                  <a:lnTo>
                    <a:pt x="62485" y="22092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51557" y="4061519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59" h="97154">
                  <a:moveTo>
                    <a:pt x="22373" y="7985"/>
                  </a:moveTo>
                  <a:lnTo>
                    <a:pt x="40910" y="239"/>
                  </a:lnTo>
                  <a:lnTo>
                    <a:pt x="60100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3"/>
                  </a:lnTo>
                  <a:lnTo>
                    <a:pt x="98275" y="57327"/>
                  </a:lnTo>
                  <a:lnTo>
                    <a:pt x="90654" y="74940"/>
                  </a:lnTo>
                  <a:lnTo>
                    <a:pt x="76359" y="89057"/>
                  </a:lnTo>
                  <a:lnTo>
                    <a:pt x="57822" y="96801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3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8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79896" y="4059122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5" y="4117"/>
                  </a:lnTo>
                  <a:lnTo>
                    <a:pt x="3392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3" y="57696"/>
                  </a:lnTo>
                  <a:lnTo>
                    <a:pt x="20388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2"/>
                  </a:lnTo>
                  <a:lnTo>
                    <a:pt x="68108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4" y="22093"/>
                  </a:lnTo>
                  <a:lnTo>
                    <a:pt x="51110" y="9565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67660" y="4077726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59" h="97154">
                  <a:moveTo>
                    <a:pt x="22373" y="7984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6"/>
                  </a:lnTo>
                  <a:lnTo>
                    <a:pt x="98733" y="38423"/>
                  </a:lnTo>
                  <a:lnTo>
                    <a:pt x="98275" y="57327"/>
                  </a:lnTo>
                  <a:lnTo>
                    <a:pt x="90654" y="74940"/>
                  </a:lnTo>
                  <a:lnTo>
                    <a:pt x="76359" y="89056"/>
                  </a:lnTo>
                  <a:lnTo>
                    <a:pt x="57822" y="96801"/>
                  </a:lnTo>
                  <a:lnTo>
                    <a:pt x="38632" y="97040"/>
                  </a:lnTo>
                  <a:lnTo>
                    <a:pt x="21013" y="90174"/>
                  </a:lnTo>
                  <a:lnTo>
                    <a:pt x="7193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8" y="22101"/>
                  </a:lnTo>
                  <a:lnTo>
                    <a:pt x="22373" y="7984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96000" y="4075329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7" y="4118"/>
                  </a:lnTo>
                  <a:lnTo>
                    <a:pt x="3393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3" y="57697"/>
                  </a:lnTo>
                  <a:lnTo>
                    <a:pt x="20388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1"/>
                  </a:lnTo>
                  <a:lnTo>
                    <a:pt x="68107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4" y="22092"/>
                  </a:lnTo>
                  <a:lnTo>
                    <a:pt x="51110" y="9565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92779" y="4110363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59" h="97154">
                  <a:moveTo>
                    <a:pt x="22374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4"/>
                  </a:lnTo>
                  <a:lnTo>
                    <a:pt x="98274" y="57327"/>
                  </a:lnTo>
                  <a:lnTo>
                    <a:pt x="90653" y="74941"/>
                  </a:lnTo>
                  <a:lnTo>
                    <a:pt x="76359" y="89057"/>
                  </a:lnTo>
                  <a:lnTo>
                    <a:pt x="57822" y="96802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9"/>
                  </a:lnTo>
                  <a:lnTo>
                    <a:pt x="458" y="39715"/>
                  </a:lnTo>
                  <a:lnTo>
                    <a:pt x="8078" y="22102"/>
                  </a:lnTo>
                  <a:lnTo>
                    <a:pt x="22374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21118" y="4107967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6" y="4118"/>
                  </a:lnTo>
                  <a:lnTo>
                    <a:pt x="3393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4" y="57697"/>
                  </a:lnTo>
                  <a:lnTo>
                    <a:pt x="20388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1"/>
                  </a:lnTo>
                  <a:lnTo>
                    <a:pt x="68107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4" y="22092"/>
                  </a:lnTo>
                  <a:lnTo>
                    <a:pt x="51110" y="9565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34215" y="4129404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4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6"/>
                  </a:lnTo>
                  <a:lnTo>
                    <a:pt x="91540" y="20438"/>
                  </a:lnTo>
                  <a:lnTo>
                    <a:pt x="98733" y="38423"/>
                  </a:lnTo>
                  <a:lnTo>
                    <a:pt x="98274" y="57327"/>
                  </a:lnTo>
                  <a:lnTo>
                    <a:pt x="90654" y="74940"/>
                  </a:lnTo>
                  <a:lnTo>
                    <a:pt x="76359" y="89057"/>
                  </a:lnTo>
                  <a:lnTo>
                    <a:pt x="57822" y="96802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5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0"/>
                  </a:lnTo>
                  <a:lnTo>
                    <a:pt x="22373" y="7984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62554" y="4127007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7"/>
                  </a:lnTo>
                  <a:lnTo>
                    <a:pt x="3393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4" y="57696"/>
                  </a:lnTo>
                  <a:lnTo>
                    <a:pt x="20389" y="70224"/>
                  </a:lnTo>
                  <a:lnTo>
                    <a:pt x="33692" y="77781"/>
                  </a:lnTo>
                  <a:lnTo>
                    <a:pt x="47295" y="79789"/>
                  </a:lnTo>
                  <a:lnTo>
                    <a:pt x="59573" y="75672"/>
                  </a:lnTo>
                  <a:lnTo>
                    <a:pt x="68108" y="65931"/>
                  </a:lnTo>
                  <a:lnTo>
                    <a:pt x="71501" y="52605"/>
                  </a:lnTo>
                  <a:lnTo>
                    <a:pt x="69658" y="37418"/>
                  </a:lnTo>
                  <a:lnTo>
                    <a:pt x="62485" y="22093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5415" y="4140490"/>
              <a:ext cx="101476" cy="10080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950066" y="4138807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3"/>
                  </a:lnTo>
                  <a:lnTo>
                    <a:pt x="98275" y="57327"/>
                  </a:lnTo>
                  <a:lnTo>
                    <a:pt x="90654" y="74940"/>
                  </a:lnTo>
                  <a:lnTo>
                    <a:pt x="76359" y="89057"/>
                  </a:lnTo>
                  <a:lnTo>
                    <a:pt x="57822" y="96801"/>
                  </a:lnTo>
                  <a:lnTo>
                    <a:pt x="38632" y="97041"/>
                  </a:lnTo>
                  <a:lnTo>
                    <a:pt x="21013" y="90175"/>
                  </a:lnTo>
                  <a:lnTo>
                    <a:pt x="7193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8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978405" y="4136410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5" y="0"/>
                  </a:moveTo>
                  <a:lnTo>
                    <a:pt x="11927" y="4117"/>
                  </a:lnTo>
                  <a:lnTo>
                    <a:pt x="3393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3" y="57696"/>
                  </a:lnTo>
                  <a:lnTo>
                    <a:pt x="20388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2"/>
                  </a:lnTo>
                  <a:lnTo>
                    <a:pt x="68107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4" y="22093"/>
                  </a:lnTo>
                  <a:lnTo>
                    <a:pt x="51110" y="9565"/>
                  </a:lnTo>
                  <a:lnTo>
                    <a:pt x="37809" y="2008"/>
                  </a:lnTo>
                  <a:lnTo>
                    <a:pt x="24205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44732" y="4113247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2" y="38423"/>
                  </a:lnTo>
                  <a:lnTo>
                    <a:pt x="98274" y="57327"/>
                  </a:lnTo>
                  <a:lnTo>
                    <a:pt x="90653" y="74940"/>
                  </a:lnTo>
                  <a:lnTo>
                    <a:pt x="76359" y="89057"/>
                  </a:lnTo>
                  <a:lnTo>
                    <a:pt x="57821" y="96801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73071" y="4110850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7"/>
                  </a:lnTo>
                  <a:lnTo>
                    <a:pt x="3393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4" y="57696"/>
                  </a:lnTo>
                  <a:lnTo>
                    <a:pt x="20389" y="70224"/>
                  </a:lnTo>
                  <a:lnTo>
                    <a:pt x="33691" y="77781"/>
                  </a:lnTo>
                  <a:lnTo>
                    <a:pt x="47295" y="79789"/>
                  </a:lnTo>
                  <a:lnTo>
                    <a:pt x="59573" y="75672"/>
                  </a:lnTo>
                  <a:lnTo>
                    <a:pt x="68108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5" y="22093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070554" y="4133191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3" y="38423"/>
                  </a:lnTo>
                  <a:lnTo>
                    <a:pt x="98274" y="57327"/>
                  </a:lnTo>
                  <a:lnTo>
                    <a:pt x="90654" y="74940"/>
                  </a:lnTo>
                  <a:lnTo>
                    <a:pt x="76359" y="89057"/>
                  </a:lnTo>
                  <a:lnTo>
                    <a:pt x="57822" y="96801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8"/>
                  </a:lnTo>
                  <a:lnTo>
                    <a:pt x="458" y="39714"/>
                  </a:lnTo>
                  <a:lnTo>
                    <a:pt x="8079" y="22101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98893" y="4130794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7"/>
                  </a:lnTo>
                  <a:lnTo>
                    <a:pt x="3393" y="13858"/>
                  </a:lnTo>
                  <a:lnTo>
                    <a:pt x="0" y="27184"/>
                  </a:lnTo>
                  <a:lnTo>
                    <a:pt x="1842" y="42371"/>
                  </a:lnTo>
                  <a:lnTo>
                    <a:pt x="9014" y="57696"/>
                  </a:lnTo>
                  <a:lnTo>
                    <a:pt x="20389" y="70224"/>
                  </a:lnTo>
                  <a:lnTo>
                    <a:pt x="33692" y="77781"/>
                  </a:lnTo>
                  <a:lnTo>
                    <a:pt x="47295" y="79789"/>
                  </a:lnTo>
                  <a:lnTo>
                    <a:pt x="59573" y="75672"/>
                  </a:lnTo>
                  <a:lnTo>
                    <a:pt x="68108" y="65931"/>
                  </a:lnTo>
                  <a:lnTo>
                    <a:pt x="71501" y="52605"/>
                  </a:lnTo>
                  <a:lnTo>
                    <a:pt x="69658" y="37418"/>
                  </a:lnTo>
                  <a:lnTo>
                    <a:pt x="62485" y="22093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182730" y="4106641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0" y="239"/>
                  </a:lnTo>
                  <a:lnTo>
                    <a:pt x="60100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2" y="38424"/>
                  </a:lnTo>
                  <a:lnTo>
                    <a:pt x="98274" y="57327"/>
                  </a:lnTo>
                  <a:lnTo>
                    <a:pt x="90653" y="74941"/>
                  </a:lnTo>
                  <a:lnTo>
                    <a:pt x="76359" y="89057"/>
                  </a:lnTo>
                  <a:lnTo>
                    <a:pt x="57821" y="96802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9"/>
                  </a:lnTo>
                  <a:lnTo>
                    <a:pt x="458" y="39715"/>
                  </a:lnTo>
                  <a:lnTo>
                    <a:pt x="8079" y="22102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211069" y="4104245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8"/>
                  </a:lnTo>
                  <a:lnTo>
                    <a:pt x="3393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4" y="57697"/>
                  </a:lnTo>
                  <a:lnTo>
                    <a:pt x="20389" y="70224"/>
                  </a:lnTo>
                  <a:lnTo>
                    <a:pt x="33691" y="77781"/>
                  </a:lnTo>
                  <a:lnTo>
                    <a:pt x="47294" y="79789"/>
                  </a:lnTo>
                  <a:lnTo>
                    <a:pt x="59572" y="75671"/>
                  </a:lnTo>
                  <a:lnTo>
                    <a:pt x="68107" y="65931"/>
                  </a:lnTo>
                  <a:lnTo>
                    <a:pt x="71500" y="52605"/>
                  </a:lnTo>
                  <a:lnTo>
                    <a:pt x="69657" y="37418"/>
                  </a:lnTo>
                  <a:lnTo>
                    <a:pt x="62485" y="22092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301426" y="4075508"/>
              <a:ext cx="99060" cy="97155"/>
            </a:xfrm>
            <a:custGeom>
              <a:avLst/>
              <a:gdLst/>
              <a:ahLst/>
              <a:cxnLst/>
              <a:rect l="l" t="t" r="r" b="b"/>
              <a:pathLst>
                <a:path w="99060" h="97154">
                  <a:moveTo>
                    <a:pt x="22373" y="7985"/>
                  </a:moveTo>
                  <a:lnTo>
                    <a:pt x="40911" y="239"/>
                  </a:lnTo>
                  <a:lnTo>
                    <a:pt x="60101" y="0"/>
                  </a:lnTo>
                  <a:lnTo>
                    <a:pt x="77719" y="6865"/>
                  </a:lnTo>
                  <a:lnTo>
                    <a:pt x="91540" y="20437"/>
                  </a:lnTo>
                  <a:lnTo>
                    <a:pt x="98732" y="38424"/>
                  </a:lnTo>
                  <a:lnTo>
                    <a:pt x="98274" y="57327"/>
                  </a:lnTo>
                  <a:lnTo>
                    <a:pt x="90653" y="74941"/>
                  </a:lnTo>
                  <a:lnTo>
                    <a:pt x="76359" y="89057"/>
                  </a:lnTo>
                  <a:lnTo>
                    <a:pt x="57821" y="96802"/>
                  </a:lnTo>
                  <a:lnTo>
                    <a:pt x="38631" y="97041"/>
                  </a:lnTo>
                  <a:lnTo>
                    <a:pt x="21013" y="90175"/>
                  </a:lnTo>
                  <a:lnTo>
                    <a:pt x="7192" y="76604"/>
                  </a:lnTo>
                  <a:lnTo>
                    <a:pt x="0" y="58619"/>
                  </a:lnTo>
                  <a:lnTo>
                    <a:pt x="458" y="39715"/>
                  </a:lnTo>
                  <a:lnTo>
                    <a:pt x="8079" y="22102"/>
                  </a:lnTo>
                  <a:lnTo>
                    <a:pt x="22373" y="7985"/>
                  </a:lnTo>
                  <a:close/>
                </a:path>
              </a:pathLst>
            </a:custGeom>
            <a:ln w="3175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329765" y="4073112"/>
              <a:ext cx="71755" cy="80010"/>
            </a:xfrm>
            <a:custGeom>
              <a:avLst/>
              <a:gdLst/>
              <a:ahLst/>
              <a:cxnLst/>
              <a:rect l="l" t="t" r="r" b="b"/>
              <a:pathLst>
                <a:path w="71755" h="80010">
                  <a:moveTo>
                    <a:pt x="24206" y="0"/>
                  </a:moveTo>
                  <a:lnTo>
                    <a:pt x="11926" y="4118"/>
                  </a:lnTo>
                  <a:lnTo>
                    <a:pt x="3393" y="13858"/>
                  </a:lnTo>
                  <a:lnTo>
                    <a:pt x="0" y="27183"/>
                  </a:lnTo>
                  <a:lnTo>
                    <a:pt x="1842" y="42371"/>
                  </a:lnTo>
                  <a:lnTo>
                    <a:pt x="9014" y="57697"/>
                  </a:lnTo>
                  <a:lnTo>
                    <a:pt x="20389" y="70224"/>
                  </a:lnTo>
                  <a:lnTo>
                    <a:pt x="33691" y="77781"/>
                  </a:lnTo>
                  <a:lnTo>
                    <a:pt x="47295" y="79789"/>
                  </a:lnTo>
                  <a:lnTo>
                    <a:pt x="59573" y="75671"/>
                  </a:lnTo>
                  <a:lnTo>
                    <a:pt x="68108" y="65930"/>
                  </a:lnTo>
                  <a:lnTo>
                    <a:pt x="71500" y="52605"/>
                  </a:lnTo>
                  <a:lnTo>
                    <a:pt x="69657" y="37417"/>
                  </a:lnTo>
                  <a:lnTo>
                    <a:pt x="62485" y="22092"/>
                  </a:lnTo>
                  <a:lnTo>
                    <a:pt x="51111" y="9565"/>
                  </a:lnTo>
                  <a:lnTo>
                    <a:pt x="37809" y="2008"/>
                  </a:lnTo>
                  <a:lnTo>
                    <a:pt x="24206" y="0"/>
                  </a:lnTo>
                  <a:close/>
                </a:path>
              </a:pathLst>
            </a:custGeom>
            <a:solidFill>
              <a:srgbClr val="FBE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4592" y="6140480"/>
              <a:ext cx="101476" cy="10080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0196" y="5282248"/>
              <a:ext cx="605148" cy="79001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31085" y="2036528"/>
            <a:ext cx="1401193" cy="433582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1977">
              <a:spcBef>
                <a:spcPts val="99"/>
              </a:spcBef>
            </a:pPr>
            <a:r>
              <a:rPr sz="2735" spc="-184" dirty="0">
                <a:solidFill>
                  <a:srgbClr val="676767"/>
                </a:solidFill>
                <a:latin typeface="Trebuchet MS"/>
                <a:cs typeface="Trebuchet MS"/>
              </a:rPr>
              <a:t>light</a:t>
            </a:r>
            <a:r>
              <a:rPr sz="2735" spc="-33" dirty="0">
                <a:solidFill>
                  <a:srgbClr val="676767"/>
                </a:solidFill>
                <a:latin typeface="Trebuchet MS"/>
                <a:cs typeface="Trebuchet MS"/>
              </a:rPr>
              <a:t> </a:t>
            </a:r>
            <a:r>
              <a:rPr sz="2735" spc="-108" dirty="0">
                <a:solidFill>
                  <a:srgbClr val="676767"/>
                </a:solidFill>
                <a:latin typeface="Trebuchet MS"/>
                <a:cs typeface="Trebuchet MS"/>
              </a:rPr>
              <a:t>cysts</a:t>
            </a:r>
            <a:endParaRPr sz="2735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62292" y="834597"/>
            <a:ext cx="4229328" cy="1305983"/>
          </a:xfrm>
          <a:prstGeom prst="rect">
            <a:avLst/>
          </a:prstGeom>
        </p:spPr>
        <p:txBody>
          <a:bodyPr vert="horz" wrap="square" lIns="0" tIns="23353" rIns="0" bIns="0" rtlCol="0">
            <a:spAutoFit/>
          </a:bodyPr>
          <a:lstStyle/>
          <a:p>
            <a:pPr marL="11977" marR="4790">
              <a:lnSpc>
                <a:spcPts val="2009"/>
              </a:lnSpc>
              <a:spcBef>
                <a:spcPts val="184"/>
              </a:spcBef>
            </a:pP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process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collecting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number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lakes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Altai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Region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Kazakhstan</a:t>
            </a:r>
            <a:endParaRPr>
              <a:latin typeface="Trebuchet MS"/>
              <a:cs typeface="Trebuchet MS"/>
            </a:endParaRPr>
          </a:p>
          <a:p>
            <a:pPr marL="11977" marR="652135">
              <a:lnSpc>
                <a:spcPts val="2009"/>
              </a:lnSpc>
            </a:pP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some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years,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presence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light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cysts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established.</a:t>
            </a:r>
            <a:endParaRPr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62278" y="2110819"/>
            <a:ext cx="3874239" cy="2075425"/>
          </a:xfrm>
          <a:prstGeom prst="rect">
            <a:avLst/>
          </a:prstGeom>
        </p:spPr>
        <p:txBody>
          <a:bodyPr vert="horz" wrap="square" lIns="0" tIns="23353" rIns="0" bIns="0" rtlCol="0">
            <a:spAutoFit/>
          </a:bodyPr>
          <a:lstStyle/>
          <a:p>
            <a:pPr marL="11977" marR="4790">
              <a:lnSpc>
                <a:spcPts val="2009"/>
              </a:lnSpc>
              <a:spcBef>
                <a:spcPts val="184"/>
              </a:spcBef>
            </a:pP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Usually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cyst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7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almost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spherical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shape,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but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upon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decapsulation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clear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endParaRPr>
              <a:latin typeface="Trebuchet MS"/>
              <a:cs typeface="Trebuchet MS"/>
            </a:endParaRPr>
          </a:p>
          <a:p>
            <a:pPr marL="11977" marR="249117">
              <a:lnSpc>
                <a:spcPts val="2009"/>
              </a:lnSpc>
            </a:pP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embryo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rather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concave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surface. Between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embryo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chorion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there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space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fresh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water,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ensures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buoyancy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cyst.</a:t>
            </a:r>
            <a:endParaRPr>
              <a:latin typeface="Trebuchet MS"/>
              <a:cs typeface="Trebuchet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62257" y="3897531"/>
            <a:ext cx="5448486" cy="2588386"/>
          </a:xfrm>
          <a:prstGeom prst="rect">
            <a:avLst/>
          </a:prstGeom>
        </p:spPr>
        <p:txBody>
          <a:bodyPr vert="horz" wrap="square" lIns="0" tIns="23353" rIns="0" bIns="0" rtlCol="0">
            <a:spAutoFit/>
          </a:bodyPr>
          <a:lstStyle/>
          <a:p>
            <a:pPr marL="11977" marR="2567821">
              <a:lnSpc>
                <a:spcPts val="2009"/>
              </a:lnSpc>
              <a:spcBef>
                <a:spcPts val="184"/>
              </a:spcBef>
            </a:pP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difﬁcult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name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reason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such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cysts.</a:t>
            </a:r>
            <a:endParaRPr>
              <a:latin typeface="Trebuchet MS"/>
              <a:cs typeface="Trebuchet MS"/>
            </a:endParaRPr>
          </a:p>
          <a:p>
            <a:pPr marL="11977" marR="945567">
              <a:lnSpc>
                <a:spcPts val="2009"/>
              </a:lnSpc>
            </a:pP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been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such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cysts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associated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change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characteristics</a:t>
            </a:r>
            <a:endParaRPr>
              <a:latin typeface="Trebuchet MS"/>
              <a:cs typeface="Trebuchet MS"/>
            </a:endParaRPr>
          </a:p>
          <a:p>
            <a:pPr marL="11977">
              <a:lnSpc>
                <a:spcPts val="1933"/>
              </a:lnSpc>
            </a:pP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60" dirty="0">
                <a:solidFill>
                  <a:srgbClr val="151616"/>
                </a:solidFill>
                <a:latin typeface="Trebuchet MS"/>
                <a:cs typeface="Trebuchet MS"/>
              </a:rPr>
              <a:t>lake,</a:t>
            </a:r>
            <a:r>
              <a:rPr spc="-20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as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2023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on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pc="-2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endParaRPr>
              <a:latin typeface="Trebuchet MS"/>
              <a:cs typeface="Trebuchet MS"/>
            </a:endParaRPr>
          </a:p>
          <a:p>
            <a:pPr marL="11977" marR="4790">
              <a:lnSpc>
                <a:spcPts val="2009"/>
              </a:lnSpc>
              <a:spcBef>
                <a:spcPts val="80"/>
              </a:spcBef>
            </a:pP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uncharacteristic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56" dirty="0">
                <a:solidFill>
                  <a:srgbClr val="151616"/>
                </a:solidFill>
                <a:latin typeface="Trebuchet MS"/>
                <a:cs typeface="Trebuchet MS"/>
              </a:rPr>
              <a:t>algae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(blue-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green)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47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appearance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large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number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males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seed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material.</a:t>
            </a:r>
            <a:endParaRPr>
              <a:latin typeface="Trebuchet MS"/>
              <a:cs typeface="Trebuchet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162245" y="5939488"/>
            <a:ext cx="4956870" cy="1305983"/>
          </a:xfrm>
          <a:prstGeom prst="rect">
            <a:avLst/>
          </a:prstGeom>
        </p:spPr>
        <p:txBody>
          <a:bodyPr vert="horz" wrap="square" lIns="0" tIns="23353" rIns="0" bIns="0" rtlCol="0">
            <a:spAutoFit/>
          </a:bodyPr>
          <a:lstStyle/>
          <a:p>
            <a:pPr marL="11977" marR="4790">
              <a:lnSpc>
                <a:spcPts val="2009"/>
              </a:lnSpc>
              <a:spcBef>
                <a:spcPts val="184"/>
              </a:spcBef>
            </a:pP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There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also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low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survival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rate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crustacean </a:t>
            </a: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Artemia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adult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51" dirty="0">
                <a:solidFill>
                  <a:srgbClr val="151616"/>
                </a:solidFill>
                <a:latin typeface="Trebuchet MS"/>
                <a:cs typeface="Trebuchet MS"/>
              </a:rPr>
              <a:t>age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groups.</a:t>
            </a:r>
            <a:r>
              <a:rPr spc="-20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harvested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products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end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0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August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ﬁrst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ten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days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September,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presence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light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ranged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10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30%.</a:t>
            </a:r>
            <a:endParaRPr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46138" y="4411516"/>
            <a:ext cx="672453" cy="673247"/>
          </a:xfrm>
          <a:prstGeom prst="rect">
            <a:avLst/>
          </a:prstGeom>
        </p:spPr>
        <p:txBody>
          <a:bodyPr vert="horz" wrap="square" lIns="0" tIns="31736" rIns="0" bIns="0" rtlCol="0">
            <a:spAutoFit/>
          </a:bodyPr>
          <a:lstStyle/>
          <a:p>
            <a:pPr marL="11977" marR="4790">
              <a:lnSpc>
                <a:spcPts val="2518"/>
              </a:lnSpc>
              <a:spcBef>
                <a:spcPts val="250"/>
              </a:spcBef>
            </a:pPr>
            <a:r>
              <a:rPr sz="2169" spc="-33" dirty="0">
                <a:solidFill>
                  <a:srgbClr val="151616"/>
                </a:solidFill>
                <a:latin typeface="Trebuchet MS"/>
                <a:cs typeface="Trebuchet MS"/>
              </a:rPr>
              <a:t>Fresh </a:t>
            </a:r>
            <a:r>
              <a:rPr sz="2169" spc="-123" dirty="0">
                <a:solidFill>
                  <a:srgbClr val="151616"/>
                </a:solidFill>
                <a:latin typeface="Trebuchet MS"/>
                <a:cs typeface="Trebuchet MS"/>
              </a:rPr>
              <a:t>water</a:t>
            </a:r>
            <a:endParaRPr sz="2169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48" name="object 48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990037" y="692059"/>
            <a:ext cx="1299996" cy="1277840"/>
            <a:chOff x="1049886" y="505296"/>
            <a:chExt cx="1378585" cy="1355090"/>
          </a:xfrm>
        </p:grpSpPr>
        <p:sp>
          <p:nvSpPr>
            <p:cNvPr id="57" name="object 57"/>
            <p:cNvSpPr/>
            <p:nvPr/>
          </p:nvSpPr>
          <p:spPr>
            <a:xfrm>
              <a:off x="1055652" y="551967"/>
              <a:ext cx="1306830" cy="1304925"/>
            </a:xfrm>
            <a:custGeom>
              <a:avLst/>
              <a:gdLst/>
              <a:ahLst/>
              <a:cxnLst/>
              <a:rect l="l" t="t" r="r" b="b"/>
              <a:pathLst>
                <a:path w="1306830" h="1304925">
                  <a:moveTo>
                    <a:pt x="682338" y="0"/>
                  </a:moveTo>
                  <a:lnTo>
                    <a:pt x="636729" y="1357"/>
                  </a:lnTo>
                  <a:lnTo>
                    <a:pt x="591158" y="5873"/>
                  </a:lnTo>
                  <a:lnTo>
                    <a:pt x="545804" y="13548"/>
                  </a:lnTo>
                  <a:lnTo>
                    <a:pt x="500844" y="24383"/>
                  </a:lnTo>
                  <a:lnTo>
                    <a:pt x="456459" y="38380"/>
                  </a:lnTo>
                  <a:lnTo>
                    <a:pt x="412825" y="55538"/>
                  </a:lnTo>
                  <a:lnTo>
                    <a:pt x="370122" y="75859"/>
                  </a:lnTo>
                  <a:lnTo>
                    <a:pt x="328528" y="99344"/>
                  </a:lnTo>
                  <a:lnTo>
                    <a:pt x="288222" y="125994"/>
                  </a:lnTo>
                  <a:lnTo>
                    <a:pt x="249383" y="155809"/>
                  </a:lnTo>
                  <a:lnTo>
                    <a:pt x="212188" y="188790"/>
                  </a:lnTo>
                  <a:lnTo>
                    <a:pt x="177413" y="224313"/>
                  </a:lnTo>
                  <a:lnTo>
                    <a:pt x="145719" y="261635"/>
                  </a:lnTo>
                  <a:lnTo>
                    <a:pt x="117115" y="300578"/>
                  </a:lnTo>
                  <a:lnTo>
                    <a:pt x="91607" y="340963"/>
                  </a:lnTo>
                  <a:lnTo>
                    <a:pt x="69205" y="382612"/>
                  </a:lnTo>
                  <a:lnTo>
                    <a:pt x="49916" y="425346"/>
                  </a:lnTo>
                  <a:lnTo>
                    <a:pt x="33748" y="468988"/>
                  </a:lnTo>
                  <a:lnTo>
                    <a:pt x="20708" y="513358"/>
                  </a:lnTo>
                  <a:lnTo>
                    <a:pt x="10806" y="558279"/>
                  </a:lnTo>
                  <a:lnTo>
                    <a:pt x="4048" y="603572"/>
                  </a:lnTo>
                  <a:lnTo>
                    <a:pt x="444" y="649059"/>
                  </a:lnTo>
                  <a:lnTo>
                    <a:pt x="0" y="694561"/>
                  </a:lnTo>
                  <a:lnTo>
                    <a:pt x="2724" y="739901"/>
                  </a:lnTo>
                  <a:lnTo>
                    <a:pt x="8625" y="784899"/>
                  </a:lnTo>
                  <a:lnTo>
                    <a:pt x="17711" y="829377"/>
                  </a:lnTo>
                  <a:lnTo>
                    <a:pt x="29989" y="873157"/>
                  </a:lnTo>
                  <a:lnTo>
                    <a:pt x="45468" y="916061"/>
                  </a:lnTo>
                  <a:lnTo>
                    <a:pt x="64154" y="957910"/>
                  </a:lnTo>
                  <a:lnTo>
                    <a:pt x="86058" y="998526"/>
                  </a:lnTo>
                  <a:lnTo>
                    <a:pt x="111185" y="1037731"/>
                  </a:lnTo>
                  <a:lnTo>
                    <a:pt x="139544" y="1075345"/>
                  </a:lnTo>
                  <a:lnTo>
                    <a:pt x="171144" y="1111192"/>
                  </a:lnTo>
                  <a:lnTo>
                    <a:pt x="205389" y="1144520"/>
                  </a:lnTo>
                  <a:lnTo>
                    <a:pt x="241559" y="1174700"/>
                  </a:lnTo>
                  <a:lnTo>
                    <a:pt x="279477" y="1201730"/>
                  </a:lnTo>
                  <a:lnTo>
                    <a:pt x="318964" y="1225609"/>
                  </a:lnTo>
                  <a:lnTo>
                    <a:pt x="359840" y="1246337"/>
                  </a:lnTo>
                  <a:lnTo>
                    <a:pt x="401928" y="1263912"/>
                  </a:lnTo>
                  <a:lnTo>
                    <a:pt x="445050" y="1278334"/>
                  </a:lnTo>
                  <a:lnTo>
                    <a:pt x="489026" y="1289601"/>
                  </a:lnTo>
                  <a:lnTo>
                    <a:pt x="533678" y="1297714"/>
                  </a:lnTo>
                  <a:lnTo>
                    <a:pt x="578828" y="1302671"/>
                  </a:lnTo>
                  <a:lnTo>
                    <a:pt x="624296" y="1304471"/>
                  </a:lnTo>
                  <a:lnTo>
                    <a:pt x="669905" y="1303114"/>
                  </a:lnTo>
                  <a:lnTo>
                    <a:pt x="715477" y="1298598"/>
                  </a:lnTo>
                  <a:lnTo>
                    <a:pt x="760831" y="1290923"/>
                  </a:lnTo>
                  <a:lnTo>
                    <a:pt x="805790" y="1280088"/>
                  </a:lnTo>
                  <a:lnTo>
                    <a:pt x="850176" y="1266091"/>
                  </a:lnTo>
                  <a:lnTo>
                    <a:pt x="893810" y="1248933"/>
                  </a:lnTo>
                  <a:lnTo>
                    <a:pt x="936513" y="1228611"/>
                  </a:lnTo>
                  <a:lnTo>
                    <a:pt x="978106" y="1205127"/>
                  </a:lnTo>
                  <a:lnTo>
                    <a:pt x="1018412" y="1178477"/>
                  </a:lnTo>
                  <a:lnTo>
                    <a:pt x="1057252" y="1148662"/>
                  </a:lnTo>
                  <a:lnTo>
                    <a:pt x="1094447" y="1115681"/>
                  </a:lnTo>
                  <a:lnTo>
                    <a:pt x="1129222" y="1080158"/>
                  </a:lnTo>
                  <a:lnTo>
                    <a:pt x="1160917" y="1042836"/>
                  </a:lnTo>
                  <a:lnTo>
                    <a:pt x="1189521" y="1003893"/>
                  </a:lnTo>
                  <a:lnTo>
                    <a:pt x="1215029" y="963508"/>
                  </a:lnTo>
                  <a:lnTo>
                    <a:pt x="1237431" y="921859"/>
                  </a:lnTo>
                  <a:lnTo>
                    <a:pt x="1256721" y="879124"/>
                  </a:lnTo>
                  <a:lnTo>
                    <a:pt x="1272889" y="835482"/>
                  </a:lnTo>
                  <a:lnTo>
                    <a:pt x="1285928" y="791112"/>
                  </a:lnTo>
                  <a:lnTo>
                    <a:pt x="1295831" y="746191"/>
                  </a:lnTo>
                  <a:lnTo>
                    <a:pt x="1302588" y="700898"/>
                  </a:lnTo>
                  <a:lnTo>
                    <a:pt x="1306193" y="655411"/>
                  </a:lnTo>
                  <a:lnTo>
                    <a:pt x="1306637" y="609909"/>
                  </a:lnTo>
                  <a:lnTo>
                    <a:pt x="1303912" y="564570"/>
                  </a:lnTo>
                  <a:lnTo>
                    <a:pt x="1298011" y="519572"/>
                  </a:lnTo>
                  <a:lnTo>
                    <a:pt x="1288925" y="475094"/>
                  </a:lnTo>
                  <a:lnTo>
                    <a:pt x="1276646" y="431314"/>
                  </a:lnTo>
                  <a:lnTo>
                    <a:pt x="1261168" y="388410"/>
                  </a:lnTo>
                  <a:lnTo>
                    <a:pt x="1242481" y="346561"/>
                  </a:lnTo>
                  <a:lnTo>
                    <a:pt x="1220577" y="305945"/>
                  </a:lnTo>
                  <a:lnTo>
                    <a:pt x="1195450" y="266740"/>
                  </a:lnTo>
                  <a:lnTo>
                    <a:pt x="1167090" y="229126"/>
                  </a:lnTo>
                  <a:lnTo>
                    <a:pt x="1135491" y="193279"/>
                  </a:lnTo>
                  <a:lnTo>
                    <a:pt x="1101246" y="159951"/>
                  </a:lnTo>
                  <a:lnTo>
                    <a:pt x="1065075" y="129771"/>
                  </a:lnTo>
                  <a:lnTo>
                    <a:pt x="1027158" y="102741"/>
                  </a:lnTo>
                  <a:lnTo>
                    <a:pt x="987671" y="78862"/>
                  </a:lnTo>
                  <a:lnTo>
                    <a:pt x="946795" y="58134"/>
                  </a:lnTo>
                  <a:lnTo>
                    <a:pt x="904706" y="40559"/>
                  </a:lnTo>
                  <a:lnTo>
                    <a:pt x="861585" y="26137"/>
                  </a:lnTo>
                  <a:lnTo>
                    <a:pt x="817609" y="14869"/>
                  </a:lnTo>
                  <a:lnTo>
                    <a:pt x="772957" y="6757"/>
                  </a:lnTo>
                  <a:lnTo>
                    <a:pt x="727807" y="1800"/>
                  </a:lnTo>
                  <a:lnTo>
                    <a:pt x="682338" y="0"/>
                  </a:lnTo>
                  <a:close/>
                </a:path>
              </a:pathLst>
            </a:custGeom>
            <a:solidFill>
              <a:srgbClr val="F27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55652" y="551967"/>
              <a:ext cx="1306830" cy="1304925"/>
            </a:xfrm>
            <a:custGeom>
              <a:avLst/>
              <a:gdLst/>
              <a:ahLst/>
              <a:cxnLst/>
              <a:rect l="l" t="t" r="r" b="b"/>
              <a:pathLst>
                <a:path w="1306830" h="1304925">
                  <a:moveTo>
                    <a:pt x="1094447" y="1115681"/>
                  </a:moveTo>
                  <a:lnTo>
                    <a:pt x="1057252" y="1148662"/>
                  </a:lnTo>
                  <a:lnTo>
                    <a:pt x="1018412" y="1178477"/>
                  </a:lnTo>
                  <a:lnTo>
                    <a:pt x="978106" y="1205127"/>
                  </a:lnTo>
                  <a:lnTo>
                    <a:pt x="936513" y="1228611"/>
                  </a:lnTo>
                  <a:lnTo>
                    <a:pt x="893810" y="1248933"/>
                  </a:lnTo>
                  <a:lnTo>
                    <a:pt x="850176" y="1266091"/>
                  </a:lnTo>
                  <a:lnTo>
                    <a:pt x="805790" y="1280088"/>
                  </a:lnTo>
                  <a:lnTo>
                    <a:pt x="760831" y="1290923"/>
                  </a:lnTo>
                  <a:lnTo>
                    <a:pt x="715477" y="1298598"/>
                  </a:lnTo>
                  <a:lnTo>
                    <a:pt x="669905" y="1303114"/>
                  </a:lnTo>
                  <a:lnTo>
                    <a:pt x="624296" y="1304471"/>
                  </a:lnTo>
                  <a:lnTo>
                    <a:pt x="578828" y="1302671"/>
                  </a:lnTo>
                  <a:lnTo>
                    <a:pt x="533678" y="1297714"/>
                  </a:lnTo>
                  <a:lnTo>
                    <a:pt x="489026" y="1289601"/>
                  </a:lnTo>
                  <a:lnTo>
                    <a:pt x="445050" y="1278334"/>
                  </a:lnTo>
                  <a:lnTo>
                    <a:pt x="401928" y="1263912"/>
                  </a:lnTo>
                  <a:lnTo>
                    <a:pt x="359840" y="1246337"/>
                  </a:lnTo>
                  <a:lnTo>
                    <a:pt x="318964" y="1225609"/>
                  </a:lnTo>
                  <a:lnTo>
                    <a:pt x="279477" y="1201730"/>
                  </a:lnTo>
                  <a:lnTo>
                    <a:pt x="241559" y="1174700"/>
                  </a:lnTo>
                  <a:lnTo>
                    <a:pt x="205389" y="1144520"/>
                  </a:lnTo>
                  <a:lnTo>
                    <a:pt x="171144" y="1111192"/>
                  </a:lnTo>
                  <a:lnTo>
                    <a:pt x="139544" y="1075345"/>
                  </a:lnTo>
                  <a:lnTo>
                    <a:pt x="111185" y="1037731"/>
                  </a:lnTo>
                  <a:lnTo>
                    <a:pt x="86058" y="998526"/>
                  </a:lnTo>
                  <a:lnTo>
                    <a:pt x="64154" y="957910"/>
                  </a:lnTo>
                  <a:lnTo>
                    <a:pt x="45468" y="916061"/>
                  </a:lnTo>
                  <a:lnTo>
                    <a:pt x="29989" y="873157"/>
                  </a:lnTo>
                  <a:lnTo>
                    <a:pt x="17711" y="829377"/>
                  </a:lnTo>
                  <a:lnTo>
                    <a:pt x="8625" y="784899"/>
                  </a:lnTo>
                  <a:lnTo>
                    <a:pt x="2724" y="739901"/>
                  </a:lnTo>
                  <a:lnTo>
                    <a:pt x="0" y="694561"/>
                  </a:lnTo>
                  <a:lnTo>
                    <a:pt x="444" y="649059"/>
                  </a:lnTo>
                  <a:lnTo>
                    <a:pt x="4048" y="603572"/>
                  </a:lnTo>
                  <a:lnTo>
                    <a:pt x="10806" y="558279"/>
                  </a:lnTo>
                  <a:lnTo>
                    <a:pt x="20708" y="513358"/>
                  </a:lnTo>
                  <a:lnTo>
                    <a:pt x="33748" y="468988"/>
                  </a:lnTo>
                  <a:lnTo>
                    <a:pt x="49916" y="425346"/>
                  </a:lnTo>
                  <a:lnTo>
                    <a:pt x="69205" y="382612"/>
                  </a:lnTo>
                  <a:lnTo>
                    <a:pt x="91607" y="340963"/>
                  </a:lnTo>
                  <a:lnTo>
                    <a:pt x="117115" y="300578"/>
                  </a:lnTo>
                  <a:lnTo>
                    <a:pt x="145719" y="261635"/>
                  </a:lnTo>
                  <a:lnTo>
                    <a:pt x="177413" y="224313"/>
                  </a:lnTo>
                  <a:lnTo>
                    <a:pt x="212188" y="188790"/>
                  </a:lnTo>
                  <a:lnTo>
                    <a:pt x="249383" y="155809"/>
                  </a:lnTo>
                  <a:lnTo>
                    <a:pt x="288222" y="125994"/>
                  </a:lnTo>
                  <a:lnTo>
                    <a:pt x="328528" y="99344"/>
                  </a:lnTo>
                  <a:lnTo>
                    <a:pt x="370122" y="75859"/>
                  </a:lnTo>
                  <a:lnTo>
                    <a:pt x="412825" y="55538"/>
                  </a:lnTo>
                  <a:lnTo>
                    <a:pt x="456459" y="38380"/>
                  </a:lnTo>
                  <a:lnTo>
                    <a:pt x="500844" y="24383"/>
                  </a:lnTo>
                  <a:lnTo>
                    <a:pt x="545804" y="13548"/>
                  </a:lnTo>
                  <a:lnTo>
                    <a:pt x="591158" y="5873"/>
                  </a:lnTo>
                  <a:lnTo>
                    <a:pt x="636729" y="1357"/>
                  </a:lnTo>
                  <a:lnTo>
                    <a:pt x="682338" y="0"/>
                  </a:lnTo>
                  <a:lnTo>
                    <a:pt x="727807" y="1800"/>
                  </a:lnTo>
                  <a:lnTo>
                    <a:pt x="772957" y="6757"/>
                  </a:lnTo>
                  <a:lnTo>
                    <a:pt x="817609" y="14869"/>
                  </a:lnTo>
                  <a:lnTo>
                    <a:pt x="861585" y="26137"/>
                  </a:lnTo>
                  <a:lnTo>
                    <a:pt x="904706" y="40559"/>
                  </a:lnTo>
                  <a:lnTo>
                    <a:pt x="946795" y="58134"/>
                  </a:lnTo>
                  <a:lnTo>
                    <a:pt x="987671" y="78862"/>
                  </a:lnTo>
                  <a:lnTo>
                    <a:pt x="1027158" y="102741"/>
                  </a:lnTo>
                  <a:lnTo>
                    <a:pt x="1065075" y="129771"/>
                  </a:lnTo>
                  <a:lnTo>
                    <a:pt x="1101246" y="159951"/>
                  </a:lnTo>
                  <a:lnTo>
                    <a:pt x="1135491" y="193279"/>
                  </a:lnTo>
                  <a:lnTo>
                    <a:pt x="1167090" y="229126"/>
                  </a:lnTo>
                  <a:lnTo>
                    <a:pt x="1195450" y="266740"/>
                  </a:lnTo>
                  <a:lnTo>
                    <a:pt x="1220577" y="305945"/>
                  </a:lnTo>
                  <a:lnTo>
                    <a:pt x="1242481" y="346561"/>
                  </a:lnTo>
                  <a:lnTo>
                    <a:pt x="1261168" y="388410"/>
                  </a:lnTo>
                  <a:lnTo>
                    <a:pt x="1276646" y="431314"/>
                  </a:lnTo>
                  <a:lnTo>
                    <a:pt x="1288925" y="475094"/>
                  </a:lnTo>
                  <a:lnTo>
                    <a:pt x="1298011" y="519572"/>
                  </a:lnTo>
                  <a:lnTo>
                    <a:pt x="1303912" y="564570"/>
                  </a:lnTo>
                  <a:lnTo>
                    <a:pt x="1306637" y="609909"/>
                  </a:lnTo>
                  <a:lnTo>
                    <a:pt x="1306193" y="655411"/>
                  </a:lnTo>
                  <a:lnTo>
                    <a:pt x="1302588" y="700898"/>
                  </a:lnTo>
                  <a:lnTo>
                    <a:pt x="1295831" y="746191"/>
                  </a:lnTo>
                  <a:lnTo>
                    <a:pt x="1285928" y="791112"/>
                  </a:lnTo>
                  <a:lnTo>
                    <a:pt x="1272889" y="835482"/>
                  </a:lnTo>
                  <a:lnTo>
                    <a:pt x="1256721" y="879124"/>
                  </a:lnTo>
                  <a:lnTo>
                    <a:pt x="1237431" y="921859"/>
                  </a:lnTo>
                  <a:lnTo>
                    <a:pt x="1215029" y="963508"/>
                  </a:lnTo>
                  <a:lnTo>
                    <a:pt x="1189521" y="1003893"/>
                  </a:lnTo>
                  <a:lnTo>
                    <a:pt x="1160917" y="1042836"/>
                  </a:lnTo>
                  <a:lnTo>
                    <a:pt x="1129222" y="1080158"/>
                  </a:lnTo>
                  <a:lnTo>
                    <a:pt x="1094447" y="1115681"/>
                  </a:lnTo>
                  <a:close/>
                </a:path>
              </a:pathLst>
            </a:custGeom>
            <a:ln w="7199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276045" y="505301"/>
              <a:ext cx="1151890" cy="983615"/>
            </a:xfrm>
            <a:custGeom>
              <a:avLst/>
              <a:gdLst/>
              <a:ahLst/>
              <a:cxnLst/>
              <a:rect l="l" t="t" r="r" b="b"/>
              <a:pathLst>
                <a:path w="1151889" h="983615">
                  <a:moveTo>
                    <a:pt x="1151813" y="647001"/>
                  </a:moveTo>
                  <a:lnTo>
                    <a:pt x="1147889" y="606310"/>
                  </a:lnTo>
                  <a:lnTo>
                    <a:pt x="1139774" y="564972"/>
                  </a:lnTo>
                  <a:lnTo>
                    <a:pt x="1127569" y="523201"/>
                  </a:lnTo>
                  <a:lnTo>
                    <a:pt x="1111389" y="481266"/>
                  </a:lnTo>
                  <a:lnTo>
                    <a:pt x="1091336" y="439407"/>
                  </a:lnTo>
                  <a:lnTo>
                    <a:pt x="1067523" y="397878"/>
                  </a:lnTo>
                  <a:lnTo>
                    <a:pt x="1040041" y="356895"/>
                  </a:lnTo>
                  <a:lnTo>
                    <a:pt x="1009015" y="316738"/>
                  </a:lnTo>
                  <a:lnTo>
                    <a:pt x="974534" y="277634"/>
                  </a:lnTo>
                  <a:lnTo>
                    <a:pt x="955484" y="258610"/>
                  </a:lnTo>
                  <a:lnTo>
                    <a:pt x="947813" y="248437"/>
                  </a:lnTo>
                  <a:lnTo>
                    <a:pt x="911034" y="206756"/>
                  </a:lnTo>
                  <a:lnTo>
                    <a:pt x="871220" y="167970"/>
                  </a:lnTo>
                  <a:lnTo>
                    <a:pt x="829576" y="133134"/>
                  </a:lnTo>
                  <a:lnTo>
                    <a:pt x="786434" y="102323"/>
                  </a:lnTo>
                  <a:lnTo>
                    <a:pt x="742137" y="75577"/>
                  </a:lnTo>
                  <a:lnTo>
                    <a:pt x="697014" y="52971"/>
                  </a:lnTo>
                  <a:lnTo>
                    <a:pt x="651395" y="34544"/>
                  </a:lnTo>
                  <a:lnTo>
                    <a:pt x="605637" y="20370"/>
                  </a:lnTo>
                  <a:lnTo>
                    <a:pt x="560057" y="10490"/>
                  </a:lnTo>
                  <a:lnTo>
                    <a:pt x="514997" y="4965"/>
                  </a:lnTo>
                  <a:lnTo>
                    <a:pt x="470801" y="3860"/>
                  </a:lnTo>
                  <a:lnTo>
                    <a:pt x="454787" y="5118"/>
                  </a:lnTo>
                  <a:lnTo>
                    <a:pt x="409752" y="901"/>
                  </a:lnTo>
                  <a:lnTo>
                    <a:pt x="363347" y="0"/>
                  </a:lnTo>
                  <a:lnTo>
                    <a:pt x="318477" y="2654"/>
                  </a:lnTo>
                  <a:lnTo>
                    <a:pt x="275412" y="8864"/>
                  </a:lnTo>
                  <a:lnTo>
                    <a:pt x="234416" y="18618"/>
                  </a:lnTo>
                  <a:lnTo>
                    <a:pt x="195770" y="31915"/>
                  </a:lnTo>
                  <a:lnTo>
                    <a:pt x="159715" y="48742"/>
                  </a:lnTo>
                  <a:lnTo>
                    <a:pt x="126555" y="69100"/>
                  </a:lnTo>
                  <a:lnTo>
                    <a:pt x="96520" y="92976"/>
                  </a:lnTo>
                  <a:lnTo>
                    <a:pt x="69900" y="120383"/>
                  </a:lnTo>
                  <a:lnTo>
                    <a:pt x="46951" y="151295"/>
                  </a:lnTo>
                  <a:lnTo>
                    <a:pt x="28333" y="184988"/>
                  </a:lnTo>
                  <a:lnTo>
                    <a:pt x="14427" y="220573"/>
                  </a:lnTo>
                  <a:lnTo>
                    <a:pt x="5143" y="257810"/>
                  </a:lnTo>
                  <a:lnTo>
                    <a:pt x="368" y="296430"/>
                  </a:lnTo>
                  <a:lnTo>
                    <a:pt x="0" y="336207"/>
                  </a:lnTo>
                  <a:lnTo>
                    <a:pt x="3924" y="376897"/>
                  </a:lnTo>
                  <a:lnTo>
                    <a:pt x="12039" y="418236"/>
                  </a:lnTo>
                  <a:lnTo>
                    <a:pt x="24231" y="460006"/>
                  </a:lnTo>
                  <a:lnTo>
                    <a:pt x="40411" y="501942"/>
                  </a:lnTo>
                  <a:lnTo>
                    <a:pt x="60464" y="543801"/>
                  </a:lnTo>
                  <a:lnTo>
                    <a:pt x="84289" y="585330"/>
                  </a:lnTo>
                  <a:lnTo>
                    <a:pt x="111760" y="626313"/>
                  </a:lnTo>
                  <a:lnTo>
                    <a:pt x="142798" y="666470"/>
                  </a:lnTo>
                  <a:lnTo>
                    <a:pt x="177279" y="705573"/>
                  </a:lnTo>
                  <a:lnTo>
                    <a:pt x="215099" y="743381"/>
                  </a:lnTo>
                  <a:lnTo>
                    <a:pt x="256159" y="779640"/>
                  </a:lnTo>
                  <a:lnTo>
                    <a:pt x="300342" y="814108"/>
                  </a:lnTo>
                  <a:lnTo>
                    <a:pt x="347560" y="846531"/>
                  </a:lnTo>
                  <a:lnTo>
                    <a:pt x="396633" y="876058"/>
                  </a:lnTo>
                  <a:lnTo>
                    <a:pt x="446316" y="901979"/>
                  </a:lnTo>
                  <a:lnTo>
                    <a:pt x="496328" y="924318"/>
                  </a:lnTo>
                  <a:lnTo>
                    <a:pt x="546417" y="943063"/>
                  </a:lnTo>
                  <a:lnTo>
                    <a:pt x="596290" y="958240"/>
                  </a:lnTo>
                  <a:lnTo>
                    <a:pt x="645706" y="969835"/>
                  </a:lnTo>
                  <a:lnTo>
                    <a:pt x="694385" y="977849"/>
                  </a:lnTo>
                  <a:lnTo>
                    <a:pt x="742061" y="982306"/>
                  </a:lnTo>
                  <a:lnTo>
                    <a:pt x="788466" y="983208"/>
                  </a:lnTo>
                  <a:lnTo>
                    <a:pt x="833335" y="980554"/>
                  </a:lnTo>
                  <a:lnTo>
                    <a:pt x="876401" y="974344"/>
                  </a:lnTo>
                  <a:lnTo>
                    <a:pt x="917384" y="964590"/>
                  </a:lnTo>
                  <a:lnTo>
                    <a:pt x="956043" y="951293"/>
                  </a:lnTo>
                  <a:lnTo>
                    <a:pt x="992085" y="934466"/>
                  </a:lnTo>
                  <a:lnTo>
                    <a:pt x="1025258" y="914107"/>
                  </a:lnTo>
                  <a:lnTo>
                    <a:pt x="1055293" y="890231"/>
                  </a:lnTo>
                  <a:lnTo>
                    <a:pt x="1081913" y="862825"/>
                  </a:lnTo>
                  <a:lnTo>
                    <a:pt x="1104861" y="831913"/>
                  </a:lnTo>
                  <a:lnTo>
                    <a:pt x="1123480" y="798220"/>
                  </a:lnTo>
                  <a:lnTo>
                    <a:pt x="1137373" y="762635"/>
                  </a:lnTo>
                  <a:lnTo>
                    <a:pt x="1146657" y="725411"/>
                  </a:lnTo>
                  <a:lnTo>
                    <a:pt x="1151445" y="686777"/>
                  </a:lnTo>
                  <a:lnTo>
                    <a:pt x="1151813" y="6470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53486" y="568835"/>
              <a:ext cx="1289050" cy="1286510"/>
            </a:xfrm>
            <a:custGeom>
              <a:avLst/>
              <a:gdLst/>
              <a:ahLst/>
              <a:cxnLst/>
              <a:rect l="l" t="t" r="r" b="b"/>
              <a:pathLst>
                <a:path w="1289050" h="1286510">
                  <a:moveTo>
                    <a:pt x="644428" y="0"/>
                  </a:moveTo>
                  <a:lnTo>
                    <a:pt x="692523" y="1763"/>
                  </a:lnTo>
                  <a:lnTo>
                    <a:pt x="739657" y="6972"/>
                  </a:lnTo>
                  <a:lnTo>
                    <a:pt x="785708" y="15501"/>
                  </a:lnTo>
                  <a:lnTo>
                    <a:pt x="830548" y="27227"/>
                  </a:lnTo>
                  <a:lnTo>
                    <a:pt x="874056" y="42024"/>
                  </a:lnTo>
                  <a:lnTo>
                    <a:pt x="916104" y="59769"/>
                  </a:lnTo>
                  <a:lnTo>
                    <a:pt x="956570" y="80337"/>
                  </a:lnTo>
                  <a:lnTo>
                    <a:pt x="995328" y="103604"/>
                  </a:lnTo>
                  <a:lnTo>
                    <a:pt x="1032254" y="129445"/>
                  </a:lnTo>
                  <a:lnTo>
                    <a:pt x="1067223" y="157737"/>
                  </a:lnTo>
                  <a:lnTo>
                    <a:pt x="1100110" y="188354"/>
                  </a:lnTo>
                  <a:lnTo>
                    <a:pt x="1130792" y="221173"/>
                  </a:lnTo>
                  <a:lnTo>
                    <a:pt x="1159143" y="256069"/>
                  </a:lnTo>
                  <a:lnTo>
                    <a:pt x="1185038" y="292917"/>
                  </a:lnTo>
                  <a:lnTo>
                    <a:pt x="1208354" y="331594"/>
                  </a:lnTo>
                  <a:lnTo>
                    <a:pt x="1228965" y="371975"/>
                  </a:lnTo>
                  <a:lnTo>
                    <a:pt x="1246747" y="413936"/>
                  </a:lnTo>
                  <a:lnTo>
                    <a:pt x="1261576" y="457352"/>
                  </a:lnTo>
                  <a:lnTo>
                    <a:pt x="1273326" y="502099"/>
                  </a:lnTo>
                  <a:lnTo>
                    <a:pt x="1281873" y="548053"/>
                  </a:lnTo>
                  <a:lnTo>
                    <a:pt x="1287093" y="595089"/>
                  </a:lnTo>
                  <a:lnTo>
                    <a:pt x="1288860" y="643083"/>
                  </a:lnTo>
                  <a:lnTo>
                    <a:pt x="1287093" y="691077"/>
                  </a:lnTo>
                  <a:lnTo>
                    <a:pt x="1281873" y="738113"/>
                  </a:lnTo>
                  <a:lnTo>
                    <a:pt x="1273326" y="784067"/>
                  </a:lnTo>
                  <a:lnTo>
                    <a:pt x="1261576" y="828814"/>
                  </a:lnTo>
                  <a:lnTo>
                    <a:pt x="1246747" y="872230"/>
                  </a:lnTo>
                  <a:lnTo>
                    <a:pt x="1228965" y="914190"/>
                  </a:lnTo>
                  <a:lnTo>
                    <a:pt x="1208354" y="954571"/>
                  </a:lnTo>
                  <a:lnTo>
                    <a:pt x="1185038" y="993248"/>
                  </a:lnTo>
                  <a:lnTo>
                    <a:pt x="1159143" y="1030096"/>
                  </a:lnTo>
                  <a:lnTo>
                    <a:pt x="1130792" y="1064992"/>
                  </a:lnTo>
                  <a:lnTo>
                    <a:pt x="1100110" y="1097811"/>
                  </a:lnTo>
                  <a:lnTo>
                    <a:pt x="1067223" y="1128428"/>
                  </a:lnTo>
                  <a:lnTo>
                    <a:pt x="1032254" y="1156719"/>
                  </a:lnTo>
                  <a:lnTo>
                    <a:pt x="995328" y="1182561"/>
                  </a:lnTo>
                  <a:lnTo>
                    <a:pt x="956570" y="1205828"/>
                  </a:lnTo>
                  <a:lnTo>
                    <a:pt x="916104" y="1226396"/>
                  </a:lnTo>
                  <a:lnTo>
                    <a:pt x="874056" y="1244140"/>
                  </a:lnTo>
                  <a:lnTo>
                    <a:pt x="830548" y="1258938"/>
                  </a:lnTo>
                  <a:lnTo>
                    <a:pt x="785708" y="1270663"/>
                  </a:lnTo>
                  <a:lnTo>
                    <a:pt x="739657" y="1279193"/>
                  </a:lnTo>
                  <a:lnTo>
                    <a:pt x="692523" y="1284401"/>
                  </a:lnTo>
                  <a:lnTo>
                    <a:pt x="644428" y="1286165"/>
                  </a:lnTo>
                  <a:lnTo>
                    <a:pt x="596334" y="1284401"/>
                  </a:lnTo>
                  <a:lnTo>
                    <a:pt x="549199" y="1279193"/>
                  </a:lnTo>
                  <a:lnTo>
                    <a:pt x="503149" y="1270663"/>
                  </a:lnTo>
                  <a:lnTo>
                    <a:pt x="458309" y="1258938"/>
                  </a:lnTo>
                  <a:lnTo>
                    <a:pt x="414802" y="1244140"/>
                  </a:lnTo>
                  <a:lnTo>
                    <a:pt x="372753" y="1226396"/>
                  </a:lnTo>
                  <a:lnTo>
                    <a:pt x="332288" y="1205828"/>
                  </a:lnTo>
                  <a:lnTo>
                    <a:pt x="293530" y="1182561"/>
                  </a:lnTo>
                  <a:lnTo>
                    <a:pt x="256605" y="1156719"/>
                  </a:lnTo>
                  <a:lnTo>
                    <a:pt x="221636" y="1128428"/>
                  </a:lnTo>
                  <a:lnTo>
                    <a:pt x="188748" y="1097811"/>
                  </a:lnTo>
                  <a:lnTo>
                    <a:pt x="158067" y="1064992"/>
                  </a:lnTo>
                  <a:lnTo>
                    <a:pt x="129717" y="1030096"/>
                  </a:lnTo>
                  <a:lnTo>
                    <a:pt x="103821" y="993248"/>
                  </a:lnTo>
                  <a:lnTo>
                    <a:pt x="80506" y="954571"/>
                  </a:lnTo>
                  <a:lnTo>
                    <a:pt x="59894" y="914190"/>
                  </a:lnTo>
                  <a:lnTo>
                    <a:pt x="42112" y="872230"/>
                  </a:lnTo>
                  <a:lnTo>
                    <a:pt x="27284" y="828814"/>
                  </a:lnTo>
                  <a:lnTo>
                    <a:pt x="15534" y="784067"/>
                  </a:lnTo>
                  <a:lnTo>
                    <a:pt x="6987" y="738113"/>
                  </a:lnTo>
                  <a:lnTo>
                    <a:pt x="1767" y="691077"/>
                  </a:lnTo>
                  <a:lnTo>
                    <a:pt x="0" y="643083"/>
                  </a:lnTo>
                  <a:lnTo>
                    <a:pt x="1767" y="595089"/>
                  </a:lnTo>
                  <a:lnTo>
                    <a:pt x="6987" y="548053"/>
                  </a:lnTo>
                  <a:lnTo>
                    <a:pt x="15534" y="502099"/>
                  </a:lnTo>
                  <a:lnTo>
                    <a:pt x="27284" y="457352"/>
                  </a:lnTo>
                  <a:lnTo>
                    <a:pt x="42112" y="413936"/>
                  </a:lnTo>
                  <a:lnTo>
                    <a:pt x="59894" y="371975"/>
                  </a:lnTo>
                  <a:lnTo>
                    <a:pt x="80506" y="331594"/>
                  </a:lnTo>
                  <a:lnTo>
                    <a:pt x="103821" y="292917"/>
                  </a:lnTo>
                  <a:lnTo>
                    <a:pt x="129717" y="256069"/>
                  </a:lnTo>
                  <a:lnTo>
                    <a:pt x="158067" y="221173"/>
                  </a:lnTo>
                  <a:lnTo>
                    <a:pt x="188748" y="188354"/>
                  </a:lnTo>
                  <a:lnTo>
                    <a:pt x="221636" y="157737"/>
                  </a:lnTo>
                  <a:lnTo>
                    <a:pt x="256605" y="129445"/>
                  </a:lnTo>
                  <a:lnTo>
                    <a:pt x="293530" y="103604"/>
                  </a:lnTo>
                  <a:lnTo>
                    <a:pt x="332288" y="80337"/>
                  </a:lnTo>
                  <a:lnTo>
                    <a:pt x="372753" y="59769"/>
                  </a:lnTo>
                  <a:lnTo>
                    <a:pt x="414802" y="42024"/>
                  </a:lnTo>
                  <a:lnTo>
                    <a:pt x="458309" y="27227"/>
                  </a:lnTo>
                  <a:lnTo>
                    <a:pt x="503149" y="15501"/>
                  </a:lnTo>
                  <a:lnTo>
                    <a:pt x="549199" y="6972"/>
                  </a:lnTo>
                  <a:lnTo>
                    <a:pt x="596334" y="1763"/>
                  </a:lnTo>
                  <a:lnTo>
                    <a:pt x="644428" y="0"/>
                  </a:lnTo>
                  <a:close/>
                </a:path>
              </a:pathLst>
            </a:custGeom>
            <a:ln w="7199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1057645" y="3914084"/>
            <a:ext cx="1264667" cy="2201191"/>
            <a:chOff x="1121583" y="3922104"/>
            <a:chExt cx="1341120" cy="2334260"/>
          </a:xfrm>
        </p:grpSpPr>
        <p:pic>
          <p:nvPicPr>
            <p:cNvPr id="62" name="object 62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583" y="3922104"/>
              <a:ext cx="1341016" cy="33271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57657" y="5267565"/>
              <a:ext cx="624452" cy="9885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971" y="504999"/>
            <a:ext cx="3637713" cy="8444658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363495" marR="356909" indent="-599" algn="ctr">
              <a:lnSpc>
                <a:spcPct val="144900"/>
              </a:lnSpc>
              <a:spcBef>
                <a:spcPts val="94"/>
              </a:spcBef>
              <a:tabLst>
                <a:tab pos="1728847" algn="l"/>
                <a:tab pos="2745077" algn="l"/>
              </a:tabLst>
            </a:pP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Over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years,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average </a:t>
            </a:r>
            <a:r>
              <a:rPr spc="-137" dirty="0">
                <a:solidFill>
                  <a:srgbClr val="151616"/>
                </a:solidFill>
                <a:latin typeface="Trebuchet MS"/>
                <a:cs typeface="Trebuchet MS"/>
              </a:rPr>
              <a:t>annual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supply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was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not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always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related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number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generations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was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estimated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300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600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tons.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981"/>
              </a:spcBef>
            </a:pPr>
            <a:endParaRPr>
              <a:latin typeface="Trebuchet MS"/>
              <a:cs typeface="Trebuchet MS"/>
            </a:endParaRPr>
          </a:p>
          <a:p>
            <a:pPr marL="138331" marR="132343" algn="ctr">
              <a:lnSpc>
                <a:spcPct val="144900"/>
              </a:lnSpc>
            </a:pP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main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feature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productivity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generation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balance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between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number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food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supply.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981"/>
              </a:spcBef>
            </a:pPr>
            <a:endParaRPr>
              <a:latin typeface="Trebuchet MS"/>
              <a:cs typeface="Trebuchet MS"/>
            </a:endParaRPr>
          </a:p>
          <a:p>
            <a:pPr marL="11977" marR="4790" algn="ctr">
              <a:lnSpc>
                <a:spcPct val="144900"/>
              </a:lnSpc>
            </a:pP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should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also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season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when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there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critical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situation</a:t>
            </a:r>
            <a:endParaRPr>
              <a:latin typeface="Trebuchet MS"/>
              <a:cs typeface="Trebuchet MS"/>
            </a:endParaRPr>
          </a:p>
          <a:p>
            <a:pPr marL="211988" marR="206001" algn="ctr">
              <a:lnSpc>
                <a:spcPct val="144900"/>
              </a:lnSpc>
            </a:pP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food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supply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reservoir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under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stress,</a:t>
            </a:r>
            <a:endParaRPr>
              <a:latin typeface="Trebuchet MS"/>
              <a:cs typeface="Trebuchet MS"/>
            </a:endParaRPr>
          </a:p>
          <a:p>
            <a:pPr marL="37128" marR="9581" algn="ctr">
              <a:lnSpc>
                <a:spcPct val="144900"/>
              </a:lnSpc>
            </a:pP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shorter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period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diapause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observed, </a:t>
            </a:r>
            <a:r>
              <a:rPr spc="-165" dirty="0">
                <a:solidFill>
                  <a:srgbClr val="151616"/>
                </a:solidFill>
                <a:latin typeface="Trebuchet MS"/>
                <a:cs typeface="Trebuchet MS"/>
              </a:rPr>
              <a:t>and,</a:t>
            </a:r>
            <a:r>
              <a:rPr spc="-20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as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rule,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endParaRPr>
              <a:latin typeface="Trebuchet MS"/>
              <a:cs typeface="Trebuchet MS"/>
            </a:endParaRPr>
          </a:p>
          <a:p>
            <a:pPr algn="ctr">
              <a:spcBef>
                <a:spcPts val="914"/>
              </a:spcBef>
            </a:pP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high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percentage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hatching.</a:t>
            </a:r>
            <a:endParaRPr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" y="220758"/>
            <a:ext cx="5355096" cy="712383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8379713" y="223304"/>
            <a:ext cx="1704186" cy="7121534"/>
            <a:chOff x="8886294" y="8200"/>
            <a:chExt cx="1807210" cy="7552055"/>
          </a:xfrm>
        </p:grpSpPr>
        <p:sp>
          <p:nvSpPr>
            <p:cNvPr id="5" name="object 5"/>
            <p:cNvSpPr/>
            <p:nvPr/>
          </p:nvSpPr>
          <p:spPr>
            <a:xfrm>
              <a:off x="9915547" y="3111580"/>
              <a:ext cx="776605" cy="4448810"/>
            </a:xfrm>
            <a:custGeom>
              <a:avLst/>
              <a:gdLst/>
              <a:ahLst/>
              <a:cxnLst/>
              <a:rect l="l" t="t" r="r" b="b"/>
              <a:pathLst>
                <a:path w="776604" h="4448809">
                  <a:moveTo>
                    <a:pt x="310850" y="0"/>
                  </a:moveTo>
                  <a:lnTo>
                    <a:pt x="0" y="1188874"/>
                  </a:lnTo>
                  <a:lnTo>
                    <a:pt x="751498" y="4448418"/>
                  </a:lnTo>
                  <a:lnTo>
                    <a:pt x="776452" y="4448418"/>
                  </a:lnTo>
                  <a:lnTo>
                    <a:pt x="776452" y="1354546"/>
                  </a:lnTo>
                  <a:lnTo>
                    <a:pt x="3108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28566" y="1943301"/>
              <a:ext cx="361315" cy="1168400"/>
            </a:xfrm>
            <a:custGeom>
              <a:avLst/>
              <a:gdLst/>
              <a:ahLst/>
              <a:cxnLst/>
              <a:rect l="l" t="t" r="r" b="b"/>
              <a:pathLst>
                <a:path w="361315" h="1168400">
                  <a:moveTo>
                    <a:pt x="30175" y="0"/>
                  </a:moveTo>
                  <a:lnTo>
                    <a:pt x="0" y="592761"/>
                  </a:lnTo>
                  <a:lnTo>
                    <a:pt x="197831" y="1168279"/>
                  </a:lnTo>
                  <a:lnTo>
                    <a:pt x="360734" y="545202"/>
                  </a:lnTo>
                  <a:lnTo>
                    <a:pt x="30175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397" y="2488503"/>
              <a:ext cx="466090" cy="1978025"/>
            </a:xfrm>
            <a:custGeom>
              <a:avLst/>
              <a:gdLst/>
              <a:ahLst/>
              <a:cxnLst/>
              <a:rect l="l" t="t" r="r" b="b"/>
              <a:pathLst>
                <a:path w="466090" h="1978025">
                  <a:moveTo>
                    <a:pt x="162902" y="0"/>
                  </a:moveTo>
                  <a:lnTo>
                    <a:pt x="0" y="623077"/>
                  </a:lnTo>
                  <a:lnTo>
                    <a:pt x="465601" y="1977623"/>
                  </a:lnTo>
                  <a:lnTo>
                    <a:pt x="465601" y="499222"/>
                  </a:lnTo>
                  <a:lnTo>
                    <a:pt x="16290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26397" y="2488503"/>
              <a:ext cx="466090" cy="1978025"/>
            </a:xfrm>
            <a:custGeom>
              <a:avLst/>
              <a:gdLst/>
              <a:ahLst/>
              <a:cxnLst/>
              <a:rect l="l" t="t" r="r" b="b"/>
              <a:pathLst>
                <a:path w="466090" h="1978025">
                  <a:moveTo>
                    <a:pt x="465601" y="1977623"/>
                  </a:moveTo>
                  <a:lnTo>
                    <a:pt x="0" y="623077"/>
                  </a:lnTo>
                  <a:lnTo>
                    <a:pt x="162902" y="0"/>
                  </a:lnTo>
                  <a:lnTo>
                    <a:pt x="465601" y="499222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886294" y="9571"/>
              <a:ext cx="1271270" cy="1934210"/>
            </a:xfrm>
            <a:custGeom>
              <a:avLst/>
              <a:gdLst/>
              <a:ahLst/>
              <a:cxnLst/>
              <a:rect l="l" t="t" r="r" b="b"/>
              <a:pathLst>
                <a:path w="1271270" h="1934210">
                  <a:moveTo>
                    <a:pt x="1270882" y="0"/>
                  </a:moveTo>
                  <a:lnTo>
                    <a:pt x="0" y="0"/>
                  </a:lnTo>
                  <a:lnTo>
                    <a:pt x="1172447" y="1933729"/>
                  </a:lnTo>
                  <a:lnTo>
                    <a:pt x="127088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58741" y="9571"/>
              <a:ext cx="633730" cy="2479040"/>
            </a:xfrm>
            <a:custGeom>
              <a:avLst/>
              <a:gdLst/>
              <a:ahLst/>
              <a:cxnLst/>
              <a:rect l="l" t="t" r="r" b="b"/>
              <a:pathLst>
                <a:path w="633729" h="2479040">
                  <a:moveTo>
                    <a:pt x="633258" y="0"/>
                  </a:moveTo>
                  <a:lnTo>
                    <a:pt x="98435" y="0"/>
                  </a:lnTo>
                  <a:lnTo>
                    <a:pt x="0" y="1933729"/>
                  </a:lnTo>
                  <a:lnTo>
                    <a:pt x="330559" y="2478932"/>
                  </a:lnTo>
                  <a:lnTo>
                    <a:pt x="633258" y="1321209"/>
                  </a:lnTo>
                  <a:lnTo>
                    <a:pt x="633258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58741" y="9571"/>
              <a:ext cx="633730" cy="2479040"/>
            </a:xfrm>
            <a:custGeom>
              <a:avLst/>
              <a:gdLst/>
              <a:ahLst/>
              <a:cxnLst/>
              <a:rect l="l" t="t" r="r" b="b"/>
              <a:pathLst>
                <a:path w="633729" h="2479040">
                  <a:moveTo>
                    <a:pt x="633258" y="1321209"/>
                  </a:moveTo>
                  <a:lnTo>
                    <a:pt x="330559" y="2478932"/>
                  </a:lnTo>
                  <a:lnTo>
                    <a:pt x="0" y="1933729"/>
                  </a:lnTo>
                  <a:lnTo>
                    <a:pt x="98435" y="0"/>
                  </a:lnTo>
                  <a:lnTo>
                    <a:pt x="633258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89300" y="1330781"/>
              <a:ext cx="302895" cy="1657350"/>
            </a:xfrm>
            <a:custGeom>
              <a:avLst/>
              <a:gdLst/>
              <a:ahLst/>
              <a:cxnLst/>
              <a:rect l="l" t="t" r="r" b="b"/>
              <a:pathLst>
                <a:path w="302895" h="1657350">
                  <a:moveTo>
                    <a:pt x="302699" y="0"/>
                  </a:moveTo>
                  <a:lnTo>
                    <a:pt x="0" y="1157722"/>
                  </a:lnTo>
                  <a:lnTo>
                    <a:pt x="302699" y="1656944"/>
                  </a:lnTo>
                  <a:lnTo>
                    <a:pt x="30269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13" y="5191665"/>
            <a:ext cx="3206622" cy="213691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37" y="215568"/>
            <a:ext cx="3216497" cy="213521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74399" y="1764059"/>
            <a:ext cx="3212565" cy="3814958"/>
            <a:chOff x="290984" y="1642100"/>
            <a:chExt cx="3406775" cy="4045585"/>
          </a:xfrm>
        </p:grpSpPr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984" y="3417320"/>
              <a:ext cx="3406687" cy="22702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903" y="1642100"/>
              <a:ext cx="3399768" cy="226563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4588294" y="1884295"/>
            <a:ext cx="6219346" cy="4125111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pc="-52" dirty="0"/>
              <a:t>Collection</a:t>
            </a:r>
            <a:r>
              <a:rPr spc="-75" dirty="0"/>
              <a:t> </a:t>
            </a:r>
            <a:r>
              <a:rPr spc="-94" dirty="0"/>
              <a:t>of</a:t>
            </a:r>
            <a:r>
              <a:rPr spc="-42" dirty="0"/>
              <a:t> </a:t>
            </a:r>
            <a:r>
              <a:rPr spc="-75" dirty="0"/>
              <a:t>cysts</a:t>
            </a:r>
            <a:r>
              <a:rPr spc="-47" dirty="0"/>
              <a:t> </a:t>
            </a:r>
            <a:r>
              <a:rPr dirty="0"/>
              <a:t>on</a:t>
            </a:r>
            <a:r>
              <a:rPr spc="-47" dirty="0"/>
              <a:t> </a:t>
            </a:r>
            <a:r>
              <a:rPr spc="-118" dirty="0"/>
              <a:t>the</a:t>
            </a:r>
            <a:r>
              <a:rPr spc="-42" dirty="0"/>
              <a:t> </a:t>
            </a:r>
            <a:r>
              <a:rPr spc="-141" dirty="0"/>
              <a:t>lake</a:t>
            </a:r>
            <a:r>
              <a:rPr spc="-42" dirty="0"/>
              <a:t> </a:t>
            </a:r>
            <a:r>
              <a:rPr spc="-75" dirty="0"/>
              <a:t>is</a:t>
            </a:r>
            <a:r>
              <a:rPr spc="-47" dirty="0"/>
              <a:t> </a:t>
            </a:r>
            <a:r>
              <a:rPr spc="-90" dirty="0"/>
              <a:t>carried</a:t>
            </a:r>
            <a:r>
              <a:rPr spc="-42" dirty="0"/>
              <a:t> </a:t>
            </a:r>
            <a:r>
              <a:rPr spc="-47" dirty="0"/>
              <a:t>out </a:t>
            </a:r>
            <a:r>
              <a:rPr spc="-99" dirty="0"/>
              <a:t>in</a:t>
            </a:r>
            <a:r>
              <a:rPr spc="-42" dirty="0"/>
              <a:t> </a:t>
            </a:r>
            <a:r>
              <a:rPr dirty="0"/>
              <a:t>2</a:t>
            </a:r>
            <a:r>
              <a:rPr spc="-47" dirty="0"/>
              <a:t> </a:t>
            </a:r>
            <a:r>
              <a:rPr spc="-9" dirty="0"/>
              <a:t>ways:</a:t>
            </a:r>
          </a:p>
          <a:p>
            <a:pPr>
              <a:spcBef>
                <a:spcPts val="1415"/>
              </a:spcBef>
            </a:pPr>
            <a:endParaRPr spc="-9" dirty="0"/>
          </a:p>
          <a:p>
            <a:pPr marL="140128" indent="-128151">
              <a:buChar char="-"/>
              <a:tabLst>
                <a:tab pos="140128" algn="l"/>
              </a:tabLst>
            </a:pPr>
            <a:r>
              <a:rPr spc="-90" dirty="0"/>
              <a:t>collection</a:t>
            </a:r>
            <a:r>
              <a:rPr spc="-19" dirty="0"/>
              <a:t> </a:t>
            </a:r>
            <a:r>
              <a:rPr spc="-94" dirty="0"/>
              <a:t>of</a:t>
            </a:r>
            <a:r>
              <a:rPr spc="-14" dirty="0"/>
              <a:t> </a:t>
            </a:r>
            <a:r>
              <a:rPr spc="-80" dirty="0"/>
              <a:t>brine</a:t>
            </a:r>
            <a:r>
              <a:rPr spc="-19" dirty="0"/>
              <a:t> </a:t>
            </a:r>
            <a:r>
              <a:rPr spc="-85" dirty="0"/>
              <a:t>from</a:t>
            </a:r>
            <a:r>
              <a:rPr spc="-14" dirty="0"/>
              <a:t> </a:t>
            </a:r>
            <a:r>
              <a:rPr spc="-118" dirty="0"/>
              <a:t>the</a:t>
            </a:r>
            <a:r>
              <a:rPr spc="-19" dirty="0"/>
              <a:t> </a:t>
            </a:r>
            <a:r>
              <a:rPr spc="-108" dirty="0"/>
              <a:t>surface</a:t>
            </a:r>
            <a:r>
              <a:rPr spc="-14" dirty="0"/>
              <a:t> </a:t>
            </a:r>
            <a:r>
              <a:rPr spc="-99" dirty="0"/>
              <a:t>in</a:t>
            </a:r>
            <a:r>
              <a:rPr spc="-19" dirty="0"/>
              <a:t> </a:t>
            </a:r>
            <a:r>
              <a:rPr spc="-118" dirty="0"/>
              <a:t>the</a:t>
            </a:r>
            <a:r>
              <a:rPr spc="-14" dirty="0"/>
              <a:t> </a:t>
            </a:r>
            <a:r>
              <a:rPr spc="-113" dirty="0"/>
              <a:t>coastal</a:t>
            </a:r>
            <a:r>
              <a:rPr spc="-14" dirty="0"/>
              <a:t> </a:t>
            </a:r>
            <a:r>
              <a:rPr spc="-19" dirty="0"/>
              <a:t>zone</a:t>
            </a:r>
          </a:p>
          <a:p>
            <a:pPr marL="71860" marR="119768" indent="-60483">
              <a:lnSpc>
                <a:spcPct val="133200"/>
              </a:lnSpc>
              <a:buChar char="-"/>
              <a:tabLst>
                <a:tab pos="71860" algn="l"/>
                <a:tab pos="139529" algn="l"/>
              </a:tabLst>
            </a:pPr>
            <a:r>
              <a:rPr spc="-90" dirty="0"/>
              <a:t>	collection</a:t>
            </a:r>
            <a:r>
              <a:rPr spc="-19" dirty="0"/>
              <a:t> </a:t>
            </a:r>
            <a:r>
              <a:rPr spc="-85" dirty="0"/>
              <a:t>from</a:t>
            </a:r>
            <a:r>
              <a:rPr spc="-19" dirty="0"/>
              <a:t> </a:t>
            </a:r>
            <a:r>
              <a:rPr spc="-137" dirty="0"/>
              <a:t>any</a:t>
            </a:r>
            <a:r>
              <a:rPr spc="-19" dirty="0"/>
              <a:t> </a:t>
            </a:r>
            <a:r>
              <a:rPr spc="-80" dirty="0"/>
              <a:t>point</a:t>
            </a:r>
            <a:r>
              <a:rPr spc="-19" dirty="0"/>
              <a:t> </a:t>
            </a:r>
            <a:r>
              <a:rPr spc="-94" dirty="0"/>
              <a:t>of</a:t>
            </a:r>
            <a:r>
              <a:rPr spc="-19" dirty="0"/>
              <a:t> </a:t>
            </a:r>
            <a:r>
              <a:rPr spc="-118" dirty="0"/>
              <a:t>the</a:t>
            </a:r>
            <a:r>
              <a:rPr spc="-19" dirty="0"/>
              <a:t> </a:t>
            </a:r>
            <a:r>
              <a:rPr spc="-141" dirty="0"/>
              <a:t>lake</a:t>
            </a:r>
            <a:r>
              <a:rPr spc="-19" dirty="0"/>
              <a:t> </a:t>
            </a:r>
            <a:r>
              <a:rPr spc="-99" dirty="0"/>
              <a:t>using</a:t>
            </a:r>
            <a:r>
              <a:rPr spc="-19" dirty="0"/>
              <a:t> </a:t>
            </a:r>
            <a:r>
              <a:rPr spc="-99" dirty="0"/>
              <a:t>mechanical harvesting</a:t>
            </a:r>
            <a:r>
              <a:rPr spc="14" dirty="0"/>
              <a:t> </a:t>
            </a:r>
            <a:r>
              <a:rPr spc="-57" dirty="0"/>
              <a:t>facilities.</a:t>
            </a:r>
          </a:p>
          <a:p>
            <a:pPr>
              <a:spcBef>
                <a:spcPts val="745"/>
              </a:spcBef>
            </a:pPr>
            <a:endParaRPr spc="-57" dirty="0"/>
          </a:p>
          <a:p>
            <a:pPr marL="11977" marR="1062340">
              <a:lnSpc>
                <a:spcPct val="133200"/>
              </a:lnSpc>
            </a:pPr>
            <a:r>
              <a:rPr spc="-47" dirty="0"/>
              <a:t>The</a:t>
            </a:r>
            <a:r>
              <a:rPr spc="-28" dirty="0"/>
              <a:t> </a:t>
            </a:r>
            <a:r>
              <a:rPr spc="-127" dirty="0"/>
              <a:t>main</a:t>
            </a:r>
            <a:r>
              <a:rPr spc="-28" dirty="0"/>
              <a:t> </a:t>
            </a:r>
            <a:r>
              <a:rPr spc="-99" dirty="0"/>
              <a:t>volume</a:t>
            </a:r>
            <a:r>
              <a:rPr spc="-28" dirty="0"/>
              <a:t> </a:t>
            </a:r>
            <a:r>
              <a:rPr spc="-94" dirty="0"/>
              <a:t>of</a:t>
            </a:r>
            <a:r>
              <a:rPr spc="-28" dirty="0"/>
              <a:t> </a:t>
            </a:r>
            <a:r>
              <a:rPr spc="-118" dirty="0"/>
              <a:t>the</a:t>
            </a:r>
            <a:r>
              <a:rPr spc="-28" dirty="0"/>
              <a:t> </a:t>
            </a:r>
            <a:r>
              <a:rPr spc="-94" dirty="0"/>
              <a:t>harvest</a:t>
            </a:r>
            <a:r>
              <a:rPr spc="-28" dirty="0"/>
              <a:t> </a:t>
            </a:r>
            <a:r>
              <a:rPr spc="-75" dirty="0"/>
              <a:t>is</a:t>
            </a:r>
            <a:r>
              <a:rPr spc="-24" dirty="0"/>
              <a:t> </a:t>
            </a:r>
            <a:r>
              <a:rPr spc="-57" dirty="0"/>
              <a:t>produced </a:t>
            </a:r>
            <a:r>
              <a:rPr spc="-90" dirty="0"/>
              <a:t>from</a:t>
            </a:r>
            <a:r>
              <a:rPr spc="-212" dirty="0"/>
              <a:t> </a:t>
            </a:r>
            <a:r>
              <a:rPr spc="-52" dirty="0"/>
              <a:t>August</a:t>
            </a:r>
            <a:r>
              <a:rPr spc="-71" dirty="0"/>
              <a:t> </a:t>
            </a:r>
            <a:r>
              <a:rPr dirty="0"/>
              <a:t>to</a:t>
            </a:r>
            <a:r>
              <a:rPr spc="-57" dirty="0"/>
              <a:t> </a:t>
            </a:r>
            <a:r>
              <a:rPr spc="-9" dirty="0"/>
              <a:t>October.</a:t>
            </a:r>
          </a:p>
          <a:p>
            <a:pPr>
              <a:spcBef>
                <a:spcPts val="740"/>
              </a:spcBef>
            </a:pPr>
            <a:endParaRPr spc="-9" dirty="0"/>
          </a:p>
          <a:p>
            <a:pPr marL="11977" marR="631775">
              <a:lnSpc>
                <a:spcPct val="133200"/>
              </a:lnSpc>
            </a:pPr>
            <a:r>
              <a:rPr spc="-66" dirty="0"/>
              <a:t>There</a:t>
            </a:r>
            <a:r>
              <a:rPr spc="-24" dirty="0"/>
              <a:t> </a:t>
            </a:r>
            <a:r>
              <a:rPr spc="-118" dirty="0"/>
              <a:t>are</a:t>
            </a:r>
            <a:r>
              <a:rPr spc="-19" dirty="0"/>
              <a:t> </a:t>
            </a:r>
            <a:r>
              <a:rPr spc="-47" dirty="0"/>
              <a:t>two</a:t>
            </a:r>
            <a:r>
              <a:rPr spc="-19" dirty="0"/>
              <a:t> </a:t>
            </a:r>
            <a:r>
              <a:rPr spc="-127" dirty="0"/>
              <a:t>main</a:t>
            </a:r>
            <a:r>
              <a:rPr spc="-19" dirty="0"/>
              <a:t> </a:t>
            </a:r>
            <a:r>
              <a:rPr spc="-90" dirty="0"/>
              <a:t>factors</a:t>
            </a:r>
            <a:r>
              <a:rPr spc="-19" dirty="0"/>
              <a:t> </a:t>
            </a:r>
            <a:r>
              <a:rPr spc="-127" dirty="0"/>
              <a:t>that</a:t>
            </a:r>
            <a:r>
              <a:rPr spc="-24" dirty="0"/>
              <a:t> </a:t>
            </a:r>
            <a:r>
              <a:rPr spc="-137" dirty="0"/>
              <a:t>equally</a:t>
            </a:r>
            <a:r>
              <a:rPr spc="-19" dirty="0"/>
              <a:t> </a:t>
            </a:r>
            <a:r>
              <a:rPr spc="-90" dirty="0"/>
              <a:t>inﬂuence </a:t>
            </a:r>
            <a:r>
              <a:rPr spc="-118" dirty="0"/>
              <a:t>the</a:t>
            </a:r>
            <a:r>
              <a:rPr spc="-14" dirty="0"/>
              <a:t> </a:t>
            </a:r>
            <a:r>
              <a:rPr spc="-94" dirty="0"/>
              <a:t>harvest</a:t>
            </a:r>
            <a:r>
              <a:rPr spc="-9" dirty="0"/>
              <a:t> </a:t>
            </a:r>
            <a:r>
              <a:rPr spc="-127" dirty="0"/>
              <a:t>volume:</a:t>
            </a:r>
            <a:r>
              <a:rPr spc="-189" dirty="0"/>
              <a:t> </a:t>
            </a:r>
            <a:r>
              <a:rPr spc="-118" dirty="0"/>
              <a:t>the</a:t>
            </a:r>
            <a:r>
              <a:rPr spc="-9" dirty="0"/>
              <a:t> </a:t>
            </a:r>
            <a:r>
              <a:rPr spc="-104" dirty="0"/>
              <a:t>supply</a:t>
            </a:r>
            <a:r>
              <a:rPr spc="-9" dirty="0"/>
              <a:t> </a:t>
            </a:r>
            <a:r>
              <a:rPr spc="-94" dirty="0"/>
              <a:t>of</a:t>
            </a:r>
            <a:r>
              <a:rPr spc="-14" dirty="0"/>
              <a:t> </a:t>
            </a:r>
            <a:r>
              <a:rPr spc="-19" dirty="0"/>
              <a:t>cysts</a:t>
            </a:r>
          </a:p>
          <a:p>
            <a:pPr marL="11977">
              <a:spcBef>
                <a:spcPts val="679"/>
              </a:spcBef>
              <a:tabLst>
                <a:tab pos="629380" algn="l"/>
              </a:tabLst>
            </a:pPr>
            <a:r>
              <a:rPr spc="-99" dirty="0"/>
              <a:t>in</a:t>
            </a:r>
            <a:r>
              <a:rPr spc="-42" dirty="0"/>
              <a:t> </a:t>
            </a:r>
            <a:r>
              <a:rPr spc="-24" dirty="0"/>
              <a:t>the</a:t>
            </a:r>
            <a:r>
              <a:rPr dirty="0"/>
              <a:t>	</a:t>
            </a:r>
            <a:r>
              <a:rPr spc="-141" dirty="0"/>
              <a:t>lake</a:t>
            </a:r>
            <a:r>
              <a:rPr spc="-14" dirty="0"/>
              <a:t> </a:t>
            </a:r>
            <a:r>
              <a:rPr spc="-118" dirty="0"/>
              <a:t>and</a:t>
            </a:r>
            <a:r>
              <a:rPr spc="-14" dirty="0"/>
              <a:t> </a:t>
            </a:r>
            <a:r>
              <a:rPr spc="-104" dirty="0"/>
              <a:t>weather</a:t>
            </a:r>
            <a:r>
              <a:rPr spc="-14" dirty="0"/>
              <a:t> </a:t>
            </a:r>
            <a:r>
              <a:rPr spc="-9" dirty="0"/>
              <a:t>conditions.</a:t>
            </a: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654276" y="746727"/>
            <a:ext cx="3713162" cy="559240"/>
          </a:xfrm>
          <a:prstGeom prst="rect">
            <a:avLst/>
          </a:prstGeom>
        </p:spPr>
        <p:txBody>
          <a:bodyPr vert="horz" wrap="square" lIns="0" tIns="14970" rIns="0" bIns="0" rtlCol="0">
            <a:spAutoFit/>
          </a:bodyPr>
          <a:lstStyle/>
          <a:p>
            <a:pPr marL="11977">
              <a:spcBef>
                <a:spcPts val="118"/>
              </a:spcBef>
            </a:pPr>
            <a:r>
              <a:rPr sz="3536" b="0" spc="-146" dirty="0">
                <a:solidFill>
                  <a:srgbClr val="003962"/>
                </a:solidFill>
              </a:rPr>
              <a:t>Harvesting</a:t>
            </a:r>
            <a:r>
              <a:rPr sz="3536" b="0" spc="-57" dirty="0">
                <a:solidFill>
                  <a:srgbClr val="003962"/>
                </a:solidFill>
              </a:rPr>
              <a:t> </a:t>
            </a:r>
            <a:r>
              <a:rPr sz="3536" b="0" spc="-108" dirty="0">
                <a:solidFill>
                  <a:srgbClr val="003962"/>
                </a:solidFill>
              </a:rPr>
              <a:t>methods</a:t>
            </a:r>
            <a:endParaRPr sz="3536"/>
          </a:p>
        </p:txBody>
      </p:sp>
      <p:grpSp>
        <p:nvGrpSpPr>
          <p:cNvPr id="9" name="object 9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10" name="object 10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28695" y="1896586"/>
              <a:ext cx="863600" cy="2501265"/>
            </a:xfrm>
            <a:custGeom>
              <a:avLst/>
              <a:gdLst/>
              <a:ahLst/>
              <a:cxnLst/>
              <a:rect l="l" t="t" r="r" b="b"/>
              <a:pathLst>
                <a:path w="863600" h="2501265">
                  <a:moveTo>
                    <a:pt x="863295" y="1039088"/>
                  </a:moveTo>
                  <a:lnTo>
                    <a:pt x="463257" y="534974"/>
                  </a:lnTo>
                  <a:lnTo>
                    <a:pt x="38747" y="0"/>
                  </a:lnTo>
                  <a:lnTo>
                    <a:pt x="0" y="581647"/>
                  </a:lnTo>
                  <a:lnTo>
                    <a:pt x="254050" y="1146365"/>
                  </a:lnTo>
                  <a:lnTo>
                    <a:pt x="863295" y="2500642"/>
                  </a:lnTo>
                  <a:lnTo>
                    <a:pt x="863295" y="1039088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02" y="4155811"/>
            <a:ext cx="3930782" cy="28612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64" y="727360"/>
            <a:ext cx="3912834" cy="284760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71947" y="831200"/>
            <a:ext cx="4049089" cy="7615396"/>
          </a:xfrm>
          <a:prstGeom prst="rect">
            <a:avLst/>
          </a:prstGeom>
        </p:spPr>
        <p:txBody>
          <a:bodyPr vert="horz" wrap="square" lIns="0" tIns="37125" rIns="0" bIns="0" rtlCol="0">
            <a:spAutoFit/>
          </a:bodyPr>
          <a:lstStyle/>
          <a:p>
            <a:pPr marL="11977">
              <a:spcBef>
                <a:spcPts val="291"/>
              </a:spcBef>
            </a:pP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Main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weather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factors:</a:t>
            </a:r>
            <a:endParaRPr>
              <a:latin typeface="Trebuchet MS"/>
              <a:cs typeface="Trebuchet MS"/>
            </a:endParaRPr>
          </a:p>
          <a:p>
            <a:pPr marL="140128" indent="-128151">
              <a:spcBef>
                <a:spcPts val="197"/>
              </a:spcBef>
              <a:buChar char="-"/>
              <a:tabLst>
                <a:tab pos="140128" algn="l"/>
              </a:tabLst>
            </a:pP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lack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precipitation,</a:t>
            </a:r>
            <a:endParaRPr>
              <a:latin typeface="Trebuchet MS"/>
              <a:cs typeface="Trebuchet MS"/>
            </a:endParaRPr>
          </a:p>
          <a:p>
            <a:pPr marL="71860" marR="1401283" indent="-60483">
              <a:lnSpc>
                <a:spcPct val="109700"/>
              </a:lnSpc>
              <a:buChar char="-"/>
              <a:tabLst>
                <a:tab pos="71860" algn="l"/>
                <a:tab pos="139529" algn="l"/>
              </a:tabLst>
            </a:pP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	steady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0" dirty="0">
                <a:solidFill>
                  <a:srgbClr val="151616"/>
                </a:solidFill>
                <a:latin typeface="Trebuchet MS"/>
                <a:cs typeface="Trebuchet MS"/>
              </a:rPr>
              <a:t>wind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one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1" dirty="0">
                <a:solidFill>
                  <a:srgbClr val="151616"/>
                </a:solidFill>
                <a:latin typeface="Trebuchet MS"/>
                <a:cs typeface="Trebuchet MS"/>
              </a:rPr>
              <a:t>direction </a:t>
            </a:r>
            <a:r>
              <a:rPr spc="-146" dirty="0">
                <a:solidFill>
                  <a:srgbClr val="151616"/>
                </a:solidFill>
                <a:latin typeface="Trebuchet MS"/>
                <a:cs typeface="Trebuchet MS"/>
              </a:rPr>
              <a:t>at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speed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2-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3</a:t>
            </a: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m/s,</a:t>
            </a:r>
            <a:endParaRPr>
              <a:latin typeface="Trebuchet MS"/>
              <a:cs typeface="Trebuchet MS"/>
            </a:endParaRPr>
          </a:p>
          <a:p>
            <a:pPr marL="140128" indent="-128151">
              <a:spcBef>
                <a:spcPts val="192"/>
              </a:spcBef>
              <a:buChar char="-"/>
              <a:tabLst>
                <a:tab pos="140128" algn="l"/>
              </a:tabLst>
            </a:pP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signiﬁcant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changes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atmospheric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pressure.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264"/>
              </a:spcBef>
            </a:pPr>
            <a:endParaRPr>
              <a:latin typeface="Trebuchet MS"/>
              <a:cs typeface="Trebuchet MS"/>
            </a:endParaRPr>
          </a:p>
          <a:p>
            <a:pPr marL="11977" marR="728188">
              <a:lnSpc>
                <a:spcPct val="109700"/>
              </a:lnSpc>
            </a:pP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All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above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conditions,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as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well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as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period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active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discharge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endParaRPr>
              <a:latin typeface="Trebuchet MS"/>
              <a:cs typeface="Trebuchet MS"/>
            </a:endParaRPr>
          </a:p>
          <a:p>
            <a:pPr marL="11977" marR="4790">
              <a:lnSpc>
                <a:spcPct val="109700"/>
              </a:lnSpc>
              <a:tabLst>
                <a:tab pos="677287" algn="l"/>
              </a:tabLst>
            </a:pP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(reproduction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period),</a:t>
            </a:r>
            <a:r>
              <a:rPr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46" dirty="0">
                <a:solidFill>
                  <a:srgbClr val="151616"/>
                </a:solidFill>
                <a:latin typeface="Trebuchet MS"/>
                <a:cs typeface="Trebuchet MS"/>
              </a:rPr>
              <a:t>affects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artemia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cyst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supply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formation.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264"/>
              </a:spcBef>
            </a:pPr>
            <a:endParaRPr>
              <a:latin typeface="Trebuchet MS"/>
              <a:cs typeface="Trebuchet MS"/>
            </a:endParaRPr>
          </a:p>
          <a:p>
            <a:pPr marL="11977" marR="503024">
              <a:lnSpc>
                <a:spcPct val="109700"/>
              </a:lnSpc>
            </a:pP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For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example,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September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2023,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cysts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were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collected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two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accumulations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volume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141</a:t>
            </a: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tons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192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tons.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264"/>
              </a:spcBef>
            </a:pPr>
            <a:endParaRPr>
              <a:latin typeface="Trebuchet MS"/>
              <a:cs typeface="Trebuchet MS"/>
            </a:endParaRPr>
          </a:p>
          <a:p>
            <a:pPr marL="71860" marR="90424" indent="-60483">
              <a:lnSpc>
                <a:spcPct val="109700"/>
              </a:lnSpc>
            </a:pP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some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years,</a:t>
            </a:r>
            <a:r>
              <a:rPr spc="-20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volume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clusters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reached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250-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300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tons.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264"/>
              </a:spcBef>
            </a:pPr>
            <a:endParaRPr>
              <a:latin typeface="Trebuchet MS"/>
              <a:cs typeface="Trebuchet MS"/>
            </a:endParaRPr>
          </a:p>
          <a:p>
            <a:pPr marL="11977" marR="163483">
              <a:lnSpc>
                <a:spcPct val="109700"/>
              </a:lnSpc>
            </a:pP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As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rule,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harvested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large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formed </a:t>
            </a:r>
            <a:r>
              <a:rPr spc="-80" dirty="0">
                <a:solidFill>
                  <a:srgbClr val="151616"/>
                </a:solidFill>
                <a:latin typeface="Trebuchet MS"/>
                <a:cs typeface="Trebuchet MS"/>
              </a:rPr>
              <a:t>clusters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51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high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quality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 indicators.</a:t>
            </a:r>
            <a:endParaRPr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6" name="object 6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" y="215571"/>
            <a:ext cx="3316156" cy="7127522"/>
            <a:chOff x="0" y="0"/>
            <a:chExt cx="3516629" cy="755840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3489878" cy="24849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107173"/>
              <a:ext cx="3506784" cy="34600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090888"/>
              <a:ext cx="3516594" cy="246697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509877" y="684184"/>
            <a:ext cx="5902376" cy="6961944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 marR="1862987">
              <a:lnSpc>
                <a:spcPct val="122100"/>
              </a:lnSpc>
              <a:spcBef>
                <a:spcPts val="94"/>
              </a:spcBef>
            </a:pP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Siberian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cysts,</a:t>
            </a:r>
            <a:r>
              <a:rPr sz="1320" spc="-13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including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1320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1320" spc="-21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lake,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certain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speciﬁcity:</a:t>
            </a:r>
            <a:r>
              <a:rPr sz="1320" spc="-15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low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basic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94" dirty="0">
                <a:solidFill>
                  <a:srgbClr val="151616"/>
                </a:solidFill>
                <a:latin typeface="Trebuchet MS"/>
                <a:cs typeface="Trebuchet MS"/>
              </a:rPr>
              <a:t>%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hatching,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they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high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94" dirty="0">
                <a:solidFill>
                  <a:srgbClr val="151616"/>
                </a:solidFill>
                <a:latin typeface="Trebuchet MS"/>
                <a:cs typeface="Trebuchet MS"/>
              </a:rPr>
              <a:t>%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hatching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when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using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activators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of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various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classes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perform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catalytic</a:t>
            </a:r>
            <a:r>
              <a:rPr sz="1320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functions</a:t>
            </a:r>
            <a:endParaRPr sz="1320">
              <a:latin typeface="Trebuchet MS"/>
              <a:cs typeface="Trebuchet MS"/>
            </a:endParaRPr>
          </a:p>
          <a:p>
            <a:pPr marL="11977">
              <a:spcBef>
                <a:spcPts val="349"/>
              </a:spcBef>
            </a:pP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process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biochemical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oxidation.</a:t>
            </a:r>
            <a:endParaRPr sz="1320">
              <a:latin typeface="Trebuchet MS"/>
              <a:cs typeface="Trebuchet MS"/>
            </a:endParaRPr>
          </a:p>
          <a:p>
            <a:pPr>
              <a:spcBef>
                <a:spcPts val="396"/>
              </a:spcBef>
            </a:pPr>
            <a:endParaRPr sz="1320">
              <a:latin typeface="Trebuchet MS"/>
              <a:cs typeface="Trebuchet MS"/>
            </a:endParaRPr>
          </a:p>
          <a:p>
            <a:pPr marL="11977" marR="370082">
              <a:lnSpc>
                <a:spcPct val="122100"/>
              </a:lnSpc>
              <a:spcBef>
                <a:spcPts val="5"/>
              </a:spcBef>
            </a:pP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Analyzing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data</a:t>
            </a:r>
            <a:r>
              <a:rPr sz="1320" spc="2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diapause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conditions</a:t>
            </a: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existence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generation,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should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noted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produced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period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1-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2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generations</a:t>
            </a:r>
            <a:endParaRPr sz="1320">
              <a:latin typeface="Trebuchet MS"/>
              <a:cs typeface="Trebuchet MS"/>
            </a:endParaRPr>
          </a:p>
          <a:p>
            <a:pPr marL="11977">
              <a:spcBef>
                <a:spcPts val="349"/>
              </a:spcBef>
            </a:pP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formed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70" dirty="0">
                <a:solidFill>
                  <a:srgbClr val="151616"/>
                </a:solidFill>
                <a:latin typeface="Trebuchet MS"/>
                <a:cs typeface="Trebuchet MS"/>
              </a:rPr>
              <a:t>June-</a:t>
            </a:r>
            <a:r>
              <a:rPr sz="1320" spc="-108" dirty="0">
                <a:solidFill>
                  <a:srgbClr val="151616"/>
                </a:solidFill>
                <a:latin typeface="Trebuchet MS"/>
                <a:cs typeface="Trebuchet MS"/>
              </a:rPr>
              <a:t>July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shorter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diapause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higher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percentage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hatching.</a:t>
            </a:r>
            <a:endParaRPr sz="1320">
              <a:latin typeface="Trebuchet MS"/>
              <a:cs typeface="Trebuchet MS"/>
            </a:endParaRPr>
          </a:p>
          <a:p>
            <a:pPr marL="11977" marR="1565363">
              <a:lnSpc>
                <a:spcPct val="122100"/>
              </a:lnSpc>
            </a:pP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observation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possibly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associated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different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nutritional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properties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phytoplankton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formed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during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period.</a:t>
            </a:r>
            <a:endParaRPr sz="1320">
              <a:latin typeface="Trebuchet MS"/>
              <a:cs typeface="Trebuchet MS"/>
            </a:endParaRPr>
          </a:p>
          <a:p>
            <a:pPr>
              <a:spcBef>
                <a:spcPts val="750"/>
              </a:spcBef>
            </a:pPr>
            <a:endParaRPr sz="1320">
              <a:latin typeface="Trebuchet MS"/>
              <a:cs typeface="Trebuchet MS"/>
            </a:endParaRPr>
          </a:p>
          <a:p>
            <a:pPr marL="11977"/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The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minimum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period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hatching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reach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80-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85%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occur</a:t>
            </a:r>
            <a:endParaRPr sz="1320">
              <a:latin typeface="Trebuchet MS"/>
              <a:cs typeface="Trebuchet MS"/>
            </a:endParaRPr>
          </a:p>
          <a:p>
            <a:pPr marL="11977" marR="772502">
              <a:lnSpc>
                <a:spcPct val="122100"/>
              </a:lnSpc>
            </a:pP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on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8" dirty="0">
                <a:solidFill>
                  <a:srgbClr val="151616"/>
                </a:solidFill>
                <a:latin typeface="Trebuchet MS"/>
                <a:cs typeface="Trebuchet MS"/>
              </a:rPr>
              <a:t>average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after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3-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4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months,</a:t>
            </a:r>
            <a:r>
              <a:rPr sz="1320" spc="-1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but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some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years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can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4" dirty="0">
                <a:solidFill>
                  <a:srgbClr val="151616"/>
                </a:solidFill>
                <a:latin typeface="Trebuchet MS"/>
                <a:cs typeface="Trebuchet MS"/>
              </a:rPr>
              <a:t>take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up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12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months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or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more.</a:t>
            </a:r>
            <a:endParaRPr sz="1320">
              <a:latin typeface="Trebuchet MS"/>
              <a:cs typeface="Trebuchet MS"/>
            </a:endParaRPr>
          </a:p>
          <a:p>
            <a:pPr>
              <a:spcBef>
                <a:spcPts val="396"/>
              </a:spcBef>
            </a:pPr>
            <a:endParaRPr sz="1320">
              <a:latin typeface="Trebuchet MS"/>
              <a:cs typeface="Trebuchet MS"/>
            </a:endParaRPr>
          </a:p>
          <a:p>
            <a:pPr marL="11977" marR="635967">
              <a:lnSpc>
                <a:spcPct val="122100"/>
              </a:lnSpc>
              <a:spcBef>
                <a:spcPts val="5"/>
              </a:spcBef>
            </a:pP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As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fundamentals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procurement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production,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company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strives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7" dirty="0">
                <a:solidFill>
                  <a:srgbClr val="151616"/>
                </a:solidFill>
                <a:latin typeface="Trebuchet MS"/>
                <a:cs typeface="Trebuchet MS"/>
              </a:rPr>
              <a:t>consider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23" dirty="0">
                <a:solidFill>
                  <a:srgbClr val="151616"/>
                </a:solidFill>
                <a:latin typeface="Trebuchet MS"/>
                <a:cs typeface="Trebuchet MS"/>
              </a:rPr>
              <a:t>all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factors,conditions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timing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procurement.</a:t>
            </a:r>
            <a:endParaRPr sz="1320">
              <a:latin typeface="Trebuchet MS"/>
              <a:cs typeface="Trebuchet MS"/>
            </a:endParaRPr>
          </a:p>
          <a:p>
            <a:pPr marL="11977" marR="4790">
              <a:lnSpc>
                <a:spcPct val="122100"/>
              </a:lnSpc>
            </a:pP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regard,</a:t>
            </a:r>
            <a:r>
              <a:rPr sz="1320" spc="-15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there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clear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system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accounting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formation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batches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according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3" dirty="0">
                <a:solidFill>
                  <a:srgbClr val="151616"/>
                </a:solidFill>
                <a:latin typeface="Trebuchet MS"/>
                <a:cs typeface="Trebuchet MS"/>
              </a:rPr>
              <a:t>timing,</a:t>
            </a:r>
            <a:r>
              <a:rPr sz="1320" spc="-16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volume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location</a:t>
            </a:r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procurement.</a:t>
            </a:r>
            <a:endParaRPr sz="1320">
              <a:latin typeface="Trebuchet MS"/>
              <a:cs typeface="Trebuchet MS"/>
            </a:endParaRPr>
          </a:p>
          <a:p>
            <a:pPr>
              <a:spcBef>
                <a:spcPts val="750"/>
              </a:spcBef>
            </a:pPr>
            <a:endParaRPr sz="1320">
              <a:latin typeface="Trebuchet MS"/>
              <a:cs typeface="Trebuchet MS"/>
            </a:endParaRPr>
          </a:p>
          <a:p>
            <a:pPr marL="11977"/>
            <a:r>
              <a:rPr sz="1320" spc="-28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1" dirty="0">
                <a:solidFill>
                  <a:srgbClr val="151616"/>
                </a:solidFill>
                <a:latin typeface="Trebuchet MS"/>
                <a:cs typeface="Trebuchet MS"/>
              </a:rPr>
              <a:t>allows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41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8" dirty="0">
                <a:solidFill>
                  <a:srgbClr val="151616"/>
                </a:solidFill>
                <a:latin typeface="Trebuchet MS"/>
                <a:cs typeface="Trebuchet MS"/>
              </a:rPr>
              <a:t>fairly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high-quality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assessment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progress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diapause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batches.</a:t>
            </a:r>
            <a:endParaRPr sz="1320">
              <a:latin typeface="Trebuchet MS"/>
              <a:cs typeface="Trebuchet MS"/>
            </a:endParaRPr>
          </a:p>
          <a:p>
            <a:pPr>
              <a:spcBef>
                <a:spcPts val="396"/>
              </a:spcBef>
            </a:pPr>
            <a:endParaRPr sz="1320">
              <a:latin typeface="Trebuchet MS"/>
              <a:cs typeface="Trebuchet MS"/>
            </a:endParaRPr>
          </a:p>
          <a:p>
            <a:pPr marL="11977" marR="43117">
              <a:lnSpc>
                <a:spcPct val="122100"/>
              </a:lnSpc>
              <a:spcBef>
                <a:spcPts val="5"/>
              </a:spcBef>
            </a:pPr>
            <a:r>
              <a:rPr sz="1320" spc="-3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main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factor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9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makes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it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6" dirty="0">
                <a:solidFill>
                  <a:srgbClr val="151616"/>
                </a:solidFill>
                <a:latin typeface="Trebuchet MS"/>
                <a:cs typeface="Trebuchet MS"/>
              </a:rPr>
              <a:t>possible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decide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end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4" dirty="0">
                <a:solidFill>
                  <a:srgbClr val="151616"/>
                </a:solidFill>
                <a:latin typeface="Trebuchet MS"/>
                <a:cs typeface="Trebuchet MS"/>
              </a:rPr>
              <a:t>diapause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begin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processing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when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reach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5" dirty="0">
                <a:solidFill>
                  <a:srgbClr val="151616"/>
                </a:solidFill>
                <a:latin typeface="Trebuchet MS"/>
                <a:cs typeface="Trebuchet MS"/>
              </a:rPr>
              <a:t>maximum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61" dirty="0">
                <a:solidFill>
                  <a:srgbClr val="151616"/>
                </a:solidFill>
                <a:latin typeface="Trebuchet MS"/>
                <a:cs typeface="Trebuchet MS"/>
              </a:rPr>
              <a:t>reserve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hatching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rate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at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two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minimum </a:t>
            </a:r>
            <a:r>
              <a:rPr sz="1320" spc="-57" dirty="0">
                <a:solidFill>
                  <a:srgbClr val="151616"/>
                </a:solidFill>
                <a:latin typeface="Trebuchet MS"/>
                <a:cs typeface="Trebuchet MS"/>
              </a:rPr>
              <a:t>concentrations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7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activator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remain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18" dirty="0">
                <a:solidFill>
                  <a:srgbClr val="151616"/>
                </a:solidFill>
                <a:latin typeface="Trebuchet MS"/>
                <a:cs typeface="Trebuchet MS"/>
              </a:rPr>
              <a:t>at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8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0" dirty="0">
                <a:solidFill>
                  <a:srgbClr val="151616"/>
                </a:solidFill>
                <a:latin typeface="Trebuchet MS"/>
                <a:cs typeface="Trebuchet MS"/>
              </a:rPr>
              <a:t>same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108" dirty="0">
                <a:solidFill>
                  <a:srgbClr val="151616"/>
                </a:solidFill>
                <a:latin typeface="Trebuchet MS"/>
                <a:cs typeface="Trebuchet MS"/>
              </a:rPr>
              <a:t>level</a:t>
            </a:r>
            <a:r>
              <a:rPr sz="132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42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52" dirty="0">
                <a:solidFill>
                  <a:srgbClr val="151616"/>
                </a:solidFill>
                <a:latin typeface="Trebuchet MS"/>
                <a:cs typeface="Trebuchet MS"/>
              </a:rPr>
              <a:t>10-</a:t>
            </a:r>
            <a:r>
              <a:rPr sz="1320" spc="-33" dirty="0">
                <a:solidFill>
                  <a:srgbClr val="151616"/>
                </a:solidFill>
                <a:latin typeface="Trebuchet MS"/>
                <a:cs typeface="Trebuchet MS"/>
              </a:rPr>
              <a:t>20</a:t>
            </a:r>
            <a:r>
              <a:rPr sz="132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Trebuchet MS"/>
                <a:cs typeface="Trebuchet MS"/>
              </a:rPr>
              <a:t>days.</a:t>
            </a:r>
            <a:endParaRPr sz="1320">
              <a:latin typeface="Trebuchet MS"/>
              <a:cs typeface="Trebuchet MS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480292" y="272521"/>
            <a:ext cx="3734120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dirty="0">
                <a:solidFill>
                  <a:srgbClr val="003962"/>
                </a:solidFill>
              </a:rPr>
              <a:t>Speciﬁcity</a:t>
            </a:r>
            <a:r>
              <a:rPr sz="2264" spc="-132" dirty="0">
                <a:solidFill>
                  <a:srgbClr val="003962"/>
                </a:solidFill>
              </a:rPr>
              <a:t> </a:t>
            </a:r>
            <a:r>
              <a:rPr sz="2264" dirty="0">
                <a:solidFill>
                  <a:srgbClr val="003962"/>
                </a:solidFill>
              </a:rPr>
              <a:t>of</a:t>
            </a:r>
            <a:r>
              <a:rPr sz="2264" spc="-127" dirty="0">
                <a:solidFill>
                  <a:srgbClr val="003962"/>
                </a:solidFill>
              </a:rPr>
              <a:t> </a:t>
            </a:r>
            <a:r>
              <a:rPr sz="2264" dirty="0">
                <a:solidFill>
                  <a:srgbClr val="003962"/>
                </a:solidFill>
              </a:rPr>
              <a:t>Siberian</a:t>
            </a:r>
            <a:r>
              <a:rPr sz="2264" spc="-127" dirty="0">
                <a:solidFill>
                  <a:srgbClr val="003962"/>
                </a:solidFill>
              </a:rPr>
              <a:t> </a:t>
            </a:r>
            <a:r>
              <a:rPr sz="2264" spc="42" dirty="0">
                <a:solidFill>
                  <a:srgbClr val="003962"/>
                </a:solidFill>
              </a:rPr>
              <a:t>Cysts</a:t>
            </a:r>
            <a:endParaRPr sz="2264"/>
          </a:p>
        </p:txBody>
      </p:sp>
      <p:grpSp>
        <p:nvGrpSpPr>
          <p:cNvPr id="8" name="object 8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9" name="object 9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8713" y="263255"/>
            <a:ext cx="9885793" cy="1194200"/>
          </a:xfrm>
          <a:prstGeom prst="rect">
            <a:avLst/>
          </a:prstGeom>
        </p:spPr>
        <p:txBody>
          <a:bodyPr vert="horz" wrap="square" lIns="0" tIns="263933" rIns="0" bIns="0" rtlCol="0">
            <a:spAutoFit/>
          </a:bodyPr>
          <a:lstStyle/>
          <a:p>
            <a:pPr marL="984491" marR="71860" algn="ctr">
              <a:spcBef>
                <a:spcPts val="94"/>
              </a:spcBef>
            </a:pPr>
            <a:r>
              <a:rPr sz="2264" b="0" spc="-57" dirty="0"/>
              <a:t>The</a:t>
            </a:r>
            <a:r>
              <a:rPr sz="2264" b="0" spc="-118" dirty="0"/>
              <a:t> </a:t>
            </a:r>
            <a:r>
              <a:rPr sz="2264" b="0" spc="-165" dirty="0"/>
              <a:t>last</a:t>
            </a:r>
            <a:r>
              <a:rPr sz="2264" b="0" spc="-57" dirty="0"/>
              <a:t> </a:t>
            </a:r>
            <a:r>
              <a:rPr sz="2264" b="0" dirty="0"/>
              <a:t>5</a:t>
            </a:r>
            <a:r>
              <a:rPr sz="2264" b="0" spc="-118" dirty="0"/>
              <a:t> </a:t>
            </a:r>
            <a:r>
              <a:rPr sz="2264" b="0" spc="-123" dirty="0"/>
              <a:t>years</a:t>
            </a:r>
            <a:r>
              <a:rPr sz="2264" b="0" spc="-57" dirty="0"/>
              <a:t> </a:t>
            </a:r>
            <a:r>
              <a:rPr sz="2264" b="0" spc="-156" dirty="0"/>
              <a:t>appear</a:t>
            </a:r>
            <a:r>
              <a:rPr sz="2264" b="0" spc="-57" dirty="0"/>
              <a:t> </a:t>
            </a:r>
            <a:r>
              <a:rPr sz="2264" b="0" spc="-19" dirty="0"/>
              <a:t>to</a:t>
            </a:r>
            <a:r>
              <a:rPr sz="2264" b="0" spc="-75" dirty="0"/>
              <a:t> </a:t>
            </a:r>
            <a:r>
              <a:rPr sz="2264" b="0" spc="-156" dirty="0"/>
              <a:t>be</a:t>
            </a:r>
            <a:r>
              <a:rPr sz="2264" b="0" spc="-57" dirty="0"/>
              <a:t> </a:t>
            </a:r>
            <a:r>
              <a:rPr sz="2264" b="0" spc="-137" dirty="0"/>
              <a:t>the</a:t>
            </a:r>
            <a:r>
              <a:rPr sz="2264" b="0" spc="-57" dirty="0"/>
              <a:t> </a:t>
            </a:r>
            <a:r>
              <a:rPr sz="2264" b="0" spc="-61" dirty="0"/>
              <a:t>most</a:t>
            </a:r>
            <a:r>
              <a:rPr sz="2264" b="0" spc="-75" dirty="0"/>
              <a:t> </a:t>
            </a:r>
            <a:r>
              <a:rPr sz="2264" b="0" spc="-9" dirty="0"/>
              <a:t>productive</a:t>
            </a:r>
            <a:endParaRPr sz="2264"/>
          </a:p>
          <a:p>
            <a:pPr marL="984491" algn="ctr">
              <a:spcBef>
                <a:spcPts val="1796"/>
              </a:spcBef>
            </a:pPr>
            <a:r>
              <a:rPr sz="2264" b="0" spc="-151" dirty="0"/>
              <a:t>and</a:t>
            </a:r>
            <a:r>
              <a:rPr sz="2264" b="0" spc="-52" dirty="0"/>
              <a:t> </a:t>
            </a:r>
            <a:r>
              <a:rPr sz="2264" b="0" spc="-151" dirty="0"/>
              <a:t>analysis</a:t>
            </a:r>
            <a:r>
              <a:rPr sz="2264" b="0" spc="-47" dirty="0"/>
              <a:t> </a:t>
            </a:r>
            <a:r>
              <a:rPr sz="2264" b="0" spc="-52" dirty="0"/>
              <a:t>shows</a:t>
            </a:r>
            <a:r>
              <a:rPr sz="2264" b="0" spc="-47" dirty="0"/>
              <a:t> </a:t>
            </a:r>
            <a:r>
              <a:rPr sz="2264" b="0" spc="-165" dirty="0"/>
              <a:t>that</a:t>
            </a:r>
            <a:r>
              <a:rPr sz="2264" b="0" spc="-47" dirty="0"/>
              <a:t> </a:t>
            </a:r>
            <a:r>
              <a:rPr sz="2264" b="0" spc="-132" dirty="0"/>
              <a:t>there</a:t>
            </a:r>
            <a:r>
              <a:rPr sz="2264" b="0" spc="-47" dirty="0"/>
              <a:t> </a:t>
            </a:r>
            <a:r>
              <a:rPr sz="2264" b="0" spc="-151" dirty="0"/>
              <a:t>are</a:t>
            </a:r>
            <a:r>
              <a:rPr sz="2264" b="0" spc="-52" dirty="0"/>
              <a:t> </a:t>
            </a:r>
            <a:r>
              <a:rPr sz="2264" b="0" spc="-132" dirty="0"/>
              <a:t>certain</a:t>
            </a:r>
            <a:r>
              <a:rPr sz="2264" b="0" spc="-47" dirty="0"/>
              <a:t> </a:t>
            </a:r>
            <a:r>
              <a:rPr sz="2264" b="0" spc="-104" dirty="0"/>
              <a:t>trends</a:t>
            </a:r>
            <a:r>
              <a:rPr sz="2264" b="0" spc="-47" dirty="0"/>
              <a:t> </a:t>
            </a:r>
            <a:r>
              <a:rPr sz="2264" b="0" spc="-80" dirty="0"/>
              <a:t>for</a:t>
            </a:r>
            <a:r>
              <a:rPr sz="2264" b="0" spc="-47" dirty="0"/>
              <a:t> </a:t>
            </a:r>
            <a:r>
              <a:rPr sz="2264" b="0" spc="-75" dirty="0"/>
              <a:t>this.</a:t>
            </a:r>
            <a:endParaRPr sz="2264"/>
          </a:p>
        </p:txBody>
      </p:sp>
      <p:pic>
        <p:nvPicPr>
          <p:cNvPr id="3" name="object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73" y="1751177"/>
            <a:ext cx="3811517" cy="240247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626300" y="214276"/>
            <a:ext cx="7458060" cy="7076025"/>
            <a:chOff x="2785068" y="-1371"/>
            <a:chExt cx="7908925" cy="7503795"/>
          </a:xfrm>
        </p:grpSpPr>
        <p:sp>
          <p:nvSpPr>
            <p:cNvPr id="5" name="object 5"/>
            <p:cNvSpPr/>
            <p:nvPr/>
          </p:nvSpPr>
          <p:spPr>
            <a:xfrm>
              <a:off x="9878904" y="3044559"/>
              <a:ext cx="813435" cy="4457700"/>
            </a:xfrm>
            <a:custGeom>
              <a:avLst/>
              <a:gdLst/>
              <a:ahLst/>
              <a:cxnLst/>
              <a:rect l="l" t="t" r="r" b="b"/>
              <a:pathLst>
                <a:path w="813434" h="4457700">
                  <a:moveTo>
                    <a:pt x="327459" y="0"/>
                  </a:moveTo>
                  <a:lnTo>
                    <a:pt x="0" y="1168142"/>
                  </a:lnTo>
                  <a:lnTo>
                    <a:pt x="813095" y="4457596"/>
                  </a:lnTo>
                  <a:lnTo>
                    <a:pt x="813095" y="1317773"/>
                  </a:lnTo>
                  <a:lnTo>
                    <a:pt x="327459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97963" y="1896649"/>
              <a:ext cx="380365" cy="1148080"/>
            </a:xfrm>
            <a:custGeom>
              <a:avLst/>
              <a:gdLst/>
              <a:ahLst/>
              <a:cxnLst/>
              <a:rect l="l" t="t" r="r" b="b"/>
              <a:pathLst>
                <a:path w="380365" h="1148080">
                  <a:moveTo>
                    <a:pt x="31784" y="0"/>
                  </a:moveTo>
                  <a:lnTo>
                    <a:pt x="0" y="582429"/>
                  </a:lnTo>
                  <a:lnTo>
                    <a:pt x="208400" y="1147909"/>
                  </a:lnTo>
                  <a:lnTo>
                    <a:pt x="380011" y="535697"/>
                  </a:lnTo>
                  <a:lnTo>
                    <a:pt x="31784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06364" y="2432346"/>
              <a:ext cx="485775" cy="1930400"/>
            </a:xfrm>
            <a:custGeom>
              <a:avLst/>
              <a:gdLst/>
              <a:ahLst/>
              <a:cxnLst/>
              <a:rect l="l" t="t" r="r" b="b"/>
              <a:pathLst>
                <a:path w="485775" h="1930400">
                  <a:moveTo>
                    <a:pt x="171611" y="0"/>
                  </a:moveTo>
                  <a:lnTo>
                    <a:pt x="0" y="612212"/>
                  </a:lnTo>
                  <a:lnTo>
                    <a:pt x="485636" y="1929992"/>
                  </a:lnTo>
                  <a:lnTo>
                    <a:pt x="485636" y="483066"/>
                  </a:lnTo>
                  <a:lnTo>
                    <a:pt x="17161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06364" y="2432346"/>
              <a:ext cx="485775" cy="1930400"/>
            </a:xfrm>
            <a:custGeom>
              <a:avLst/>
              <a:gdLst/>
              <a:ahLst/>
              <a:cxnLst/>
              <a:rect l="l" t="t" r="r" b="b"/>
              <a:pathLst>
                <a:path w="485775" h="1930400">
                  <a:moveTo>
                    <a:pt x="485636" y="1929992"/>
                  </a:moveTo>
                  <a:lnTo>
                    <a:pt x="0" y="612212"/>
                  </a:lnTo>
                  <a:lnTo>
                    <a:pt x="171611" y="0"/>
                  </a:lnTo>
                  <a:lnTo>
                    <a:pt x="485636" y="483066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96828" y="0"/>
              <a:ext cx="1336675" cy="1896745"/>
            </a:xfrm>
            <a:custGeom>
              <a:avLst/>
              <a:gdLst/>
              <a:ahLst/>
              <a:cxnLst/>
              <a:rect l="l" t="t" r="r" b="b"/>
              <a:pathLst>
                <a:path w="1336675" h="1896745">
                  <a:moveTo>
                    <a:pt x="1336433" y="0"/>
                  </a:moveTo>
                  <a:lnTo>
                    <a:pt x="0" y="0"/>
                  </a:lnTo>
                  <a:lnTo>
                    <a:pt x="1232919" y="1896649"/>
                  </a:lnTo>
                  <a:lnTo>
                    <a:pt x="1336433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29747" y="0"/>
              <a:ext cx="662305" cy="2432685"/>
            </a:xfrm>
            <a:custGeom>
              <a:avLst/>
              <a:gdLst/>
              <a:ahLst/>
              <a:cxnLst/>
              <a:rect l="l" t="t" r="r" b="b"/>
              <a:pathLst>
                <a:path w="662304" h="2432685">
                  <a:moveTo>
                    <a:pt x="662252" y="0"/>
                  </a:moveTo>
                  <a:lnTo>
                    <a:pt x="103514" y="0"/>
                  </a:lnTo>
                  <a:lnTo>
                    <a:pt x="0" y="1896649"/>
                  </a:lnTo>
                  <a:lnTo>
                    <a:pt x="348227" y="2432346"/>
                  </a:lnTo>
                  <a:lnTo>
                    <a:pt x="662252" y="1312100"/>
                  </a:lnTo>
                  <a:lnTo>
                    <a:pt x="66225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29747" y="0"/>
              <a:ext cx="662305" cy="2432685"/>
            </a:xfrm>
            <a:custGeom>
              <a:avLst/>
              <a:gdLst/>
              <a:ahLst/>
              <a:cxnLst/>
              <a:rect l="l" t="t" r="r" b="b"/>
              <a:pathLst>
                <a:path w="662304" h="2432685">
                  <a:moveTo>
                    <a:pt x="662252" y="1312100"/>
                  </a:moveTo>
                  <a:lnTo>
                    <a:pt x="348227" y="2432346"/>
                  </a:lnTo>
                  <a:lnTo>
                    <a:pt x="0" y="1896649"/>
                  </a:lnTo>
                  <a:lnTo>
                    <a:pt x="103514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77975" y="1312100"/>
              <a:ext cx="314325" cy="1603375"/>
            </a:xfrm>
            <a:custGeom>
              <a:avLst/>
              <a:gdLst/>
              <a:ahLst/>
              <a:cxnLst/>
              <a:rect l="l" t="t" r="r" b="b"/>
              <a:pathLst>
                <a:path w="314325" h="1603375">
                  <a:moveTo>
                    <a:pt x="314024" y="0"/>
                  </a:moveTo>
                  <a:lnTo>
                    <a:pt x="0" y="1120246"/>
                  </a:lnTo>
                  <a:lnTo>
                    <a:pt x="314024" y="1603312"/>
                  </a:lnTo>
                  <a:lnTo>
                    <a:pt x="314024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7470" y="1619172"/>
              <a:ext cx="4426402" cy="25545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5068" y="4419995"/>
              <a:ext cx="4474422" cy="26894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8713" y="263256"/>
            <a:ext cx="9885793" cy="679312"/>
          </a:xfrm>
          <a:prstGeom prst="rect">
            <a:avLst/>
          </a:prstGeom>
        </p:spPr>
        <p:txBody>
          <a:bodyPr vert="horz" wrap="square" lIns="0" tIns="363761" rIns="0" bIns="0" rtlCol="0">
            <a:spAutoFit/>
          </a:bodyPr>
          <a:lstStyle/>
          <a:p>
            <a:pPr marL="350321">
              <a:spcBef>
                <a:spcPts val="99"/>
              </a:spcBef>
            </a:pPr>
            <a:r>
              <a:rPr sz="2027" spc="71" dirty="0">
                <a:solidFill>
                  <a:srgbClr val="003962"/>
                </a:solidFill>
              </a:rPr>
              <a:t>Data</a:t>
            </a:r>
            <a:r>
              <a:rPr sz="2027" spc="-94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on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the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course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of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spc="-19" dirty="0">
                <a:solidFill>
                  <a:srgbClr val="003962"/>
                </a:solidFill>
              </a:rPr>
              <a:t>diapause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are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spc="-9" dirty="0">
                <a:solidFill>
                  <a:srgbClr val="003962"/>
                </a:solidFill>
              </a:rPr>
              <a:t>given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in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spc="-9" dirty="0">
                <a:solidFill>
                  <a:srgbClr val="003962"/>
                </a:solidFill>
              </a:rPr>
              <a:t>tables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dirty="0">
                <a:solidFill>
                  <a:srgbClr val="003962"/>
                </a:solidFill>
              </a:rPr>
              <a:t>and</a:t>
            </a:r>
            <a:r>
              <a:rPr sz="2027" spc="-90" dirty="0">
                <a:solidFill>
                  <a:srgbClr val="003962"/>
                </a:solidFill>
              </a:rPr>
              <a:t> </a:t>
            </a:r>
            <a:r>
              <a:rPr sz="2027" spc="-9" dirty="0">
                <a:solidFill>
                  <a:srgbClr val="003962"/>
                </a:solidFill>
              </a:rPr>
              <a:t>graphs</a:t>
            </a:r>
            <a:endParaRPr sz="2027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709" y="1296653"/>
            <a:ext cx="4234950" cy="251933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490" y="4782975"/>
            <a:ext cx="4260724" cy="181617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3645" y="4698147"/>
            <a:ext cx="3573607" cy="190557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530624" y="214276"/>
            <a:ext cx="4553279" cy="7122732"/>
            <a:chOff x="5864969" y="-1371"/>
            <a:chExt cx="4828540" cy="7553325"/>
          </a:xfrm>
        </p:grpSpPr>
        <p:pic>
          <p:nvPicPr>
            <p:cNvPr id="7" name="object 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4969" y="1141369"/>
              <a:ext cx="2824499" cy="333792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61787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67452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67452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02983" y="481753"/>
            <a:ext cx="4488010" cy="5323336"/>
            <a:chOff x="5093337" y="282276"/>
            <a:chExt cx="4759325" cy="5645150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93337" y="1437530"/>
              <a:ext cx="4759267" cy="4489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4321" y="282276"/>
              <a:ext cx="3939617" cy="284518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17872" y="5645849"/>
            <a:ext cx="3332923" cy="985537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4790">
              <a:lnSpc>
                <a:spcPct val="122400"/>
              </a:lnSpc>
              <a:spcBef>
                <a:spcPts val="90"/>
              </a:spcBef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Fresh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air,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friendly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atmosphere,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wilderness,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natural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products,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peace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quiet,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Calibri"/>
                <a:cs typeface="Calibri"/>
              </a:rPr>
              <a:t>slow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pace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rural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life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are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its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most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attractive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features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for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Altai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Territory.</a:t>
            </a:r>
            <a:endParaRPr sz="132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65" y="1066169"/>
            <a:ext cx="592962" cy="66502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31093" y="995196"/>
            <a:ext cx="3863461" cy="738370"/>
          </a:xfrm>
          <a:prstGeom prst="rect">
            <a:avLst/>
          </a:prstGeom>
        </p:spPr>
        <p:txBody>
          <a:bodyPr vert="horz" wrap="square" lIns="0" tIns="56287" rIns="0" bIns="0" rtlCol="0">
            <a:spAutoFit/>
          </a:bodyPr>
          <a:lstStyle/>
          <a:p>
            <a:pPr marL="11977">
              <a:spcBef>
                <a:spcPts val="443"/>
              </a:spcBef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 Altai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Territory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is a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region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with a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rich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historical</a:t>
            </a:r>
            <a:endParaRPr sz="1320">
              <a:latin typeface="Calibri"/>
              <a:cs typeface="Calibri"/>
            </a:endParaRPr>
          </a:p>
          <a:p>
            <a:pPr marL="11977" marR="4790">
              <a:lnSpc>
                <a:spcPct val="122400"/>
              </a:lnSpc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cultural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heritage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rates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among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top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regions</a:t>
            </a:r>
            <a:r>
              <a:rPr sz="1320" spc="472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in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Siberia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in</a:t>
            </a:r>
            <a:r>
              <a:rPr sz="1320" spc="2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terms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320" spc="2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number</a:t>
            </a:r>
            <a:r>
              <a:rPr sz="1320" spc="2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cultural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landmarks.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0140" y="2495373"/>
            <a:ext cx="3417952" cy="1009390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4790">
              <a:lnSpc>
                <a:spcPct val="122400"/>
              </a:lnSpc>
              <a:spcBef>
                <a:spcPts val="90"/>
              </a:spcBef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It</a:t>
            </a:r>
            <a:r>
              <a:rPr sz="1320" spc="-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is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one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sunniest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Western</a:t>
            </a:r>
            <a:r>
              <a:rPr sz="1320" spc="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Siberian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regions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at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same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time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one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Russia’s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largest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agricultural</a:t>
            </a:r>
            <a:r>
              <a:rPr sz="1320" spc="2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regions,</a:t>
            </a:r>
            <a:r>
              <a:rPr sz="1320" spc="28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which</a:t>
            </a:r>
            <a:r>
              <a:rPr sz="1320" spc="2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produces</a:t>
            </a:r>
            <a:endParaRPr sz="1320">
              <a:latin typeface="Calibri"/>
              <a:cs typeface="Calibri"/>
            </a:endParaRPr>
          </a:p>
          <a:p>
            <a:pPr marL="11977">
              <a:spcBef>
                <a:spcPts val="354"/>
              </a:spcBef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variety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of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organic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foods.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3456" y="4249988"/>
            <a:ext cx="4028730" cy="761565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201210">
              <a:lnSpc>
                <a:spcPct val="122400"/>
              </a:lnSpc>
              <a:spcBef>
                <a:spcPts val="90"/>
              </a:spcBef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In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recent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years,</a:t>
            </a:r>
            <a:r>
              <a:rPr sz="1320" spc="-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Altai</a:t>
            </a:r>
            <a:r>
              <a:rPr sz="1320" spc="-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Territory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has</a:t>
            </a:r>
            <a:r>
              <a:rPr sz="1320" spc="-5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transformed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19" dirty="0">
                <a:solidFill>
                  <a:srgbClr val="151616"/>
                </a:solidFill>
                <a:latin typeface="Calibri"/>
                <a:cs typeface="Calibri"/>
              </a:rPr>
              <a:t>into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rapidly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developing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tourism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and</a:t>
            </a:r>
            <a:r>
              <a:rPr sz="1320" spc="1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recreation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region.</a:t>
            </a:r>
            <a:endParaRPr sz="1320">
              <a:latin typeface="Calibri"/>
              <a:cs typeface="Calibri"/>
            </a:endParaRPr>
          </a:p>
          <a:p>
            <a:pPr marL="11977">
              <a:spcBef>
                <a:spcPts val="354"/>
              </a:spcBef>
            </a:pP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The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region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is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visited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by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around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2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million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people</a:t>
            </a:r>
            <a:r>
              <a:rPr sz="1320" spc="9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151616"/>
                </a:solidFill>
                <a:latin typeface="Calibri"/>
                <a:cs typeface="Calibri"/>
              </a:rPr>
              <a:t>each</a:t>
            </a:r>
            <a:r>
              <a:rPr sz="1320" spc="14" dirty="0">
                <a:solidFill>
                  <a:srgbClr val="151616"/>
                </a:solidFill>
                <a:latin typeface="Calibri"/>
                <a:cs typeface="Calibri"/>
              </a:rPr>
              <a:t> </a:t>
            </a:r>
            <a:r>
              <a:rPr sz="1320" spc="-9" dirty="0">
                <a:solidFill>
                  <a:srgbClr val="151616"/>
                </a:solidFill>
                <a:latin typeface="Calibri"/>
                <a:cs typeface="Calibri"/>
              </a:rPr>
              <a:t>year.</a:t>
            </a:r>
            <a:endParaRPr sz="132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389" y="2661851"/>
            <a:ext cx="592962" cy="66503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56" y="4317004"/>
            <a:ext cx="592964" cy="66503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378" y="5766084"/>
            <a:ext cx="592955" cy="665029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5886250" y="214275"/>
            <a:ext cx="4192801" cy="7130516"/>
            <a:chOff x="6242094" y="-1371"/>
            <a:chExt cx="4446270" cy="7561580"/>
          </a:xfrm>
        </p:grpSpPr>
        <p:sp>
          <p:nvSpPr>
            <p:cNvPr id="14" name="object 14"/>
            <p:cNvSpPr/>
            <p:nvPr/>
          </p:nvSpPr>
          <p:spPr>
            <a:xfrm>
              <a:off x="9851608" y="3040134"/>
              <a:ext cx="835660" cy="4519930"/>
            </a:xfrm>
            <a:custGeom>
              <a:avLst/>
              <a:gdLst/>
              <a:ahLst/>
              <a:cxnLst/>
              <a:rect l="l" t="t" r="r" b="b"/>
              <a:pathLst>
                <a:path w="835659" h="4519930">
                  <a:moveTo>
                    <a:pt x="329062" y="0"/>
                  </a:moveTo>
                  <a:lnTo>
                    <a:pt x="0" y="1168700"/>
                  </a:lnTo>
                  <a:lnTo>
                    <a:pt x="831999" y="4519865"/>
                  </a:lnTo>
                  <a:lnTo>
                    <a:pt x="835261" y="4519865"/>
                  </a:lnTo>
                  <a:lnTo>
                    <a:pt x="835261" y="1367557"/>
                  </a:lnTo>
                  <a:lnTo>
                    <a:pt x="32906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971240" y="1891684"/>
              <a:ext cx="715645" cy="2516505"/>
            </a:xfrm>
            <a:custGeom>
              <a:avLst/>
              <a:gdLst/>
              <a:ahLst/>
              <a:cxnLst/>
              <a:rect l="l" t="t" r="r" b="b"/>
              <a:pathLst>
                <a:path w="715645" h="2516504">
                  <a:moveTo>
                    <a:pt x="715619" y="1047102"/>
                  </a:moveTo>
                  <a:lnTo>
                    <a:pt x="381876" y="535952"/>
                  </a:lnTo>
                  <a:lnTo>
                    <a:pt x="31953" y="0"/>
                  </a:lnTo>
                  <a:lnTo>
                    <a:pt x="0" y="582701"/>
                  </a:lnTo>
                  <a:lnTo>
                    <a:pt x="209423" y="1148461"/>
                  </a:lnTo>
                  <a:lnTo>
                    <a:pt x="715619" y="2516009"/>
                  </a:lnTo>
                  <a:lnTo>
                    <a:pt x="715619" y="1047102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180670" y="2427631"/>
              <a:ext cx="506730" cy="1980564"/>
            </a:xfrm>
            <a:custGeom>
              <a:avLst/>
              <a:gdLst/>
              <a:ahLst/>
              <a:cxnLst/>
              <a:rect l="l" t="t" r="r" b="b"/>
              <a:pathLst>
                <a:path w="506729" h="1980564">
                  <a:moveTo>
                    <a:pt x="506199" y="511155"/>
                  </a:moveTo>
                  <a:lnTo>
                    <a:pt x="506199" y="1980060"/>
                  </a:lnTo>
                  <a:lnTo>
                    <a:pt x="0" y="612503"/>
                  </a:lnTo>
                  <a:lnTo>
                    <a:pt x="172446" y="0"/>
                  </a:lnTo>
                  <a:lnTo>
                    <a:pt x="506199" y="511155"/>
                  </a:lnTo>
                  <a:close/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68095" y="0"/>
              <a:ext cx="1339215" cy="1892300"/>
            </a:xfrm>
            <a:custGeom>
              <a:avLst/>
              <a:gdLst/>
              <a:ahLst/>
              <a:cxnLst/>
              <a:rect l="l" t="t" r="r" b="b"/>
              <a:pathLst>
                <a:path w="1339215" h="1892300">
                  <a:moveTo>
                    <a:pt x="1338791" y="0"/>
                  </a:moveTo>
                  <a:lnTo>
                    <a:pt x="0" y="0"/>
                  </a:lnTo>
                  <a:lnTo>
                    <a:pt x="1235099" y="1891677"/>
                  </a:lnTo>
                  <a:lnTo>
                    <a:pt x="1338791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03194" y="0"/>
              <a:ext cx="683895" cy="2428240"/>
            </a:xfrm>
            <a:custGeom>
              <a:avLst/>
              <a:gdLst/>
              <a:ahLst/>
              <a:cxnLst/>
              <a:rect l="l" t="t" r="r" b="b"/>
              <a:pathLst>
                <a:path w="683895" h="2428240">
                  <a:moveTo>
                    <a:pt x="683675" y="0"/>
                  </a:moveTo>
                  <a:lnTo>
                    <a:pt x="103691" y="0"/>
                  </a:lnTo>
                  <a:lnTo>
                    <a:pt x="0" y="1891677"/>
                  </a:lnTo>
                  <a:lnTo>
                    <a:pt x="349923" y="2427631"/>
                  </a:lnTo>
                  <a:lnTo>
                    <a:pt x="683675" y="1242229"/>
                  </a:lnTo>
                  <a:lnTo>
                    <a:pt x="683675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03194" y="0"/>
              <a:ext cx="683895" cy="2428240"/>
            </a:xfrm>
            <a:custGeom>
              <a:avLst/>
              <a:gdLst/>
              <a:ahLst/>
              <a:cxnLst/>
              <a:rect l="l" t="t" r="r" b="b"/>
              <a:pathLst>
                <a:path w="683895" h="2428240">
                  <a:moveTo>
                    <a:pt x="683675" y="0"/>
                  </a:moveTo>
                  <a:lnTo>
                    <a:pt x="683675" y="1242229"/>
                  </a:lnTo>
                  <a:lnTo>
                    <a:pt x="349923" y="2427631"/>
                  </a:lnTo>
                  <a:lnTo>
                    <a:pt x="0" y="1891677"/>
                  </a:lnTo>
                  <a:lnTo>
                    <a:pt x="1036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353117" y="1242229"/>
              <a:ext cx="334010" cy="1696720"/>
            </a:xfrm>
            <a:custGeom>
              <a:avLst/>
              <a:gdLst/>
              <a:ahLst/>
              <a:cxnLst/>
              <a:rect l="l" t="t" r="r" b="b"/>
              <a:pathLst>
                <a:path w="334009" h="1696720">
                  <a:moveTo>
                    <a:pt x="333752" y="0"/>
                  </a:moveTo>
                  <a:lnTo>
                    <a:pt x="0" y="1185401"/>
                  </a:lnTo>
                  <a:lnTo>
                    <a:pt x="333752" y="1696557"/>
                  </a:lnTo>
                  <a:lnTo>
                    <a:pt x="33375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677949" y="0"/>
              <a:ext cx="0" cy="7560309"/>
            </a:xfrm>
            <a:custGeom>
              <a:avLst/>
              <a:gdLst/>
              <a:ahLst/>
              <a:cxnLst/>
              <a:rect l="l" t="t" r="r" b="b"/>
              <a:pathLst>
                <a:path h="7560309">
                  <a:moveTo>
                    <a:pt x="0" y="0"/>
                  </a:moveTo>
                  <a:lnTo>
                    <a:pt x="0" y="7559999"/>
                  </a:lnTo>
                </a:path>
              </a:pathLst>
            </a:custGeom>
            <a:ln w="7199">
              <a:solidFill>
                <a:srgbClr val="1516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2094" y="3757618"/>
              <a:ext cx="3517753" cy="2349045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4840" y="215570"/>
            <a:ext cx="0" cy="7129318"/>
          </a:xfrm>
          <a:custGeom>
            <a:avLst/>
            <a:gdLst/>
            <a:ahLst/>
            <a:cxnLst/>
            <a:rect l="l" t="t" r="r" b="b"/>
            <a:pathLst>
              <a:path h="7560309">
                <a:moveTo>
                  <a:pt x="0" y="7559999"/>
                </a:moveTo>
                <a:lnTo>
                  <a:pt x="0" y="0"/>
                </a:lnTo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85359" y="481192"/>
            <a:ext cx="4812559" cy="512679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3253" spc="118" dirty="0"/>
              <a:t>Diagram</a:t>
            </a:r>
            <a:r>
              <a:rPr sz="3253" spc="-108" dirty="0"/>
              <a:t> </a:t>
            </a:r>
            <a:r>
              <a:rPr sz="3253" dirty="0"/>
              <a:t>for</a:t>
            </a:r>
            <a:r>
              <a:rPr sz="3253" spc="-113" dirty="0"/>
              <a:t> </a:t>
            </a:r>
            <a:r>
              <a:rPr sz="3253" spc="170" dirty="0"/>
              <a:t>H-</a:t>
            </a:r>
            <a:r>
              <a:rPr sz="3253" spc="-108" dirty="0"/>
              <a:t> </a:t>
            </a:r>
            <a:r>
              <a:rPr sz="3253" spc="-9" dirty="0"/>
              <a:t>indicator</a:t>
            </a:r>
            <a:endParaRPr sz="3253" dirty="0"/>
          </a:p>
        </p:txBody>
      </p:sp>
      <p:grpSp>
        <p:nvGrpSpPr>
          <p:cNvPr id="3" name="object 3"/>
          <p:cNvGrpSpPr/>
          <p:nvPr/>
        </p:nvGrpSpPr>
        <p:grpSpPr>
          <a:xfrm>
            <a:off x="3136952" y="1343789"/>
            <a:ext cx="4194597" cy="1855682"/>
            <a:chOff x="3326588" y="1196426"/>
            <a:chExt cx="4448175" cy="1967864"/>
          </a:xfrm>
        </p:grpSpPr>
        <p:sp>
          <p:nvSpPr>
            <p:cNvPr id="4" name="object 4"/>
            <p:cNvSpPr/>
            <p:nvPr/>
          </p:nvSpPr>
          <p:spPr>
            <a:xfrm>
              <a:off x="3332303" y="1202141"/>
              <a:ext cx="4436745" cy="1956435"/>
            </a:xfrm>
            <a:custGeom>
              <a:avLst/>
              <a:gdLst/>
              <a:ahLst/>
              <a:cxnLst/>
              <a:rect l="l" t="t" r="r" b="b"/>
              <a:pathLst>
                <a:path w="4436745" h="1956435">
                  <a:moveTo>
                    <a:pt x="0" y="1722588"/>
                  </a:moveTo>
                  <a:lnTo>
                    <a:pt x="4436637" y="1722588"/>
                  </a:lnTo>
                </a:path>
                <a:path w="4436745" h="1956435">
                  <a:moveTo>
                    <a:pt x="0" y="1530189"/>
                  </a:moveTo>
                  <a:lnTo>
                    <a:pt x="4436637" y="1530189"/>
                  </a:lnTo>
                </a:path>
                <a:path w="4436745" h="1956435">
                  <a:moveTo>
                    <a:pt x="0" y="1339592"/>
                  </a:moveTo>
                  <a:lnTo>
                    <a:pt x="4436637" y="1339592"/>
                  </a:lnTo>
                </a:path>
                <a:path w="4436745" h="1956435">
                  <a:moveTo>
                    <a:pt x="0" y="1147193"/>
                  </a:moveTo>
                  <a:lnTo>
                    <a:pt x="4436637" y="1147193"/>
                  </a:lnTo>
                </a:path>
                <a:path w="4436745" h="1956435">
                  <a:moveTo>
                    <a:pt x="0" y="956595"/>
                  </a:moveTo>
                  <a:lnTo>
                    <a:pt x="4436637" y="956595"/>
                  </a:lnTo>
                </a:path>
                <a:path w="4436745" h="1956435">
                  <a:moveTo>
                    <a:pt x="0" y="764197"/>
                  </a:moveTo>
                  <a:lnTo>
                    <a:pt x="4436637" y="764197"/>
                  </a:lnTo>
                </a:path>
                <a:path w="4436745" h="1956435">
                  <a:moveTo>
                    <a:pt x="0" y="573598"/>
                  </a:moveTo>
                  <a:lnTo>
                    <a:pt x="4436637" y="573598"/>
                  </a:lnTo>
                </a:path>
                <a:path w="4436745" h="1956435">
                  <a:moveTo>
                    <a:pt x="0" y="381199"/>
                  </a:moveTo>
                  <a:lnTo>
                    <a:pt x="4436637" y="381199"/>
                  </a:lnTo>
                </a:path>
                <a:path w="4436745" h="1956435">
                  <a:moveTo>
                    <a:pt x="0" y="190601"/>
                  </a:moveTo>
                  <a:lnTo>
                    <a:pt x="4436637" y="190601"/>
                  </a:lnTo>
                </a:path>
                <a:path w="4436745" h="1956435">
                  <a:moveTo>
                    <a:pt x="0" y="0"/>
                  </a:moveTo>
                  <a:lnTo>
                    <a:pt x="4436637" y="0"/>
                  </a:lnTo>
                </a:path>
                <a:path w="4436745" h="1956435">
                  <a:moveTo>
                    <a:pt x="0" y="1913187"/>
                  </a:moveTo>
                  <a:lnTo>
                    <a:pt x="4436637" y="1913187"/>
                  </a:lnTo>
                </a:path>
                <a:path w="4436745" h="1956435">
                  <a:moveTo>
                    <a:pt x="0" y="1913187"/>
                  </a:moveTo>
                  <a:lnTo>
                    <a:pt x="0" y="1956339"/>
                  </a:lnTo>
                </a:path>
                <a:path w="4436745" h="1956435">
                  <a:moveTo>
                    <a:pt x="402188" y="1913187"/>
                  </a:moveTo>
                  <a:lnTo>
                    <a:pt x="402188" y="1956339"/>
                  </a:lnTo>
                </a:path>
                <a:path w="4436745" h="1956435">
                  <a:moveTo>
                    <a:pt x="806170" y="1913187"/>
                  </a:moveTo>
                  <a:lnTo>
                    <a:pt x="806170" y="1956339"/>
                  </a:lnTo>
                </a:path>
                <a:path w="4436745" h="1956435">
                  <a:moveTo>
                    <a:pt x="1210155" y="1913187"/>
                  </a:moveTo>
                  <a:lnTo>
                    <a:pt x="1210155" y="1956339"/>
                  </a:lnTo>
                </a:path>
                <a:path w="4436745" h="1956435">
                  <a:moveTo>
                    <a:pt x="1612343" y="1913187"/>
                  </a:moveTo>
                  <a:lnTo>
                    <a:pt x="1612343" y="1956339"/>
                  </a:lnTo>
                </a:path>
                <a:path w="4436745" h="1956435">
                  <a:moveTo>
                    <a:pt x="2016328" y="1913187"/>
                  </a:moveTo>
                  <a:lnTo>
                    <a:pt x="2016328" y="1956339"/>
                  </a:lnTo>
                </a:path>
                <a:path w="4436745" h="1956435">
                  <a:moveTo>
                    <a:pt x="2420308" y="1913187"/>
                  </a:moveTo>
                  <a:lnTo>
                    <a:pt x="2420308" y="1956339"/>
                  </a:lnTo>
                </a:path>
                <a:path w="4436745" h="1956435">
                  <a:moveTo>
                    <a:pt x="2822497" y="1913187"/>
                  </a:moveTo>
                  <a:lnTo>
                    <a:pt x="2822497" y="1956339"/>
                  </a:lnTo>
                </a:path>
                <a:path w="4436745" h="1956435">
                  <a:moveTo>
                    <a:pt x="3226481" y="1913187"/>
                  </a:moveTo>
                  <a:lnTo>
                    <a:pt x="3226481" y="1956339"/>
                  </a:lnTo>
                </a:path>
                <a:path w="4436745" h="1956435">
                  <a:moveTo>
                    <a:pt x="3630467" y="1913187"/>
                  </a:moveTo>
                  <a:lnTo>
                    <a:pt x="3630467" y="1956339"/>
                  </a:lnTo>
                </a:path>
                <a:path w="4436745" h="1956435">
                  <a:moveTo>
                    <a:pt x="4032652" y="1913187"/>
                  </a:moveTo>
                  <a:lnTo>
                    <a:pt x="4032652" y="1956339"/>
                  </a:lnTo>
                </a:path>
                <a:path w="4436745" h="1956435">
                  <a:moveTo>
                    <a:pt x="4436637" y="1913187"/>
                  </a:moveTo>
                  <a:lnTo>
                    <a:pt x="4436637" y="1956339"/>
                  </a:lnTo>
                </a:path>
              </a:pathLst>
            </a:custGeom>
            <a:ln w="11221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36480" y="1577047"/>
              <a:ext cx="3630929" cy="982344"/>
            </a:xfrm>
            <a:custGeom>
              <a:avLst/>
              <a:gdLst/>
              <a:ahLst/>
              <a:cxnLst/>
              <a:rect l="l" t="t" r="r" b="b"/>
              <a:pathLst>
                <a:path w="3630929" h="982344">
                  <a:moveTo>
                    <a:pt x="0" y="981767"/>
                  </a:moveTo>
                  <a:lnTo>
                    <a:pt x="403985" y="879275"/>
                  </a:lnTo>
                  <a:lnTo>
                    <a:pt x="807970" y="582584"/>
                  </a:lnTo>
                  <a:lnTo>
                    <a:pt x="1210158" y="192394"/>
                  </a:lnTo>
                  <a:lnTo>
                    <a:pt x="2018125" y="86306"/>
                  </a:lnTo>
                  <a:lnTo>
                    <a:pt x="2420312" y="77317"/>
                  </a:lnTo>
                  <a:lnTo>
                    <a:pt x="2824298" y="68328"/>
                  </a:lnTo>
                  <a:lnTo>
                    <a:pt x="3228279" y="61135"/>
                  </a:lnTo>
                  <a:lnTo>
                    <a:pt x="3630467" y="0"/>
                  </a:lnTo>
                </a:path>
              </a:pathLst>
            </a:custGeom>
            <a:ln w="33663">
              <a:solidFill>
                <a:srgbClr val="1C9C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36480" y="1458371"/>
              <a:ext cx="3630929" cy="798830"/>
            </a:xfrm>
            <a:custGeom>
              <a:avLst/>
              <a:gdLst/>
              <a:ahLst/>
              <a:cxnLst/>
              <a:rect l="l" t="t" r="r" b="b"/>
              <a:pathLst>
                <a:path w="3630929" h="798830">
                  <a:moveTo>
                    <a:pt x="0" y="796564"/>
                  </a:moveTo>
                  <a:lnTo>
                    <a:pt x="403985" y="798360"/>
                  </a:lnTo>
                  <a:lnTo>
                    <a:pt x="807970" y="417160"/>
                  </a:lnTo>
                  <a:lnTo>
                    <a:pt x="1210158" y="215773"/>
                  </a:lnTo>
                  <a:lnTo>
                    <a:pt x="2018125" y="0"/>
                  </a:lnTo>
                  <a:lnTo>
                    <a:pt x="2420312" y="57542"/>
                  </a:lnTo>
                  <a:lnTo>
                    <a:pt x="2824298" y="75520"/>
                  </a:lnTo>
                  <a:lnTo>
                    <a:pt x="3228279" y="84513"/>
                  </a:lnTo>
                  <a:lnTo>
                    <a:pt x="3630467" y="50349"/>
                  </a:lnTo>
                </a:path>
              </a:pathLst>
            </a:custGeom>
            <a:ln w="33663">
              <a:solidFill>
                <a:srgbClr val="FF7E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27868" y="1217984"/>
            <a:ext cx="313771" cy="1974044"/>
          </a:xfrm>
          <a:prstGeom prst="rect">
            <a:avLst/>
          </a:prstGeom>
        </p:spPr>
        <p:txBody>
          <a:bodyPr vert="horz" wrap="square" lIns="0" tIns="41317" rIns="0" bIns="0" rtlCol="0">
            <a:spAutoFit/>
          </a:bodyPr>
          <a:lstStyle/>
          <a:p>
            <a:pPr marR="4790" algn="r">
              <a:spcBef>
                <a:spcPts val="325"/>
              </a:spcBef>
            </a:pPr>
            <a:r>
              <a:rPr sz="990" spc="-9" dirty="0">
                <a:solidFill>
                  <a:srgbClr val="595958"/>
                </a:solidFill>
                <a:latin typeface="Calibri"/>
                <a:cs typeface="Calibri"/>
              </a:rPr>
              <a:t>100,0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1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90,0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1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80,0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6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70,0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1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60,0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6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50,0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1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40,0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6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30,0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1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20,0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1"/>
              </a:spcBef>
            </a:pPr>
            <a:r>
              <a:rPr sz="990" spc="-19" dirty="0">
                <a:solidFill>
                  <a:srgbClr val="595958"/>
                </a:solidFill>
                <a:latin typeface="Calibri"/>
                <a:cs typeface="Calibri"/>
              </a:rPr>
              <a:t>10,0</a:t>
            </a:r>
            <a:endParaRPr sz="990">
              <a:latin typeface="Calibri"/>
              <a:cs typeface="Calibri"/>
            </a:endParaRPr>
          </a:p>
          <a:p>
            <a:pPr marR="4790" algn="r">
              <a:spcBef>
                <a:spcPts val="236"/>
              </a:spcBef>
            </a:pPr>
            <a:r>
              <a:rPr sz="990" spc="-24" dirty="0">
                <a:solidFill>
                  <a:srgbClr val="595958"/>
                </a:solidFill>
                <a:latin typeface="Calibri"/>
                <a:cs typeface="Calibri"/>
              </a:rPr>
              <a:t>0,0</a:t>
            </a:r>
            <a:endParaRPr sz="99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99883" y="3275894"/>
            <a:ext cx="4153879" cy="613770"/>
            <a:chOff x="3181233" y="3245330"/>
            <a:chExt cx="4404995" cy="650875"/>
          </a:xfrm>
        </p:grpSpPr>
        <p:pic>
          <p:nvPicPr>
            <p:cNvPr id="9" name="object 9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1233" y="3245330"/>
              <a:ext cx="4404815" cy="37169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171690" y="3878625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4">
                  <a:moveTo>
                    <a:pt x="0" y="0"/>
                  </a:moveTo>
                  <a:lnTo>
                    <a:pt x="287276" y="0"/>
                  </a:lnTo>
                </a:path>
              </a:pathLst>
            </a:custGeom>
            <a:ln w="33663">
              <a:solidFill>
                <a:srgbClr val="1C9C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240424" y="3814850"/>
            <a:ext cx="373053" cy="120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8"/>
              </a:lnSpc>
            </a:pPr>
            <a:r>
              <a:rPr sz="990" spc="-9" dirty="0">
                <a:solidFill>
                  <a:srgbClr val="595958"/>
                </a:solidFill>
                <a:latin typeface="Calibri"/>
                <a:cs typeface="Calibri"/>
              </a:rPr>
              <a:t>Series1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51658" y="3873084"/>
            <a:ext cx="271257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276" y="0"/>
                </a:lnTo>
              </a:path>
            </a:pathLst>
          </a:custGeom>
          <a:ln w="33663">
            <a:solidFill>
              <a:srgbClr val="FF7E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059073" y="3814850"/>
            <a:ext cx="1191613" cy="120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8"/>
              </a:lnSpc>
              <a:tabLst>
                <a:tab pos="818612" algn="l"/>
              </a:tabLst>
            </a:pPr>
            <a:r>
              <a:rPr sz="990" spc="-9" dirty="0">
                <a:solidFill>
                  <a:srgbClr val="595958"/>
                </a:solidFill>
                <a:latin typeface="Calibri"/>
                <a:cs typeface="Calibri"/>
              </a:rPr>
              <a:t>Series2</a:t>
            </a:r>
            <a:r>
              <a:rPr sz="990" dirty="0">
                <a:solidFill>
                  <a:srgbClr val="595958"/>
                </a:solidFill>
                <a:latin typeface="Calibri"/>
                <a:cs typeface="Calibri"/>
              </a:rPr>
              <a:t>	</a:t>
            </a:r>
            <a:r>
              <a:rPr sz="990" spc="-9" dirty="0">
                <a:solidFill>
                  <a:srgbClr val="595958"/>
                </a:solidFill>
                <a:latin typeface="Calibri"/>
                <a:cs typeface="Calibri"/>
              </a:rPr>
              <a:t>Series3</a:t>
            </a:r>
            <a:endParaRPr sz="99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637578" y="1187897"/>
            <a:ext cx="4849685" cy="2895200"/>
            <a:chOff x="2797025" y="1031106"/>
            <a:chExt cx="5142865" cy="3070225"/>
          </a:xfrm>
        </p:grpSpPr>
        <p:sp>
          <p:nvSpPr>
            <p:cNvPr id="15" name="object 15"/>
            <p:cNvSpPr/>
            <p:nvPr/>
          </p:nvSpPr>
          <p:spPr>
            <a:xfrm>
              <a:off x="2802636" y="1036717"/>
              <a:ext cx="5132070" cy="3058795"/>
            </a:xfrm>
            <a:custGeom>
              <a:avLst/>
              <a:gdLst/>
              <a:ahLst/>
              <a:cxnLst/>
              <a:rect l="l" t="t" r="r" b="b"/>
              <a:pathLst>
                <a:path w="5132070" h="3058795">
                  <a:moveTo>
                    <a:pt x="0" y="0"/>
                  </a:moveTo>
                  <a:lnTo>
                    <a:pt x="5131490" y="0"/>
                  </a:lnTo>
                  <a:lnTo>
                    <a:pt x="5131490" y="3058577"/>
                  </a:lnTo>
                  <a:lnTo>
                    <a:pt x="0" y="3058577"/>
                  </a:lnTo>
                  <a:lnTo>
                    <a:pt x="0" y="0"/>
                  </a:lnTo>
                  <a:close/>
                </a:path>
              </a:pathLst>
            </a:custGeom>
            <a:ln w="11221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78312" y="3772199"/>
              <a:ext cx="2339975" cy="200025"/>
            </a:xfrm>
            <a:custGeom>
              <a:avLst/>
              <a:gdLst/>
              <a:ahLst/>
              <a:cxnLst/>
              <a:rect l="l" t="t" r="r" b="b"/>
              <a:pathLst>
                <a:path w="2339975" h="200025">
                  <a:moveTo>
                    <a:pt x="519315" y="0"/>
                  </a:moveTo>
                  <a:lnTo>
                    <a:pt x="0" y="0"/>
                  </a:lnTo>
                  <a:lnTo>
                    <a:pt x="0" y="193370"/>
                  </a:lnTo>
                  <a:lnTo>
                    <a:pt x="519315" y="193370"/>
                  </a:lnTo>
                  <a:lnTo>
                    <a:pt x="519315" y="0"/>
                  </a:lnTo>
                  <a:close/>
                </a:path>
                <a:path w="2339975" h="200025">
                  <a:moveTo>
                    <a:pt x="2339416" y="6578"/>
                  </a:moveTo>
                  <a:lnTo>
                    <a:pt x="880935" y="6578"/>
                  </a:lnTo>
                  <a:lnTo>
                    <a:pt x="880935" y="199936"/>
                  </a:lnTo>
                  <a:lnTo>
                    <a:pt x="2339416" y="199936"/>
                  </a:lnTo>
                  <a:lnTo>
                    <a:pt x="2339416" y="65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236248" y="3771473"/>
            <a:ext cx="310777" cy="147607"/>
          </a:xfrm>
          <a:prstGeom prst="rect">
            <a:avLst/>
          </a:prstGeom>
        </p:spPr>
        <p:txBody>
          <a:bodyPr vert="horz" wrap="square" lIns="0" tIns="16766" rIns="0" bIns="0" rtlCol="0">
            <a:spAutoFit/>
          </a:bodyPr>
          <a:lstStyle/>
          <a:p>
            <a:pPr marL="11977">
              <a:spcBef>
                <a:spcPts val="132"/>
              </a:spcBef>
            </a:pPr>
            <a:r>
              <a:rPr sz="849" dirty="0">
                <a:solidFill>
                  <a:srgbClr val="151616"/>
                </a:solidFill>
                <a:latin typeface="Trebuchet MS"/>
                <a:cs typeface="Trebuchet MS"/>
              </a:rPr>
              <a:t>6</a:t>
            </a:r>
            <a:r>
              <a:rPr sz="849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849" spc="-24" dirty="0">
                <a:solidFill>
                  <a:srgbClr val="151616"/>
                </a:solidFill>
                <a:latin typeface="Trebuchet MS"/>
                <a:cs typeface="Trebuchet MS"/>
              </a:rPr>
              <a:t>ppm</a:t>
            </a:r>
            <a:endParaRPr sz="849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44629" y="3774955"/>
            <a:ext cx="310777" cy="147607"/>
          </a:xfrm>
          <a:prstGeom prst="rect">
            <a:avLst/>
          </a:prstGeom>
        </p:spPr>
        <p:txBody>
          <a:bodyPr vert="horz" wrap="square" lIns="0" tIns="16766" rIns="0" bIns="0" rtlCol="0">
            <a:spAutoFit/>
          </a:bodyPr>
          <a:lstStyle/>
          <a:p>
            <a:pPr marL="11977">
              <a:spcBef>
                <a:spcPts val="132"/>
              </a:spcBef>
            </a:pPr>
            <a:r>
              <a:rPr sz="849" dirty="0">
                <a:solidFill>
                  <a:srgbClr val="151616"/>
                </a:solidFill>
                <a:latin typeface="Trebuchet MS"/>
                <a:cs typeface="Trebuchet MS"/>
              </a:rPr>
              <a:t>9</a:t>
            </a:r>
            <a:r>
              <a:rPr sz="849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849" spc="-24" dirty="0">
                <a:solidFill>
                  <a:srgbClr val="151616"/>
                </a:solidFill>
                <a:latin typeface="Trebuchet MS"/>
                <a:cs typeface="Trebuchet MS"/>
              </a:rPr>
              <a:t>ppm</a:t>
            </a:r>
            <a:endParaRPr sz="849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20" name="object 20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5360" y="4252514"/>
            <a:ext cx="4700556" cy="274120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2529" y="5364596"/>
            <a:ext cx="8914343" cy="1497189"/>
          </a:xfrm>
          <a:prstGeom prst="rect">
            <a:avLst/>
          </a:prstGeom>
        </p:spPr>
        <p:txBody>
          <a:bodyPr vert="horz" wrap="square" lIns="0" tIns="138922" rIns="0" bIns="0" rtlCol="0">
            <a:spAutoFit/>
          </a:bodyPr>
          <a:lstStyle/>
          <a:p>
            <a:pPr algn="ctr">
              <a:spcBef>
                <a:spcPts val="1094"/>
              </a:spcBef>
            </a:pPr>
            <a:r>
              <a:rPr sz="1650" spc="-47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3" dirty="0">
                <a:solidFill>
                  <a:srgbClr val="151616"/>
                </a:solidFill>
                <a:latin typeface="Trebuchet MS"/>
                <a:cs typeface="Trebuchet MS"/>
              </a:rPr>
              <a:t>case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8" dirty="0">
                <a:solidFill>
                  <a:srgbClr val="151616"/>
                </a:solidFill>
                <a:latin typeface="Trebuchet MS"/>
                <a:cs typeface="Trebuchet MS"/>
              </a:rPr>
              <a:t>timing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end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8" dirty="0">
                <a:solidFill>
                  <a:srgbClr val="151616"/>
                </a:solidFill>
                <a:latin typeface="Trebuchet MS"/>
                <a:cs typeface="Trebuchet MS"/>
              </a:rPr>
              <a:t>diapause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75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0" dirty="0">
                <a:solidFill>
                  <a:srgbClr val="151616"/>
                </a:solidFill>
                <a:latin typeface="Trebuchet MS"/>
                <a:cs typeface="Trebuchet MS"/>
              </a:rPr>
              <a:t>set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3" dirty="0">
                <a:solidFill>
                  <a:srgbClr val="151616"/>
                </a:solidFill>
                <a:latin typeface="Trebuchet MS"/>
                <a:cs typeface="Trebuchet MS"/>
              </a:rPr>
              <a:t>correctly,</a:t>
            </a:r>
            <a:r>
              <a:rPr sz="1650"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3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technological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" dirty="0">
                <a:solidFill>
                  <a:srgbClr val="151616"/>
                </a:solidFill>
                <a:latin typeface="Trebuchet MS"/>
                <a:cs typeface="Trebuchet MS"/>
              </a:rPr>
              <a:t>parameters</a:t>
            </a:r>
            <a:endParaRPr sz="1650">
              <a:latin typeface="Trebuchet MS"/>
              <a:cs typeface="Trebuchet MS"/>
            </a:endParaRPr>
          </a:p>
          <a:p>
            <a:pPr marL="11377" marR="4790" algn="ctr">
              <a:lnSpc>
                <a:spcPct val="150600"/>
              </a:lnSpc>
            </a:pP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75" dirty="0">
                <a:solidFill>
                  <a:srgbClr val="151616"/>
                </a:solidFill>
                <a:latin typeface="Trebuchet MS"/>
                <a:cs typeface="Trebuchet MS"/>
              </a:rPr>
              <a:t>drying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47" dirty="0">
                <a:solidFill>
                  <a:srgbClr val="151616"/>
                </a:solidFill>
                <a:latin typeface="Trebuchet MS"/>
                <a:cs typeface="Trebuchet MS"/>
              </a:rPr>
              <a:t>correspond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85" dirty="0">
                <a:solidFill>
                  <a:srgbClr val="151616"/>
                </a:solidFill>
                <a:latin typeface="Trebuchet MS"/>
                <a:cs typeface="Trebuchet MS"/>
              </a:rPr>
              <a:t>required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indicators,</a:t>
            </a:r>
            <a:r>
              <a:rPr sz="1650"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8" dirty="0">
                <a:solidFill>
                  <a:srgbClr val="151616"/>
                </a:solidFill>
                <a:latin typeface="Trebuchet MS"/>
                <a:cs typeface="Trebuchet MS"/>
              </a:rPr>
              <a:t>quality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4" dirty="0">
                <a:solidFill>
                  <a:srgbClr val="151616"/>
                </a:solidFill>
                <a:latin typeface="Trebuchet MS"/>
                <a:cs typeface="Trebuchet MS"/>
              </a:rPr>
              <a:t>ﬁnished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dry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71" dirty="0">
                <a:solidFill>
                  <a:srgbClr val="151616"/>
                </a:solidFill>
                <a:latin typeface="Trebuchet MS"/>
                <a:cs typeface="Trebuchet MS"/>
              </a:rPr>
              <a:t>product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74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52" dirty="0">
                <a:solidFill>
                  <a:srgbClr val="151616"/>
                </a:solidFill>
                <a:latin typeface="Trebuchet MS"/>
                <a:cs typeface="Trebuchet MS"/>
              </a:rPr>
              <a:t>consistently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high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8" dirty="0">
                <a:solidFill>
                  <a:srgbClr val="151616"/>
                </a:solidFill>
                <a:latin typeface="Trebuchet MS"/>
                <a:cs typeface="Trebuchet MS"/>
              </a:rPr>
              <a:t>hatching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23" dirty="0">
                <a:solidFill>
                  <a:srgbClr val="151616"/>
                </a:solidFill>
                <a:latin typeface="Trebuchet MS"/>
                <a:cs typeface="Trebuchet MS"/>
              </a:rPr>
              <a:t>percentage.</a:t>
            </a:r>
            <a:r>
              <a:rPr sz="1650"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57" dirty="0">
                <a:solidFill>
                  <a:srgbClr val="151616"/>
                </a:solidFill>
                <a:latin typeface="Trebuchet MS"/>
                <a:cs typeface="Trebuchet MS"/>
              </a:rPr>
              <a:t>Some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4" dirty="0">
                <a:solidFill>
                  <a:srgbClr val="151616"/>
                </a:solidFill>
                <a:latin typeface="Trebuchet MS"/>
                <a:cs typeface="Trebuchet MS"/>
              </a:rPr>
              <a:t>years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4" dirty="0">
                <a:solidFill>
                  <a:srgbClr val="151616"/>
                </a:solidFill>
                <a:latin typeface="Trebuchet MS"/>
                <a:cs typeface="Trebuchet MS"/>
              </a:rPr>
              <a:t>processing,</a:t>
            </a:r>
            <a:r>
              <a:rPr sz="1650"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47" dirty="0">
                <a:solidFill>
                  <a:srgbClr val="151616"/>
                </a:solidFill>
                <a:latin typeface="Trebuchet MS"/>
                <a:cs typeface="Trebuchet MS"/>
              </a:rPr>
              <a:t>more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3" dirty="0">
                <a:solidFill>
                  <a:srgbClr val="151616"/>
                </a:solidFill>
                <a:latin typeface="Trebuchet MS"/>
                <a:cs typeface="Trebuchet MS"/>
              </a:rPr>
              <a:t>than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dirty="0">
                <a:solidFill>
                  <a:srgbClr val="151616"/>
                </a:solidFill>
                <a:latin typeface="Trebuchet MS"/>
                <a:cs typeface="Trebuchet MS"/>
              </a:rPr>
              <a:t>80%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dry </a:t>
            </a:r>
            <a:r>
              <a:rPr sz="1650" spc="-71" dirty="0">
                <a:solidFill>
                  <a:srgbClr val="151616"/>
                </a:solidFill>
                <a:latin typeface="Trebuchet MS"/>
                <a:cs typeface="Trebuchet MS"/>
              </a:rPr>
              <a:t>product</a:t>
            </a:r>
            <a:r>
              <a:rPr sz="1650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0" dirty="0">
                <a:solidFill>
                  <a:srgbClr val="151616"/>
                </a:solidFill>
                <a:latin typeface="Trebuchet MS"/>
                <a:cs typeface="Trebuchet MS"/>
              </a:rPr>
              <a:t>was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" dirty="0">
                <a:solidFill>
                  <a:srgbClr val="151616"/>
                </a:solidFill>
                <a:latin typeface="Trebuchet MS"/>
                <a:cs typeface="Trebuchet MS"/>
              </a:rPr>
              <a:t>obtained </a:t>
            </a:r>
            <a:r>
              <a:rPr sz="1650"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650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74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08" dirty="0">
                <a:solidFill>
                  <a:srgbClr val="151616"/>
                </a:solidFill>
                <a:latin typeface="Trebuchet MS"/>
                <a:cs typeface="Trebuchet MS"/>
              </a:rPr>
              <a:t>hatching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4" dirty="0">
                <a:solidFill>
                  <a:srgbClr val="151616"/>
                </a:solidFill>
                <a:latin typeface="Trebuchet MS"/>
                <a:cs typeface="Trebuchet MS"/>
              </a:rPr>
              <a:t>rate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47" dirty="0">
                <a:solidFill>
                  <a:srgbClr val="151616"/>
                </a:solidFill>
                <a:latin typeface="Trebuchet MS"/>
                <a:cs typeface="Trebuchet MS"/>
              </a:rPr>
              <a:t>more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13" dirty="0">
                <a:solidFill>
                  <a:srgbClr val="151616"/>
                </a:solidFill>
                <a:latin typeface="Trebuchet MS"/>
                <a:cs typeface="Trebuchet MS"/>
              </a:rPr>
              <a:t>than</a:t>
            </a:r>
            <a:r>
              <a:rPr sz="1650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650" spc="-19" dirty="0">
                <a:solidFill>
                  <a:srgbClr val="151616"/>
                </a:solidFill>
                <a:latin typeface="Trebuchet MS"/>
                <a:cs typeface="Trebuchet MS"/>
              </a:rPr>
              <a:t>85%.</a:t>
            </a:r>
            <a:endParaRPr sz="16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37150" y="1676534"/>
            <a:ext cx="4462346" cy="3335916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68713" y="263253"/>
            <a:ext cx="9885793" cy="822145"/>
          </a:xfrm>
          <a:prstGeom prst="rect">
            <a:avLst/>
          </a:prstGeom>
        </p:spPr>
        <p:txBody>
          <a:bodyPr vert="horz" wrap="square" lIns="0" tIns="426171" rIns="0" bIns="0" rtlCol="0">
            <a:spAutoFit/>
          </a:bodyPr>
          <a:lstStyle/>
          <a:p>
            <a:pPr marL="547338">
              <a:spcBef>
                <a:spcPts val="127"/>
              </a:spcBef>
            </a:pPr>
            <a:r>
              <a:rPr spc="47" dirty="0"/>
              <a:t>Quality</a:t>
            </a:r>
            <a:r>
              <a:rPr spc="-14" dirty="0"/>
              <a:t> </a:t>
            </a:r>
            <a:r>
              <a:rPr dirty="0"/>
              <a:t>of</a:t>
            </a:r>
            <a:r>
              <a:rPr spc="-14" dirty="0"/>
              <a:t> </a:t>
            </a:r>
            <a:r>
              <a:rPr dirty="0"/>
              <a:t>dry</a:t>
            </a:r>
            <a:r>
              <a:rPr spc="-14" dirty="0"/>
              <a:t> </a:t>
            </a:r>
            <a:r>
              <a:rPr dirty="0"/>
              <a:t>product</a:t>
            </a:r>
            <a:r>
              <a:rPr spc="-14" dirty="0"/>
              <a:t> </a:t>
            </a:r>
            <a:r>
              <a:rPr dirty="0"/>
              <a:t>obtained</a:t>
            </a:r>
            <a:r>
              <a:rPr spc="-14" dirty="0"/>
              <a:t> </a:t>
            </a:r>
            <a:r>
              <a:rPr dirty="0"/>
              <a:t>from</a:t>
            </a:r>
            <a:r>
              <a:rPr spc="-14" dirty="0"/>
              <a:t> </a:t>
            </a:r>
            <a:r>
              <a:rPr dirty="0"/>
              <a:t>batch</a:t>
            </a:r>
            <a:r>
              <a:rPr spc="-14" dirty="0"/>
              <a:t> </a:t>
            </a:r>
            <a:r>
              <a:rPr spc="472" dirty="0"/>
              <a:t>N</a:t>
            </a:r>
            <a:r>
              <a:rPr spc="-14" dirty="0"/>
              <a:t> </a:t>
            </a:r>
            <a:r>
              <a:rPr spc="-47" dirty="0"/>
              <a:t>1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760" y="2082456"/>
            <a:ext cx="4136623" cy="2460845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7" name="object 7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00659" y="924547"/>
            <a:ext cx="5475432" cy="36052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>
              <a:spcBef>
                <a:spcPts val="94"/>
              </a:spcBef>
            </a:pPr>
            <a:r>
              <a:rPr sz="2264" dirty="0">
                <a:solidFill>
                  <a:srgbClr val="004289"/>
                </a:solidFill>
              </a:rPr>
              <a:t>General</a:t>
            </a:r>
            <a:r>
              <a:rPr sz="2264" spc="-5" dirty="0">
                <a:solidFill>
                  <a:srgbClr val="004289"/>
                </a:solidFill>
              </a:rPr>
              <a:t> </a:t>
            </a:r>
            <a:r>
              <a:rPr sz="2264" spc="-9" dirty="0">
                <a:solidFill>
                  <a:srgbClr val="004289"/>
                </a:solidFill>
              </a:rPr>
              <a:t>characteristics</a:t>
            </a:r>
            <a:r>
              <a:rPr sz="2264" spc="-5" dirty="0">
                <a:solidFill>
                  <a:srgbClr val="004289"/>
                </a:solidFill>
              </a:rPr>
              <a:t> </a:t>
            </a:r>
            <a:r>
              <a:rPr sz="2264" spc="-61" dirty="0">
                <a:solidFill>
                  <a:srgbClr val="004289"/>
                </a:solidFill>
              </a:rPr>
              <a:t>of</a:t>
            </a:r>
            <a:r>
              <a:rPr sz="2264" spc="-259" dirty="0">
                <a:solidFill>
                  <a:srgbClr val="004289"/>
                </a:solidFill>
              </a:rPr>
              <a:t> </a:t>
            </a:r>
            <a:r>
              <a:rPr sz="2264" spc="71" dirty="0">
                <a:solidFill>
                  <a:srgbClr val="004289"/>
                </a:solidFill>
              </a:rPr>
              <a:t>Artemia</a:t>
            </a:r>
            <a:r>
              <a:rPr sz="2264" spc="-5" dirty="0">
                <a:solidFill>
                  <a:srgbClr val="004289"/>
                </a:solidFill>
              </a:rPr>
              <a:t> </a:t>
            </a:r>
            <a:r>
              <a:rPr sz="2264" spc="-28" dirty="0">
                <a:solidFill>
                  <a:srgbClr val="004289"/>
                </a:solidFill>
              </a:rPr>
              <a:t>cysts:</a:t>
            </a:r>
            <a:endParaRPr sz="2264"/>
          </a:p>
        </p:txBody>
      </p:sp>
      <p:sp>
        <p:nvSpPr>
          <p:cNvPr id="3" name="object 3"/>
          <p:cNvSpPr txBox="1"/>
          <p:nvPr/>
        </p:nvSpPr>
        <p:spPr>
          <a:xfrm>
            <a:off x="2700629" y="1802434"/>
            <a:ext cx="5722736" cy="4951932"/>
          </a:xfrm>
          <a:prstGeom prst="rect">
            <a:avLst/>
          </a:prstGeom>
        </p:spPr>
        <p:txBody>
          <a:bodyPr vert="horz" wrap="square" lIns="0" tIns="183832" rIns="0" bIns="0" rtlCol="0">
            <a:spAutoFit/>
          </a:bodyPr>
          <a:lstStyle/>
          <a:p>
            <a:pPr marL="170669" indent="-158692">
              <a:spcBef>
                <a:spcPts val="1448"/>
              </a:spcBef>
              <a:buChar char="-"/>
              <a:tabLst>
                <a:tab pos="170669" algn="l"/>
              </a:tabLst>
            </a:pP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maximum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146" dirty="0">
                <a:solidFill>
                  <a:srgbClr val="151616"/>
                </a:solidFill>
                <a:latin typeface="Trebuchet MS"/>
                <a:cs typeface="Trebuchet MS"/>
              </a:rPr>
              <a:t>%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0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9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endParaRPr sz="2075">
              <a:latin typeface="Trebuchet MS"/>
              <a:cs typeface="Trebuchet MS"/>
            </a:endParaRPr>
          </a:p>
          <a:p>
            <a:pPr marL="159292">
              <a:spcBef>
                <a:spcPts val="1353"/>
              </a:spcBef>
            </a:pPr>
            <a:r>
              <a:rPr sz="2075" spc="-203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23" dirty="0">
                <a:solidFill>
                  <a:srgbClr val="151616"/>
                </a:solidFill>
                <a:latin typeface="Trebuchet MS"/>
                <a:cs typeface="Trebuchet MS"/>
              </a:rPr>
              <a:t>diameter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range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57" dirty="0">
                <a:solidFill>
                  <a:srgbClr val="151616"/>
                </a:solidFill>
                <a:latin typeface="Trebuchet MS"/>
                <a:cs typeface="Trebuchet MS"/>
              </a:rPr>
              <a:t>220-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230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microns.</a:t>
            </a:r>
            <a:endParaRPr sz="2075">
              <a:latin typeface="Trebuchet MS"/>
              <a:cs typeface="Trebuchet MS"/>
            </a:endParaRPr>
          </a:p>
          <a:p>
            <a:pPr marL="159292" marR="979101" indent="-147913">
              <a:lnSpc>
                <a:spcPct val="154400"/>
              </a:lnSpc>
              <a:buChar char="-"/>
              <a:tabLst>
                <a:tab pos="159292" algn="l"/>
                <a:tab pos="170070" algn="l"/>
              </a:tabLst>
            </a:pPr>
            <a:r>
              <a:rPr sz="2075"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chorion</a:t>
            </a:r>
            <a:r>
              <a:rPr sz="2075" spc="-8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203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75" dirty="0">
                <a:solidFill>
                  <a:srgbClr val="151616"/>
                </a:solidFill>
                <a:latin typeface="Trebuchet MS"/>
                <a:cs typeface="Trebuchet MS"/>
              </a:rPr>
              <a:t>dark</a:t>
            </a:r>
            <a:r>
              <a:rPr sz="2075" spc="-5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24" dirty="0">
                <a:solidFill>
                  <a:srgbClr val="151616"/>
                </a:solidFill>
                <a:latin typeface="Trebuchet MS"/>
                <a:cs typeface="Trebuchet MS"/>
              </a:rPr>
              <a:t>color</a:t>
            </a:r>
            <a:r>
              <a:rPr sz="2075" spc="-5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98" dirty="0">
                <a:solidFill>
                  <a:srgbClr val="151616"/>
                </a:solidFill>
                <a:latin typeface="Trebuchet MS"/>
                <a:cs typeface="Trebuchet MS"/>
              </a:rPr>
              <a:t>if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cysts </a:t>
            </a:r>
            <a:r>
              <a:rPr sz="2075" spc="-123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80" dirty="0">
                <a:solidFill>
                  <a:srgbClr val="151616"/>
                </a:solidFill>
                <a:latin typeface="Trebuchet MS"/>
                <a:cs typeface="Trebuchet MS"/>
              </a:rPr>
              <a:t>produced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92" dirty="0">
                <a:solidFill>
                  <a:srgbClr val="151616"/>
                </a:solidFill>
                <a:latin typeface="Trebuchet MS"/>
                <a:cs typeface="Trebuchet MS"/>
              </a:rPr>
              <a:t>July-</a:t>
            </a:r>
            <a:r>
              <a:rPr sz="2075" spc="-71" dirty="0">
                <a:solidFill>
                  <a:srgbClr val="151616"/>
                </a:solidFill>
                <a:latin typeface="Trebuchet MS"/>
                <a:cs typeface="Trebuchet MS"/>
              </a:rPr>
              <a:t>August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66" dirty="0">
                <a:solidFill>
                  <a:srgbClr val="151616"/>
                </a:solidFill>
                <a:latin typeface="Trebuchet MS"/>
                <a:cs typeface="Trebuchet MS"/>
              </a:rPr>
              <a:t>(solar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9" dirty="0">
                <a:solidFill>
                  <a:srgbClr val="151616"/>
                </a:solidFill>
                <a:latin typeface="Trebuchet MS"/>
                <a:cs typeface="Trebuchet MS"/>
              </a:rPr>
              <a:t>period).</a:t>
            </a:r>
            <a:endParaRPr sz="2075">
              <a:latin typeface="Trebuchet MS"/>
              <a:cs typeface="Trebuchet MS"/>
            </a:endParaRPr>
          </a:p>
          <a:p>
            <a:pPr marL="159292" marR="322175" indent="-147913">
              <a:lnSpc>
                <a:spcPct val="154400"/>
              </a:lnSpc>
              <a:buChar char="-"/>
              <a:tabLst>
                <a:tab pos="159292" algn="l"/>
                <a:tab pos="170070" algn="l"/>
                <a:tab pos="1095874" algn="l"/>
              </a:tabLst>
            </a:pPr>
            <a:r>
              <a:rPr sz="2075"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41" dirty="0">
                <a:solidFill>
                  <a:srgbClr val="151616"/>
                </a:solidFill>
                <a:latin typeface="Trebuchet MS"/>
                <a:cs typeface="Trebuchet MS"/>
              </a:rPr>
              <a:t>light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24" dirty="0">
                <a:solidFill>
                  <a:srgbClr val="151616"/>
                </a:solidFill>
                <a:latin typeface="Trebuchet MS"/>
                <a:cs typeface="Trebuchet MS"/>
              </a:rPr>
              <a:t>color</a:t>
            </a:r>
            <a:r>
              <a:rPr sz="2075" spc="-6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075" spc="-5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chorion</a:t>
            </a:r>
            <a:r>
              <a:rPr sz="2075" spc="-5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71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7" dirty="0">
                <a:solidFill>
                  <a:srgbClr val="151616"/>
                </a:solidFill>
                <a:latin typeface="Trebuchet MS"/>
                <a:cs typeface="Trebuchet MS"/>
              </a:rPr>
              <a:t>usually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observed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2075"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z="2075" spc="-80" dirty="0">
                <a:solidFill>
                  <a:srgbClr val="151616"/>
                </a:solidFill>
                <a:latin typeface="Trebuchet MS"/>
                <a:cs typeface="Trebuchet MS"/>
              </a:rPr>
              <a:t>produced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207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24" dirty="0">
                <a:solidFill>
                  <a:srgbClr val="151616"/>
                </a:solidFill>
                <a:latin typeface="Trebuchet MS"/>
                <a:cs typeface="Trebuchet MS"/>
              </a:rPr>
              <a:t>autumn.</a:t>
            </a:r>
            <a:endParaRPr sz="2075">
              <a:latin typeface="Trebuchet MS"/>
              <a:cs typeface="Trebuchet MS"/>
            </a:endParaRPr>
          </a:p>
          <a:p>
            <a:pPr marL="11977">
              <a:spcBef>
                <a:spcPts val="1358"/>
              </a:spcBef>
            </a:pPr>
            <a:r>
              <a:rPr sz="2075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2075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56" dirty="0">
                <a:solidFill>
                  <a:srgbClr val="151616"/>
                </a:solidFill>
                <a:latin typeface="Trebuchet MS"/>
                <a:cs typeface="Trebuchet MS"/>
              </a:rPr>
              <a:t>average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85" dirty="0">
                <a:solidFill>
                  <a:srgbClr val="151616"/>
                </a:solidFill>
                <a:latin typeface="Trebuchet MS"/>
                <a:cs typeface="Trebuchet MS"/>
              </a:rPr>
              <a:t>CPG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71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2075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3" dirty="0">
                <a:solidFill>
                  <a:srgbClr val="151616"/>
                </a:solidFill>
                <a:latin typeface="Trebuchet MS"/>
                <a:cs typeface="Trebuchet MS"/>
              </a:rPr>
              <a:t>220,000-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240,000.</a:t>
            </a:r>
            <a:endParaRPr sz="2075">
              <a:latin typeface="Trebuchet MS"/>
              <a:cs typeface="Trebuchet MS"/>
            </a:endParaRPr>
          </a:p>
          <a:p>
            <a:pPr marL="159292" marR="4790" indent="-147913">
              <a:lnSpc>
                <a:spcPct val="154400"/>
              </a:lnSpc>
              <a:buChar char="-"/>
              <a:tabLst>
                <a:tab pos="159292" algn="l"/>
                <a:tab pos="170070" algn="l"/>
              </a:tabLst>
            </a:pPr>
            <a:r>
              <a:rPr sz="2075" dirty="0">
                <a:solidFill>
                  <a:srgbClr val="151616"/>
                </a:solidFill>
                <a:latin typeface="Trebuchet MS"/>
                <a:cs typeface="Trebuchet MS"/>
              </a:rPr>
              <a:t>	</a:t>
            </a:r>
            <a:r>
              <a:rPr sz="2075" spc="-80" dirty="0">
                <a:solidFill>
                  <a:srgbClr val="151616"/>
                </a:solidFill>
                <a:latin typeface="Trebuchet MS"/>
                <a:cs typeface="Trebuchet MS"/>
              </a:rPr>
              <a:t>Nauplii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32" dirty="0">
                <a:solidFill>
                  <a:srgbClr val="151616"/>
                </a:solidFill>
                <a:latin typeface="Trebuchet MS"/>
                <a:cs typeface="Trebuchet MS"/>
              </a:rPr>
              <a:t>incubated</a:t>
            </a:r>
            <a:r>
              <a:rPr sz="207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85" dirty="0">
                <a:solidFill>
                  <a:srgbClr val="151616"/>
                </a:solidFill>
                <a:latin typeface="Trebuchet MS"/>
                <a:cs typeface="Trebuchet MS"/>
              </a:rPr>
              <a:t>from</a:t>
            </a:r>
            <a:r>
              <a:rPr sz="207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0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075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75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2075" spc="-34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08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04" dirty="0">
                <a:solidFill>
                  <a:srgbClr val="151616"/>
                </a:solidFill>
                <a:latin typeface="Trebuchet MS"/>
                <a:cs typeface="Trebuchet MS"/>
              </a:rPr>
              <a:t>lake </a:t>
            </a:r>
            <a:r>
              <a:rPr sz="2075" spc="-170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207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203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8" dirty="0">
                <a:solidFill>
                  <a:srgbClr val="151616"/>
                </a:solidFill>
                <a:latin typeface="Trebuchet MS"/>
                <a:cs typeface="Trebuchet MS"/>
              </a:rPr>
              <a:t>characteristic</a:t>
            </a:r>
            <a:r>
              <a:rPr sz="207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04" dirty="0">
                <a:solidFill>
                  <a:srgbClr val="151616"/>
                </a:solidFill>
                <a:latin typeface="Trebuchet MS"/>
                <a:cs typeface="Trebuchet MS"/>
              </a:rPr>
              <a:t>bright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85" dirty="0">
                <a:solidFill>
                  <a:srgbClr val="151616"/>
                </a:solidFill>
                <a:latin typeface="Trebuchet MS"/>
                <a:cs typeface="Trebuchet MS"/>
              </a:rPr>
              <a:t>orange</a:t>
            </a:r>
            <a:r>
              <a:rPr sz="2075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color,</a:t>
            </a:r>
            <a:endParaRPr sz="2075">
              <a:latin typeface="Trebuchet MS"/>
              <a:cs typeface="Trebuchet MS"/>
            </a:endParaRPr>
          </a:p>
          <a:p>
            <a:pPr marL="159292">
              <a:spcBef>
                <a:spcPts val="1353"/>
              </a:spcBef>
            </a:pPr>
            <a:r>
              <a:rPr sz="2075" spc="-108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51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56" dirty="0">
                <a:solidFill>
                  <a:srgbClr val="151616"/>
                </a:solidFill>
                <a:latin typeface="Trebuchet MS"/>
                <a:cs typeface="Trebuchet MS"/>
              </a:rPr>
              <a:t>average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113" dirty="0">
                <a:solidFill>
                  <a:srgbClr val="151616"/>
                </a:solidFill>
                <a:latin typeface="Trebuchet MS"/>
                <a:cs typeface="Trebuchet MS"/>
              </a:rPr>
              <a:t>size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99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2075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2075" spc="-57" dirty="0">
                <a:solidFill>
                  <a:srgbClr val="151616"/>
                </a:solidFill>
                <a:latin typeface="Trebuchet MS"/>
                <a:cs typeface="Trebuchet MS"/>
              </a:rPr>
              <a:t>480-</a:t>
            </a:r>
            <a:r>
              <a:rPr sz="2075" spc="-33" dirty="0">
                <a:solidFill>
                  <a:srgbClr val="151616"/>
                </a:solidFill>
                <a:latin typeface="Trebuchet MS"/>
                <a:cs typeface="Trebuchet MS"/>
              </a:rPr>
              <a:t>500 </a:t>
            </a:r>
            <a:r>
              <a:rPr sz="2075" spc="-9" dirty="0">
                <a:solidFill>
                  <a:srgbClr val="151616"/>
                </a:solidFill>
                <a:latin typeface="Trebuchet MS"/>
                <a:cs typeface="Trebuchet MS"/>
              </a:rPr>
              <a:t>microns.</a:t>
            </a:r>
            <a:endParaRPr sz="2075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215570"/>
            <a:ext cx="2271849" cy="7128720"/>
            <a:chOff x="0" y="0"/>
            <a:chExt cx="2409190" cy="7559675"/>
          </a:xfrm>
        </p:grpSpPr>
        <p:pic>
          <p:nvPicPr>
            <p:cNvPr id="5" name="object 5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393877" cy="22494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7" y="1879566"/>
              <a:ext cx="2401954" cy="20526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7" y="3612672"/>
              <a:ext cx="2399364" cy="21415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3" y="5348774"/>
              <a:ext cx="2405843" cy="2210875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10" name="object 10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02656" y="2562252"/>
            <a:ext cx="3572444" cy="1007438"/>
          </a:xfrm>
          <a:prstGeom prst="rect">
            <a:avLst/>
          </a:prstGeom>
        </p:spPr>
        <p:txBody>
          <a:bodyPr vert="horz" wrap="square" lIns="0" tIns="10778" rIns="0" bIns="0" rtlCol="0">
            <a:spAutoFit/>
          </a:bodyPr>
          <a:lstStyle/>
          <a:p>
            <a:pPr marL="11977">
              <a:spcBef>
                <a:spcPts val="85"/>
              </a:spcBef>
            </a:pPr>
            <a:r>
              <a:rPr sz="1462" spc="-71" dirty="0">
                <a:solidFill>
                  <a:srgbClr val="151616"/>
                </a:solidFill>
                <a:latin typeface="Trebuchet MS"/>
                <a:cs typeface="Trebuchet MS"/>
              </a:rPr>
              <a:t>Harvesting</a:t>
            </a:r>
            <a:r>
              <a:rPr sz="1462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462" spc="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75" dirty="0">
                <a:solidFill>
                  <a:srgbClr val="151616"/>
                </a:solidFill>
                <a:latin typeface="Trebuchet MS"/>
                <a:cs typeface="Trebuchet MS"/>
              </a:rPr>
              <a:t>processing</a:t>
            </a:r>
            <a:r>
              <a:rPr sz="1462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62" spc="-1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66" dirty="0">
                <a:solidFill>
                  <a:srgbClr val="151616"/>
                </a:solidFill>
                <a:latin typeface="Trebuchet MS"/>
                <a:cs typeface="Trebuchet MS"/>
              </a:rPr>
              <a:t>Artemia</a:t>
            </a:r>
            <a:r>
              <a:rPr sz="1462" spc="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cysts</a:t>
            </a:r>
            <a:endParaRPr sz="1462">
              <a:latin typeface="Trebuchet MS"/>
              <a:cs typeface="Trebuchet MS"/>
            </a:endParaRPr>
          </a:p>
          <a:p>
            <a:pPr marL="11977" marR="4790">
              <a:lnSpc>
                <a:spcPct val="184500"/>
              </a:lnSpc>
            </a:pPr>
            <a:r>
              <a:rPr sz="1462" spc="-9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66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1462" spc="-240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9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1462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23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0" dirty="0">
                <a:solidFill>
                  <a:srgbClr val="151616"/>
                </a:solidFill>
                <a:latin typeface="Trebuchet MS"/>
                <a:cs typeface="Trebuchet MS"/>
              </a:rPr>
              <a:t>has</a:t>
            </a:r>
            <a:r>
              <a:rPr sz="1462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been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80" dirty="0">
                <a:solidFill>
                  <a:srgbClr val="151616"/>
                </a:solidFill>
                <a:latin typeface="Trebuchet MS"/>
                <a:cs typeface="Trebuchet MS"/>
              </a:rPr>
              <a:t>carried</a:t>
            </a:r>
            <a:r>
              <a:rPr sz="1462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24" dirty="0">
                <a:solidFill>
                  <a:srgbClr val="151616"/>
                </a:solidFill>
                <a:latin typeface="Trebuchet MS"/>
                <a:cs typeface="Trebuchet MS"/>
              </a:rPr>
              <a:t>out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z="1462" spc="-16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42" dirty="0">
                <a:solidFill>
                  <a:srgbClr val="151616"/>
                </a:solidFill>
                <a:latin typeface="Trebuchet MS"/>
                <a:cs typeface="Trebuchet MS"/>
              </a:rPr>
              <a:t>Arsal</a:t>
            </a:r>
            <a:r>
              <a:rPr sz="1462" dirty="0">
                <a:solidFill>
                  <a:srgbClr val="151616"/>
                </a:solidFill>
                <a:latin typeface="Trebuchet MS"/>
                <a:cs typeface="Trebuchet MS"/>
              </a:rPr>
              <a:t> LLC </a:t>
            </a:r>
            <a:r>
              <a:rPr sz="1462" spc="-85" dirty="0">
                <a:solidFill>
                  <a:srgbClr val="151616"/>
                </a:solidFill>
                <a:latin typeface="Trebuchet MS"/>
                <a:cs typeface="Trebuchet MS"/>
              </a:rPr>
              <a:t>since</a:t>
            </a:r>
            <a:r>
              <a:rPr sz="146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1996.</a:t>
            </a:r>
            <a:endParaRPr sz="1462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02651" y="4206372"/>
            <a:ext cx="4222741" cy="653239"/>
          </a:xfrm>
          <a:prstGeom prst="rect">
            <a:avLst/>
          </a:prstGeom>
        </p:spPr>
        <p:txBody>
          <a:bodyPr vert="horz" wrap="square" lIns="0" tIns="10778" rIns="0" bIns="0" rtlCol="0">
            <a:spAutoFit/>
          </a:bodyPr>
          <a:lstStyle/>
          <a:p>
            <a:pPr marL="11977">
              <a:spcBef>
                <a:spcPts val="85"/>
              </a:spcBef>
            </a:pPr>
            <a:r>
              <a:rPr sz="1462" spc="-42" dirty="0">
                <a:solidFill>
                  <a:srgbClr val="151616"/>
                </a:solidFill>
                <a:latin typeface="Trebuchet MS"/>
                <a:cs typeface="Trebuchet MS"/>
              </a:rPr>
              <a:t>Monitoring</a:t>
            </a:r>
            <a:r>
              <a:rPr sz="1462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80" dirty="0">
                <a:solidFill>
                  <a:srgbClr val="151616"/>
                </a:solidFill>
                <a:latin typeface="Trebuchet MS"/>
                <a:cs typeface="Trebuchet MS"/>
              </a:rPr>
              <a:t>studies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32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been</a:t>
            </a:r>
            <a:r>
              <a:rPr sz="1462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80" dirty="0">
                <a:solidFill>
                  <a:srgbClr val="151616"/>
                </a:solidFill>
                <a:latin typeface="Trebuchet MS"/>
                <a:cs typeface="Trebuchet MS"/>
              </a:rPr>
              <a:t>carried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52" dirty="0">
                <a:solidFill>
                  <a:srgbClr val="151616"/>
                </a:solidFill>
                <a:latin typeface="Trebuchet MS"/>
                <a:cs typeface="Trebuchet MS"/>
              </a:rPr>
              <a:t>out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0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37" dirty="0">
                <a:solidFill>
                  <a:srgbClr val="151616"/>
                </a:solidFill>
                <a:latin typeface="Trebuchet MS"/>
                <a:cs typeface="Trebuchet MS"/>
              </a:rPr>
              <a:t>full</a:t>
            </a:r>
            <a:r>
              <a:rPr sz="1462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52" dirty="0">
                <a:solidFill>
                  <a:srgbClr val="151616"/>
                </a:solidFill>
                <a:latin typeface="Trebuchet MS"/>
                <a:cs typeface="Trebuchet MS"/>
              </a:rPr>
              <a:t>strength</a:t>
            </a:r>
            <a:endParaRPr sz="1462">
              <a:latin typeface="Trebuchet MS"/>
              <a:cs typeface="Trebuchet MS"/>
            </a:endParaRPr>
          </a:p>
          <a:p>
            <a:pPr marL="11977">
              <a:spcBef>
                <a:spcPts val="1481"/>
              </a:spcBef>
            </a:pPr>
            <a:r>
              <a:rPr sz="1462" spc="-99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z="1462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75" dirty="0">
                <a:solidFill>
                  <a:srgbClr val="151616"/>
                </a:solidFill>
                <a:latin typeface="Trebuchet MS"/>
                <a:cs typeface="Trebuchet MS"/>
              </a:rPr>
              <a:t>company's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61" dirty="0">
                <a:solidFill>
                  <a:srgbClr val="151616"/>
                </a:solidFill>
                <a:latin typeface="Trebuchet MS"/>
                <a:cs typeface="Trebuchet MS"/>
              </a:rPr>
              <a:t>laboratory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85" dirty="0">
                <a:solidFill>
                  <a:srgbClr val="151616"/>
                </a:solidFill>
                <a:latin typeface="Trebuchet MS"/>
                <a:cs typeface="Trebuchet MS"/>
              </a:rPr>
              <a:t>since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2001.</a:t>
            </a:r>
            <a:endParaRPr sz="1462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2637" y="5439464"/>
            <a:ext cx="4219148" cy="1070597"/>
          </a:xfrm>
          <a:prstGeom prst="rect">
            <a:avLst/>
          </a:prstGeom>
        </p:spPr>
        <p:txBody>
          <a:bodyPr vert="horz" wrap="square" lIns="0" tIns="10778" rIns="0" bIns="0" rtlCol="0">
            <a:spAutoFit/>
          </a:bodyPr>
          <a:lstStyle/>
          <a:p>
            <a:pPr marL="11977">
              <a:spcBef>
                <a:spcPts val="85"/>
              </a:spcBef>
            </a:pPr>
            <a:r>
              <a:rPr sz="1462" spc="-94" dirty="0">
                <a:solidFill>
                  <a:srgbClr val="151616"/>
                </a:solidFill>
                <a:latin typeface="Trebuchet MS"/>
                <a:cs typeface="Trebuchet MS"/>
              </a:rPr>
              <a:t>Arsal’s</a:t>
            </a:r>
            <a:r>
              <a:rPr sz="1462" spc="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9" dirty="0">
                <a:solidFill>
                  <a:srgbClr val="151616"/>
                </a:solidFill>
                <a:latin typeface="Trebuchet MS"/>
                <a:cs typeface="Trebuchet MS"/>
              </a:rPr>
              <a:t>experience,</a:t>
            </a:r>
            <a:r>
              <a:rPr sz="1462" spc="-14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location,</a:t>
            </a:r>
            <a:r>
              <a:rPr sz="1462" spc="-13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0" dirty="0">
                <a:solidFill>
                  <a:srgbClr val="151616"/>
                </a:solidFill>
                <a:latin typeface="Trebuchet MS"/>
                <a:cs typeface="Trebuchet MS"/>
              </a:rPr>
              <a:t>speciﬁcs</a:t>
            </a:r>
            <a:r>
              <a:rPr sz="1462" spc="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62" spc="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462" spc="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lake,</a:t>
            </a:r>
            <a:endParaRPr sz="1462">
              <a:latin typeface="Trebuchet MS"/>
              <a:cs typeface="Trebuchet MS"/>
            </a:endParaRPr>
          </a:p>
          <a:p>
            <a:pPr marL="11977">
              <a:spcBef>
                <a:spcPts val="1481"/>
              </a:spcBef>
            </a:pPr>
            <a:r>
              <a:rPr sz="1462" spc="-90" dirty="0">
                <a:solidFill>
                  <a:srgbClr val="151616"/>
                </a:solidFill>
                <a:latin typeface="Trebuchet MS"/>
                <a:cs typeface="Trebuchet MS"/>
              </a:rPr>
              <a:t>systematization</a:t>
            </a:r>
            <a:r>
              <a:rPr sz="1462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41" dirty="0">
                <a:solidFill>
                  <a:srgbClr val="151616"/>
                </a:solidFill>
                <a:latin typeface="Trebuchet MS"/>
                <a:cs typeface="Trebuchet MS"/>
              </a:rPr>
              <a:t>all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8" dirty="0">
                <a:solidFill>
                  <a:srgbClr val="151616"/>
                </a:solidFill>
                <a:latin typeface="Trebuchet MS"/>
                <a:cs typeface="Trebuchet MS"/>
              </a:rPr>
              <a:t>material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80" dirty="0">
                <a:solidFill>
                  <a:srgbClr val="151616"/>
                </a:solidFill>
                <a:latin typeface="Trebuchet MS"/>
                <a:cs typeface="Trebuchet MS"/>
              </a:rPr>
              <a:t>its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4" dirty="0">
                <a:solidFill>
                  <a:srgbClr val="151616"/>
                </a:solidFill>
                <a:latin typeface="Trebuchet MS"/>
                <a:cs typeface="Trebuchet MS"/>
              </a:rPr>
              <a:t>analysis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" dirty="0">
                <a:solidFill>
                  <a:srgbClr val="151616"/>
                </a:solidFill>
                <a:latin typeface="Trebuchet MS"/>
                <a:cs typeface="Trebuchet MS"/>
              </a:rPr>
              <a:t>allow</a:t>
            </a:r>
            <a:endParaRPr sz="1462">
              <a:latin typeface="Trebuchet MS"/>
              <a:cs typeface="Trebuchet MS"/>
            </a:endParaRPr>
          </a:p>
          <a:p>
            <a:pPr marL="11977">
              <a:spcBef>
                <a:spcPts val="1485"/>
              </a:spcBef>
            </a:pPr>
            <a:r>
              <a:rPr sz="1462" dirty="0">
                <a:solidFill>
                  <a:srgbClr val="151616"/>
                </a:solidFill>
                <a:latin typeface="Trebuchet MS"/>
                <a:cs typeface="Trebuchet MS"/>
              </a:rPr>
              <a:t>our</a:t>
            </a:r>
            <a:r>
              <a:rPr sz="1462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23" dirty="0">
                <a:solidFill>
                  <a:srgbClr val="151616"/>
                </a:solidFill>
                <a:latin typeface="Trebuchet MS"/>
                <a:cs typeface="Trebuchet MS"/>
              </a:rPr>
              <a:t>team</a:t>
            </a:r>
            <a:r>
              <a:rPr sz="1462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9"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z="1462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37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z="1462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60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462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85" dirty="0">
                <a:solidFill>
                  <a:srgbClr val="151616"/>
                </a:solidFill>
                <a:latin typeface="Trebuchet MS"/>
                <a:cs typeface="Trebuchet MS"/>
              </a:rPr>
              <a:t>consistently</a:t>
            </a:r>
            <a:r>
              <a:rPr sz="1462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4" dirty="0">
                <a:solidFill>
                  <a:srgbClr val="151616"/>
                </a:solidFill>
                <a:latin typeface="Trebuchet MS"/>
                <a:cs typeface="Trebuchet MS"/>
              </a:rPr>
              <a:t>high</a:t>
            </a:r>
            <a:r>
              <a:rPr sz="1462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108" dirty="0">
                <a:solidFill>
                  <a:srgbClr val="151616"/>
                </a:solidFill>
                <a:latin typeface="Trebuchet MS"/>
                <a:cs typeface="Trebuchet MS"/>
              </a:rPr>
              <a:t>quality</a:t>
            </a:r>
            <a:r>
              <a:rPr sz="1462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462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462" spc="-42" dirty="0">
                <a:solidFill>
                  <a:srgbClr val="151616"/>
                </a:solidFill>
                <a:latin typeface="Trebuchet MS"/>
                <a:cs typeface="Trebuchet MS"/>
              </a:rPr>
              <a:t>products.</a:t>
            </a:r>
            <a:endParaRPr sz="1462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56943" y="536917"/>
            <a:ext cx="1363469" cy="1314966"/>
            <a:chOff x="4726378" y="340776"/>
            <a:chExt cx="1445895" cy="1394460"/>
          </a:xfrm>
        </p:grpSpPr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6378" y="340776"/>
              <a:ext cx="1445735" cy="139430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2092" y="1163276"/>
              <a:ext cx="551755" cy="479717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5896553" y="1072516"/>
            <a:ext cx="479040" cy="421556"/>
          </a:xfrm>
          <a:custGeom>
            <a:avLst/>
            <a:gdLst/>
            <a:ahLst/>
            <a:cxnLst/>
            <a:rect l="l" t="t" r="r" b="b"/>
            <a:pathLst>
              <a:path w="508000" h="447040">
                <a:moveTo>
                  <a:pt x="332286" y="0"/>
                </a:moveTo>
                <a:lnTo>
                  <a:pt x="175190" y="0"/>
                </a:lnTo>
                <a:lnTo>
                  <a:pt x="0" y="446656"/>
                </a:lnTo>
                <a:lnTo>
                  <a:pt x="147059" y="446656"/>
                </a:lnTo>
                <a:lnTo>
                  <a:pt x="169786" y="372917"/>
                </a:lnTo>
                <a:lnTo>
                  <a:pt x="478531" y="372917"/>
                </a:lnTo>
                <a:lnTo>
                  <a:pt x="440657" y="276340"/>
                </a:lnTo>
                <a:lnTo>
                  <a:pt x="201070" y="276340"/>
                </a:lnTo>
                <a:lnTo>
                  <a:pt x="251960" y="115794"/>
                </a:lnTo>
                <a:lnTo>
                  <a:pt x="377697" y="115794"/>
                </a:lnTo>
                <a:lnTo>
                  <a:pt x="332286" y="0"/>
                </a:lnTo>
                <a:close/>
              </a:path>
              <a:path w="508000" h="447040">
                <a:moveTo>
                  <a:pt x="478531" y="372917"/>
                </a:moveTo>
                <a:lnTo>
                  <a:pt x="333312" y="372917"/>
                </a:lnTo>
                <a:lnTo>
                  <a:pt x="356615" y="446656"/>
                </a:lnTo>
                <a:lnTo>
                  <a:pt x="507448" y="446656"/>
                </a:lnTo>
                <a:lnTo>
                  <a:pt x="478531" y="372917"/>
                </a:lnTo>
                <a:close/>
              </a:path>
              <a:path w="508000" h="447040">
                <a:moveTo>
                  <a:pt x="377697" y="115794"/>
                </a:moveTo>
                <a:lnTo>
                  <a:pt x="251960" y="115794"/>
                </a:lnTo>
                <a:lnTo>
                  <a:pt x="303411" y="276340"/>
                </a:lnTo>
                <a:lnTo>
                  <a:pt x="440657" y="276340"/>
                </a:lnTo>
                <a:lnTo>
                  <a:pt x="377697" y="115794"/>
                </a:lnTo>
                <a:close/>
              </a:path>
            </a:pathLst>
          </a:custGeom>
          <a:solidFill>
            <a:srgbClr val="2C2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20054" y="1065345"/>
            <a:ext cx="1353888" cy="435927"/>
          </a:xfrm>
          <a:custGeom>
            <a:avLst/>
            <a:gdLst/>
            <a:ahLst/>
            <a:cxnLst/>
            <a:rect l="l" t="t" r="r" b="b"/>
            <a:pathLst>
              <a:path w="1435734" h="462280">
                <a:moveTo>
                  <a:pt x="458470" y="454266"/>
                </a:moveTo>
                <a:lnTo>
                  <a:pt x="388734" y="324840"/>
                </a:lnTo>
                <a:lnTo>
                  <a:pt x="361454" y="288899"/>
                </a:lnTo>
                <a:lnTo>
                  <a:pt x="330250" y="265391"/>
                </a:lnTo>
                <a:lnTo>
                  <a:pt x="308013" y="257136"/>
                </a:lnTo>
                <a:lnTo>
                  <a:pt x="323227" y="253403"/>
                </a:lnTo>
                <a:lnTo>
                  <a:pt x="372313" y="230454"/>
                </a:lnTo>
                <a:lnTo>
                  <a:pt x="404114" y="195770"/>
                </a:lnTo>
                <a:lnTo>
                  <a:pt x="407771" y="188607"/>
                </a:lnTo>
                <a:lnTo>
                  <a:pt x="411340" y="181635"/>
                </a:lnTo>
                <a:lnTo>
                  <a:pt x="416521" y="166243"/>
                </a:lnTo>
                <a:lnTo>
                  <a:pt x="419595" y="149707"/>
                </a:lnTo>
                <a:lnTo>
                  <a:pt x="419620" y="149555"/>
                </a:lnTo>
                <a:lnTo>
                  <a:pt x="420598" y="132410"/>
                </a:lnTo>
                <a:lnTo>
                  <a:pt x="420649" y="131597"/>
                </a:lnTo>
                <a:lnTo>
                  <a:pt x="415239" y="92214"/>
                </a:lnTo>
                <a:lnTo>
                  <a:pt x="387350" y="45580"/>
                </a:lnTo>
                <a:lnTo>
                  <a:pt x="342112" y="18580"/>
                </a:lnTo>
                <a:lnTo>
                  <a:pt x="298958" y="10363"/>
                </a:lnTo>
                <a:lnTo>
                  <a:pt x="275983" y="8648"/>
                </a:lnTo>
                <a:lnTo>
                  <a:pt x="275983" y="142608"/>
                </a:lnTo>
                <a:lnTo>
                  <a:pt x="275424" y="149555"/>
                </a:lnTo>
                <a:lnTo>
                  <a:pt x="250380" y="180594"/>
                </a:lnTo>
                <a:lnTo>
                  <a:pt x="211467" y="188226"/>
                </a:lnTo>
                <a:lnTo>
                  <a:pt x="205397" y="188607"/>
                </a:lnTo>
                <a:lnTo>
                  <a:pt x="144653" y="188607"/>
                </a:lnTo>
                <a:lnTo>
                  <a:pt x="144653" y="97790"/>
                </a:lnTo>
                <a:lnTo>
                  <a:pt x="207949" y="97790"/>
                </a:lnTo>
                <a:lnTo>
                  <a:pt x="252945" y="104317"/>
                </a:lnTo>
                <a:lnTo>
                  <a:pt x="275983" y="142608"/>
                </a:lnTo>
                <a:lnTo>
                  <a:pt x="275983" y="8648"/>
                </a:lnTo>
                <a:lnTo>
                  <a:pt x="271462" y="8305"/>
                </a:lnTo>
                <a:lnTo>
                  <a:pt x="240055" y="7607"/>
                </a:lnTo>
                <a:lnTo>
                  <a:pt x="0" y="7607"/>
                </a:lnTo>
                <a:lnTo>
                  <a:pt x="0" y="454266"/>
                </a:lnTo>
                <a:lnTo>
                  <a:pt x="144653" y="454266"/>
                </a:lnTo>
                <a:lnTo>
                  <a:pt x="144653" y="272961"/>
                </a:lnTo>
                <a:lnTo>
                  <a:pt x="157365" y="272961"/>
                </a:lnTo>
                <a:lnTo>
                  <a:pt x="198589" y="288467"/>
                </a:lnTo>
                <a:lnTo>
                  <a:pt x="295744" y="454266"/>
                </a:lnTo>
                <a:lnTo>
                  <a:pt x="458470" y="454266"/>
                </a:lnTo>
                <a:close/>
              </a:path>
              <a:path w="1435734" h="462280">
                <a:moveTo>
                  <a:pt x="902322" y="308965"/>
                </a:moveTo>
                <a:lnTo>
                  <a:pt x="891844" y="258025"/>
                </a:lnTo>
                <a:lnTo>
                  <a:pt x="859561" y="215658"/>
                </a:lnTo>
                <a:lnTo>
                  <a:pt x="824255" y="193344"/>
                </a:lnTo>
                <a:lnTo>
                  <a:pt x="770013" y="173494"/>
                </a:lnTo>
                <a:lnTo>
                  <a:pt x="732840" y="163652"/>
                </a:lnTo>
                <a:lnTo>
                  <a:pt x="671652" y="149974"/>
                </a:lnTo>
                <a:lnTo>
                  <a:pt x="657821" y="145935"/>
                </a:lnTo>
                <a:lnTo>
                  <a:pt x="647484" y="141744"/>
                </a:lnTo>
                <a:lnTo>
                  <a:pt x="640651" y="137401"/>
                </a:lnTo>
                <a:lnTo>
                  <a:pt x="633666" y="131724"/>
                </a:lnTo>
                <a:lnTo>
                  <a:pt x="630161" y="125323"/>
                </a:lnTo>
                <a:lnTo>
                  <a:pt x="630161" y="118211"/>
                </a:lnTo>
                <a:lnTo>
                  <a:pt x="658685" y="85725"/>
                </a:lnTo>
                <a:lnTo>
                  <a:pt x="680707" y="83172"/>
                </a:lnTo>
                <a:lnTo>
                  <a:pt x="695147" y="84035"/>
                </a:lnTo>
                <a:lnTo>
                  <a:pt x="736473" y="104775"/>
                </a:lnTo>
                <a:lnTo>
                  <a:pt x="751293" y="140766"/>
                </a:lnTo>
                <a:lnTo>
                  <a:pt x="887056" y="133146"/>
                </a:lnTo>
                <a:lnTo>
                  <a:pt x="868667" y="73088"/>
                </a:lnTo>
                <a:lnTo>
                  <a:pt x="831253" y="31851"/>
                </a:lnTo>
                <a:lnTo>
                  <a:pt x="773747" y="7962"/>
                </a:lnTo>
                <a:lnTo>
                  <a:pt x="695020" y="0"/>
                </a:lnTo>
                <a:lnTo>
                  <a:pt x="660552" y="1092"/>
                </a:lnTo>
                <a:lnTo>
                  <a:pt x="603237" y="9855"/>
                </a:lnTo>
                <a:lnTo>
                  <a:pt x="560806" y="27101"/>
                </a:lnTo>
                <a:lnTo>
                  <a:pt x="529488" y="51181"/>
                </a:lnTo>
                <a:lnTo>
                  <a:pt x="502145" y="97231"/>
                </a:lnTo>
                <a:lnTo>
                  <a:pt x="496938" y="130708"/>
                </a:lnTo>
                <a:lnTo>
                  <a:pt x="499478" y="155765"/>
                </a:lnTo>
                <a:lnTo>
                  <a:pt x="519823" y="198869"/>
                </a:lnTo>
                <a:lnTo>
                  <a:pt x="561213" y="233006"/>
                </a:lnTo>
                <a:lnTo>
                  <a:pt x="628777" y="260121"/>
                </a:lnTo>
                <a:lnTo>
                  <a:pt x="672757" y="271157"/>
                </a:lnTo>
                <a:lnTo>
                  <a:pt x="699071" y="277355"/>
                </a:lnTo>
                <a:lnTo>
                  <a:pt x="720140" y="283743"/>
                </a:lnTo>
                <a:lnTo>
                  <a:pt x="753491" y="304152"/>
                </a:lnTo>
                <a:lnTo>
                  <a:pt x="762431" y="328129"/>
                </a:lnTo>
                <a:lnTo>
                  <a:pt x="761390" y="337007"/>
                </a:lnTo>
                <a:lnTo>
                  <a:pt x="736498" y="366356"/>
                </a:lnTo>
                <a:lnTo>
                  <a:pt x="698195" y="374154"/>
                </a:lnTo>
                <a:lnTo>
                  <a:pt x="678726" y="372465"/>
                </a:lnTo>
                <a:lnTo>
                  <a:pt x="634606" y="347027"/>
                </a:lnTo>
                <a:lnTo>
                  <a:pt x="616496" y="298284"/>
                </a:lnTo>
                <a:lnTo>
                  <a:pt x="479463" y="306514"/>
                </a:lnTo>
                <a:lnTo>
                  <a:pt x="495427" y="368198"/>
                </a:lnTo>
                <a:lnTo>
                  <a:pt x="531253" y="418007"/>
                </a:lnTo>
                <a:lnTo>
                  <a:pt x="595337" y="450900"/>
                </a:lnTo>
                <a:lnTo>
                  <a:pt x="641096" y="459130"/>
                </a:lnTo>
                <a:lnTo>
                  <a:pt x="695998" y="461860"/>
                </a:lnTo>
                <a:lnTo>
                  <a:pt x="728395" y="460705"/>
                </a:lnTo>
                <a:lnTo>
                  <a:pt x="784504" y="451358"/>
                </a:lnTo>
                <a:lnTo>
                  <a:pt x="829233" y="432689"/>
                </a:lnTo>
                <a:lnTo>
                  <a:pt x="863879" y="405193"/>
                </a:lnTo>
                <a:lnTo>
                  <a:pt x="888365" y="369608"/>
                </a:lnTo>
                <a:lnTo>
                  <a:pt x="900760" y="330009"/>
                </a:lnTo>
                <a:lnTo>
                  <a:pt x="902322" y="308965"/>
                </a:lnTo>
                <a:close/>
              </a:path>
              <a:path w="1435734" h="462280">
                <a:moveTo>
                  <a:pt x="1435519" y="454266"/>
                </a:moveTo>
                <a:lnTo>
                  <a:pt x="1406601" y="380530"/>
                </a:lnTo>
                <a:lnTo>
                  <a:pt x="1368729" y="283946"/>
                </a:lnTo>
                <a:lnTo>
                  <a:pt x="1305775" y="123405"/>
                </a:lnTo>
                <a:lnTo>
                  <a:pt x="1260360" y="7607"/>
                </a:lnTo>
                <a:lnTo>
                  <a:pt x="1231506" y="7607"/>
                </a:lnTo>
                <a:lnTo>
                  <a:pt x="1231506" y="283946"/>
                </a:lnTo>
                <a:lnTo>
                  <a:pt x="1129144" y="283946"/>
                </a:lnTo>
                <a:lnTo>
                  <a:pt x="1180033" y="123405"/>
                </a:lnTo>
                <a:lnTo>
                  <a:pt x="1231506" y="283946"/>
                </a:lnTo>
                <a:lnTo>
                  <a:pt x="1231506" y="7607"/>
                </a:lnTo>
                <a:lnTo>
                  <a:pt x="1103261" y="7607"/>
                </a:lnTo>
                <a:lnTo>
                  <a:pt x="928090" y="454266"/>
                </a:lnTo>
                <a:lnTo>
                  <a:pt x="1075143" y="454266"/>
                </a:lnTo>
                <a:lnTo>
                  <a:pt x="1097876" y="380530"/>
                </a:lnTo>
                <a:lnTo>
                  <a:pt x="1261389" y="380530"/>
                </a:lnTo>
                <a:lnTo>
                  <a:pt x="1284693" y="454266"/>
                </a:lnTo>
                <a:lnTo>
                  <a:pt x="1435519" y="454266"/>
                </a:lnTo>
                <a:close/>
              </a:path>
            </a:pathLst>
          </a:custGeom>
          <a:solidFill>
            <a:srgbClr val="2C2D6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936" y="757241"/>
            <a:ext cx="1560635" cy="19710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932242" y="214276"/>
            <a:ext cx="4152082" cy="7122732"/>
            <a:chOff x="6290866" y="-1371"/>
            <a:chExt cx="4403090" cy="7553325"/>
          </a:xfrm>
        </p:grpSpPr>
        <p:sp>
          <p:nvSpPr>
            <p:cNvPr id="12" name="object 12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289481" y="909009"/>
              <a:ext cx="368935" cy="445770"/>
            </a:xfrm>
            <a:custGeom>
              <a:avLst/>
              <a:gdLst/>
              <a:ahLst/>
              <a:cxnLst/>
              <a:rect l="l" t="t" r="r" b="b"/>
              <a:pathLst>
                <a:path w="368934" h="445769">
                  <a:moveTo>
                    <a:pt x="368858" y="336550"/>
                  </a:moveTo>
                  <a:lnTo>
                    <a:pt x="144030" y="336550"/>
                  </a:lnTo>
                  <a:lnTo>
                    <a:pt x="144030" y="0"/>
                  </a:lnTo>
                  <a:lnTo>
                    <a:pt x="0" y="0"/>
                  </a:lnTo>
                  <a:lnTo>
                    <a:pt x="0" y="336550"/>
                  </a:lnTo>
                  <a:lnTo>
                    <a:pt x="0" y="445770"/>
                  </a:lnTo>
                  <a:lnTo>
                    <a:pt x="368858" y="445770"/>
                  </a:lnTo>
                  <a:lnTo>
                    <a:pt x="368858" y="336550"/>
                  </a:lnTo>
                  <a:close/>
                </a:path>
              </a:pathLst>
            </a:custGeom>
            <a:solidFill>
              <a:srgbClr val="2C2D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0866" y="1465264"/>
              <a:ext cx="2344287" cy="160343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5571"/>
            <a:ext cx="3907747" cy="712902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7409" y="2932962"/>
            <a:ext cx="340994" cy="34099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6440" y="4296671"/>
            <a:ext cx="340995" cy="34099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4095" y="5753833"/>
            <a:ext cx="340995" cy="34099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5570"/>
            <a:ext cx="3754479" cy="7129318"/>
            <a:chOff x="0" y="0"/>
            <a:chExt cx="398145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18" y="5064480"/>
              <a:ext cx="3784625" cy="24955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18" y="2671956"/>
              <a:ext cx="3784625" cy="25408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3981287" cy="272709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814190" y="1515711"/>
            <a:ext cx="5159864" cy="5828273"/>
          </a:xfrm>
          <a:prstGeom prst="rect">
            <a:avLst/>
          </a:prstGeom>
        </p:spPr>
        <p:txBody>
          <a:bodyPr vert="horz" wrap="square" lIns="0" tIns="11377" rIns="0" bIns="0" rtlCol="0">
            <a:spAutoFit/>
          </a:bodyPr>
          <a:lstStyle/>
          <a:p>
            <a:pPr marL="11977" marR="482663">
              <a:lnSpc>
                <a:spcPct val="145200"/>
              </a:lnSpc>
              <a:spcBef>
                <a:spcPts val="90"/>
              </a:spcBef>
            </a:pPr>
            <a:r>
              <a:rPr spc="-156" dirty="0">
                <a:solidFill>
                  <a:srgbClr val="151616"/>
                </a:solidFill>
                <a:latin typeface="Trebuchet MS"/>
                <a:cs typeface="Trebuchet MS"/>
              </a:rPr>
              <a:t>It’s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32" dirty="0">
                <a:solidFill>
                  <a:srgbClr val="151616"/>
                </a:solidFill>
                <a:latin typeface="Trebuchet MS"/>
                <a:cs typeface="Trebuchet MS"/>
              </a:rPr>
              <a:t>amazing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how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complex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this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small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crustacean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is,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scientists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around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2" dirty="0">
                <a:solidFill>
                  <a:srgbClr val="151616"/>
                </a:solidFill>
                <a:latin typeface="Trebuchet MS"/>
                <a:cs typeface="Trebuchet MS"/>
              </a:rPr>
              <a:t>world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51" dirty="0">
                <a:solidFill>
                  <a:srgbClr val="151616"/>
                </a:solidFill>
                <a:latin typeface="Trebuchet MS"/>
                <a:cs typeface="Trebuchet MS"/>
              </a:rPr>
              <a:t>have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been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studying</a:t>
            </a:r>
            <a:endParaRPr>
              <a:latin typeface="Trebuchet MS"/>
              <a:cs typeface="Trebuchet MS"/>
            </a:endParaRPr>
          </a:p>
          <a:p>
            <a:pPr marL="11977">
              <a:spcBef>
                <a:spcPts val="924"/>
              </a:spcBef>
            </a:pP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for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57" dirty="0">
                <a:solidFill>
                  <a:srgbClr val="151616"/>
                </a:solidFill>
                <a:latin typeface="Trebuchet MS"/>
                <a:cs typeface="Trebuchet MS"/>
              </a:rPr>
              <a:t>more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than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130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years,</a:t>
            </a:r>
            <a:r>
              <a:rPr spc="-21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how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much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remains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unclear!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981"/>
              </a:spcBef>
            </a:pPr>
            <a:endParaRPr>
              <a:latin typeface="Trebuchet MS"/>
              <a:cs typeface="Trebuchet MS"/>
            </a:endParaRPr>
          </a:p>
          <a:p>
            <a:pPr marL="11977" marR="4790">
              <a:lnSpc>
                <a:spcPct val="145200"/>
              </a:lnSpc>
            </a:pP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Perhaps,</a:t>
            </a:r>
            <a:r>
              <a:rPr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help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artiﬁcial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intelligence,</a:t>
            </a:r>
            <a:r>
              <a:rPr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which</a:t>
            </a:r>
            <a:r>
              <a:rPr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38" dirty="0">
                <a:solidFill>
                  <a:srgbClr val="151616"/>
                </a:solidFill>
                <a:latin typeface="Trebuchet MS"/>
                <a:cs typeface="Trebuchet MS"/>
              </a:rPr>
              <a:t>allows </a:t>
            </a:r>
            <a:r>
              <a:rPr spc="-47" dirty="0">
                <a:solidFill>
                  <a:srgbClr val="151616"/>
                </a:solidFill>
                <a:latin typeface="Trebuchet MS"/>
                <a:cs typeface="Trebuchet MS"/>
              </a:rPr>
              <a:t>us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identify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41" dirty="0">
                <a:solidFill>
                  <a:srgbClr val="151616"/>
                </a:solidFill>
                <a:latin typeface="Trebuchet MS"/>
                <a:cs typeface="Trebuchet MS"/>
              </a:rPr>
              <a:t>adapt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information,</a:t>
            </a:r>
            <a:r>
              <a:rPr spc="-19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we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will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be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able</a:t>
            </a:r>
            <a:endParaRPr>
              <a:latin typeface="Trebuchet MS"/>
              <a:cs typeface="Trebuchet MS"/>
            </a:endParaRPr>
          </a:p>
          <a:p>
            <a:pPr marL="11977" marR="161687">
              <a:lnSpc>
                <a:spcPts val="2961"/>
              </a:lnSpc>
              <a:spcBef>
                <a:spcPts val="250"/>
              </a:spcBef>
            </a:pP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recognize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66" dirty="0">
                <a:solidFill>
                  <a:srgbClr val="151616"/>
                </a:solidFill>
                <a:latin typeface="Trebuchet MS"/>
                <a:cs typeface="Trebuchet MS"/>
              </a:rPr>
              <a:t>those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3" dirty="0">
                <a:solidFill>
                  <a:srgbClr val="151616"/>
                </a:solidFill>
                <a:latin typeface="Trebuchet MS"/>
                <a:cs typeface="Trebuchet MS"/>
              </a:rPr>
              <a:t>features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patterns</a:t>
            </a:r>
            <a:r>
              <a:rPr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27" dirty="0">
                <a:solidFill>
                  <a:srgbClr val="151616"/>
                </a:solidFill>
                <a:latin typeface="Trebuchet MS"/>
                <a:cs typeface="Trebuchet MS"/>
              </a:rPr>
              <a:t>that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difﬁcult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8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explain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" dirty="0">
                <a:solidFill>
                  <a:srgbClr val="151616"/>
                </a:solidFill>
                <a:latin typeface="Trebuchet MS"/>
                <a:cs typeface="Trebuchet MS"/>
              </a:rPr>
              <a:t>today.</a:t>
            </a:r>
            <a:endParaRPr>
              <a:latin typeface="Trebuchet MS"/>
              <a:cs typeface="Trebuchet MS"/>
            </a:endParaRPr>
          </a:p>
          <a:p>
            <a:pPr>
              <a:spcBef>
                <a:spcPts val="726"/>
              </a:spcBef>
            </a:pPr>
            <a:endParaRPr>
              <a:latin typeface="Trebuchet MS"/>
              <a:cs typeface="Trebuchet MS"/>
            </a:endParaRPr>
          </a:p>
          <a:p>
            <a:pPr marL="11977" marR="200611">
              <a:lnSpc>
                <a:spcPct val="145200"/>
              </a:lnSpc>
            </a:pPr>
            <a:r>
              <a:rPr spc="-61" dirty="0">
                <a:solidFill>
                  <a:srgbClr val="151616"/>
                </a:solidFill>
                <a:latin typeface="Trebuchet MS"/>
                <a:cs typeface="Trebuchet MS"/>
              </a:rPr>
              <a:t>But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we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are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convinced,</a:t>
            </a:r>
            <a:r>
              <a:rPr spc="-19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according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to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8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Russian</a:t>
            </a:r>
            <a:r>
              <a:rPr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42" dirty="0">
                <a:solidFill>
                  <a:srgbClr val="151616"/>
                </a:solidFill>
                <a:latin typeface="Trebuchet MS"/>
                <a:cs typeface="Trebuchet MS"/>
              </a:rPr>
              <a:t>proverb: </a:t>
            </a:r>
            <a:r>
              <a:rPr dirty="0">
                <a:solidFill>
                  <a:srgbClr val="151616"/>
                </a:solidFill>
                <a:latin typeface="Trebuchet MS"/>
                <a:cs typeface="Trebuchet MS"/>
              </a:rPr>
              <a:t>“A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journey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151616"/>
                </a:solidFill>
                <a:latin typeface="Trebuchet MS"/>
                <a:cs typeface="Trebuchet MS"/>
              </a:rPr>
              <a:t>thousands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13" dirty="0">
                <a:solidFill>
                  <a:srgbClr val="151616"/>
                </a:solidFill>
                <a:latin typeface="Trebuchet MS"/>
                <a:cs typeface="Trebuchet MS"/>
              </a:rPr>
              <a:t>miles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4" dirty="0">
                <a:solidFill>
                  <a:srgbClr val="151616"/>
                </a:solidFill>
                <a:latin typeface="Trebuchet MS"/>
                <a:cs typeface="Trebuchet MS"/>
              </a:rPr>
              <a:t>begins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4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79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108" dirty="0">
                <a:solidFill>
                  <a:srgbClr val="151616"/>
                </a:solidFill>
                <a:latin typeface="Trebuchet MS"/>
                <a:cs typeface="Trebuchet MS"/>
              </a:rPr>
              <a:t>single</a:t>
            </a:r>
            <a:r>
              <a:rPr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pc="-99" dirty="0">
                <a:solidFill>
                  <a:srgbClr val="151616"/>
                </a:solidFill>
                <a:latin typeface="Trebuchet MS"/>
                <a:cs typeface="Trebuchet MS"/>
              </a:rPr>
              <a:t>step”.</a:t>
            </a:r>
            <a:endParaRPr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885107" y="214276"/>
            <a:ext cx="2198795" cy="7122732"/>
            <a:chOff x="8361788" y="-1371"/>
            <a:chExt cx="2331720" cy="7553325"/>
          </a:xfrm>
        </p:grpSpPr>
        <p:sp>
          <p:nvSpPr>
            <p:cNvPr id="8" name="object 8"/>
            <p:cNvSpPr/>
            <p:nvPr/>
          </p:nvSpPr>
          <p:spPr>
            <a:xfrm>
              <a:off x="9683564" y="3042942"/>
              <a:ext cx="1009015" cy="4509135"/>
            </a:xfrm>
            <a:custGeom>
              <a:avLst/>
              <a:gdLst/>
              <a:ahLst/>
              <a:cxnLst/>
              <a:rect l="l" t="t" r="r" b="b"/>
              <a:pathLst>
                <a:path w="1009015" h="4509134">
                  <a:moveTo>
                    <a:pt x="399192" y="0"/>
                  </a:moveTo>
                  <a:lnTo>
                    <a:pt x="0" y="1166569"/>
                  </a:lnTo>
                  <a:lnTo>
                    <a:pt x="1008435" y="4508657"/>
                  </a:lnTo>
                  <a:lnTo>
                    <a:pt x="1008435" y="1354283"/>
                  </a:lnTo>
                  <a:lnTo>
                    <a:pt x="399192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828705" y="1896584"/>
              <a:ext cx="463550" cy="1146810"/>
            </a:xfrm>
            <a:custGeom>
              <a:avLst/>
              <a:gdLst/>
              <a:ahLst/>
              <a:cxnLst/>
              <a:rect l="l" t="t" r="r" b="b"/>
              <a:pathLst>
                <a:path w="463550" h="1146810">
                  <a:moveTo>
                    <a:pt x="38747" y="0"/>
                  </a:moveTo>
                  <a:lnTo>
                    <a:pt x="0" y="581640"/>
                  </a:lnTo>
                  <a:lnTo>
                    <a:pt x="254052" y="1146357"/>
                  </a:lnTo>
                  <a:lnTo>
                    <a:pt x="463255" y="534973"/>
                  </a:lnTo>
                  <a:lnTo>
                    <a:pt x="387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209203" y="0"/>
                  </a:moveTo>
                  <a:lnTo>
                    <a:pt x="0" y="611384"/>
                  </a:lnTo>
                  <a:lnTo>
                    <a:pt x="609242" y="1965668"/>
                  </a:lnTo>
                  <a:lnTo>
                    <a:pt x="609242" y="504114"/>
                  </a:lnTo>
                  <a:lnTo>
                    <a:pt x="20920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82757" y="2431558"/>
              <a:ext cx="609600" cy="1965960"/>
            </a:xfrm>
            <a:custGeom>
              <a:avLst/>
              <a:gdLst/>
              <a:ahLst/>
              <a:cxnLst/>
              <a:rect l="l" t="t" r="r" b="b"/>
              <a:pathLst>
                <a:path w="609600" h="1965960">
                  <a:moveTo>
                    <a:pt x="609242" y="1965668"/>
                  </a:moveTo>
                  <a:lnTo>
                    <a:pt x="0" y="611384"/>
                  </a:lnTo>
                  <a:lnTo>
                    <a:pt x="209203" y="0"/>
                  </a:lnTo>
                  <a:lnTo>
                    <a:pt x="609242" y="504114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61788" y="-860"/>
              <a:ext cx="1632585" cy="1898014"/>
            </a:xfrm>
            <a:custGeom>
              <a:avLst/>
              <a:gdLst/>
              <a:ahLst/>
              <a:cxnLst/>
              <a:rect l="l" t="t" r="r" b="b"/>
              <a:pathLst>
                <a:path w="1632584" h="1898014">
                  <a:moveTo>
                    <a:pt x="1632074" y="0"/>
                  </a:moveTo>
                  <a:lnTo>
                    <a:pt x="0" y="0"/>
                  </a:lnTo>
                  <a:lnTo>
                    <a:pt x="1505665" y="1897444"/>
                  </a:lnTo>
                  <a:lnTo>
                    <a:pt x="1632074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0"/>
                  </a:moveTo>
                  <a:lnTo>
                    <a:pt x="126352" y="0"/>
                  </a:lnTo>
                  <a:lnTo>
                    <a:pt x="0" y="1896584"/>
                  </a:lnTo>
                  <a:lnTo>
                    <a:pt x="424507" y="2431558"/>
                  </a:lnTo>
                  <a:lnTo>
                    <a:pt x="824547" y="1262495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67453" y="0"/>
              <a:ext cx="824865" cy="2432050"/>
            </a:xfrm>
            <a:custGeom>
              <a:avLst/>
              <a:gdLst/>
              <a:ahLst/>
              <a:cxnLst/>
              <a:rect l="l" t="t" r="r" b="b"/>
              <a:pathLst>
                <a:path w="824865" h="2432050">
                  <a:moveTo>
                    <a:pt x="824547" y="1262495"/>
                  </a:moveTo>
                  <a:lnTo>
                    <a:pt x="424507" y="2431558"/>
                  </a:lnTo>
                  <a:lnTo>
                    <a:pt x="0" y="1896584"/>
                  </a:lnTo>
                  <a:lnTo>
                    <a:pt x="126352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91960" y="1262495"/>
              <a:ext cx="400050" cy="1673225"/>
            </a:xfrm>
            <a:custGeom>
              <a:avLst/>
              <a:gdLst/>
              <a:ahLst/>
              <a:cxnLst/>
              <a:rect l="l" t="t" r="r" b="b"/>
              <a:pathLst>
                <a:path w="400050" h="1673225">
                  <a:moveTo>
                    <a:pt x="400039" y="0"/>
                  </a:moveTo>
                  <a:lnTo>
                    <a:pt x="0" y="1169062"/>
                  </a:lnTo>
                  <a:lnTo>
                    <a:pt x="400039" y="1673176"/>
                  </a:lnTo>
                  <a:lnTo>
                    <a:pt x="400039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Изображение выглядит как текс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DA80BD4-D4E4-A468-A338-D4EE452126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05" y="380119"/>
            <a:ext cx="10065596" cy="69671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Изображение выглядит как текст, вода, снимок экрана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33AB268-73D0-A753-65CB-E365EF8CB7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41" y="215568"/>
            <a:ext cx="9883762" cy="71317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67" y="989344"/>
            <a:ext cx="4183123" cy="608471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03986" y="552696"/>
            <a:ext cx="3852682" cy="310152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1977">
              <a:spcBef>
                <a:spcPts val="99"/>
              </a:spcBef>
            </a:pPr>
            <a:r>
              <a:rPr sz="1933" spc="160" dirty="0">
                <a:solidFill>
                  <a:srgbClr val="003962"/>
                </a:solidFill>
              </a:rPr>
              <a:t>TEMPERATURE</a:t>
            </a:r>
            <a:r>
              <a:rPr sz="1933" spc="-231" dirty="0">
                <a:solidFill>
                  <a:srgbClr val="003962"/>
                </a:solidFill>
              </a:rPr>
              <a:t> </a:t>
            </a:r>
            <a:r>
              <a:rPr sz="1933" spc="311" dirty="0">
                <a:solidFill>
                  <a:srgbClr val="003962"/>
                </a:solidFill>
              </a:rPr>
              <a:t>AND</a:t>
            </a:r>
            <a:r>
              <a:rPr sz="1933" spc="-28" dirty="0">
                <a:solidFill>
                  <a:srgbClr val="003962"/>
                </a:solidFill>
              </a:rPr>
              <a:t> </a:t>
            </a:r>
            <a:r>
              <a:rPr sz="1933" spc="179" dirty="0">
                <a:solidFill>
                  <a:srgbClr val="003962"/>
                </a:solidFill>
              </a:rPr>
              <a:t>SALINITY</a:t>
            </a:r>
            <a:endParaRPr sz="1933" dirty="0"/>
          </a:p>
        </p:txBody>
      </p:sp>
      <p:sp>
        <p:nvSpPr>
          <p:cNvPr id="4" name="object 4"/>
          <p:cNvSpPr txBox="1"/>
          <p:nvPr/>
        </p:nvSpPr>
        <p:spPr>
          <a:xfrm>
            <a:off x="4555814" y="712576"/>
            <a:ext cx="4284417" cy="6415326"/>
          </a:xfrm>
          <a:prstGeom prst="rect">
            <a:avLst/>
          </a:prstGeom>
        </p:spPr>
        <p:txBody>
          <a:bodyPr vert="horz" wrap="square" lIns="0" tIns="49700" rIns="0" bIns="0" rtlCol="0">
            <a:spAutoFit/>
          </a:bodyPr>
          <a:lstStyle/>
          <a:p>
            <a:pPr marL="11977">
              <a:spcBef>
                <a:spcPts val="391"/>
              </a:spcBef>
            </a:pP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04" dirty="0">
                <a:solidFill>
                  <a:srgbClr val="151616"/>
                </a:solidFill>
                <a:latin typeface="Trebuchet MS"/>
                <a:cs typeface="Trebuchet MS"/>
              </a:rPr>
              <a:t>area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Great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0" dirty="0">
                <a:solidFill>
                  <a:srgbClr val="151616"/>
                </a:solidFill>
                <a:latin typeface="Trebuchet MS"/>
                <a:cs typeface="Trebuchet MS"/>
              </a:rPr>
              <a:t>Yarovoye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endParaRPr sz="1556">
              <a:latin typeface="Trebuchet MS"/>
              <a:cs typeface="Trebuchet MS"/>
            </a:endParaRPr>
          </a:p>
          <a:p>
            <a:pPr marL="11977" marR="555722">
              <a:lnSpc>
                <a:spcPct val="116399"/>
              </a:lnSpc>
            </a:pP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 characterized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z="1556" spc="30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1" dirty="0">
                <a:solidFill>
                  <a:srgbClr val="151616"/>
                </a:solidFill>
                <a:latin typeface="Trebuchet MS"/>
                <a:cs typeface="Trebuchet MS"/>
              </a:rPr>
              <a:t>sharp</a:t>
            </a:r>
            <a:r>
              <a:rPr sz="1556" spc="-5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continental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04" dirty="0">
                <a:solidFill>
                  <a:srgbClr val="151616"/>
                </a:solidFill>
                <a:latin typeface="Trebuchet MS"/>
                <a:cs typeface="Trebuchet MS"/>
              </a:rPr>
              <a:t>climate: </a:t>
            </a:r>
            <a:r>
              <a:rPr sz="1556" spc="-108" dirty="0">
                <a:solidFill>
                  <a:srgbClr val="151616"/>
                </a:solidFill>
                <a:latin typeface="Trebuchet MS"/>
                <a:cs typeface="Trebuchet MS"/>
              </a:rPr>
              <a:t>long,</a:t>
            </a:r>
            <a:r>
              <a:rPr sz="1556"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52" dirty="0">
                <a:solidFill>
                  <a:srgbClr val="151616"/>
                </a:solidFill>
                <a:latin typeface="Trebuchet MS"/>
                <a:cs typeface="Trebuchet MS"/>
              </a:rPr>
              <a:t>harsh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winters,</a:t>
            </a:r>
            <a:r>
              <a:rPr sz="1556"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4" dirty="0">
                <a:solidFill>
                  <a:srgbClr val="151616"/>
                </a:solidFill>
                <a:latin typeface="Trebuchet MS"/>
                <a:cs typeface="Trebuchet MS"/>
              </a:rPr>
              <a:t>hot,</a:t>
            </a:r>
            <a:r>
              <a:rPr sz="1556"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dry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57" dirty="0">
                <a:solidFill>
                  <a:srgbClr val="151616"/>
                </a:solidFill>
                <a:latin typeface="Trebuchet MS"/>
                <a:cs typeface="Trebuchet MS"/>
              </a:rPr>
              <a:t>summers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and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short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transition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seasons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endParaRPr sz="1556">
              <a:latin typeface="Trebuchet MS"/>
              <a:cs typeface="Trebuchet MS"/>
            </a:endParaRPr>
          </a:p>
          <a:p>
            <a:pPr marL="11977">
              <a:spcBef>
                <a:spcPts val="306"/>
              </a:spcBef>
            </a:pP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unstable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weather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-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spring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4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autumn.</a:t>
            </a:r>
            <a:endParaRPr sz="1556">
              <a:latin typeface="Trebuchet MS"/>
              <a:cs typeface="Trebuchet MS"/>
            </a:endParaRPr>
          </a:p>
          <a:p>
            <a:pPr>
              <a:spcBef>
                <a:spcPts val="363"/>
              </a:spcBef>
            </a:pPr>
            <a:endParaRPr sz="1556">
              <a:latin typeface="Trebuchet MS"/>
              <a:cs typeface="Trebuchet MS"/>
            </a:endParaRPr>
          </a:p>
          <a:p>
            <a:pPr marL="11977" marR="1070724">
              <a:lnSpc>
                <a:spcPct val="116399"/>
              </a:lnSpc>
            </a:pP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5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13" dirty="0">
                <a:solidFill>
                  <a:srgbClr val="151616"/>
                </a:solidFill>
                <a:latin typeface="Trebuchet MS"/>
                <a:cs typeface="Trebuchet MS"/>
              </a:rPr>
              <a:t>average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57" dirty="0">
                <a:solidFill>
                  <a:srgbClr val="151616"/>
                </a:solidFill>
                <a:latin typeface="Trebuchet MS"/>
                <a:cs typeface="Trebuchet MS"/>
              </a:rPr>
              <a:t>duration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56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52" dirty="0">
                <a:solidFill>
                  <a:srgbClr val="151616"/>
                </a:solidFill>
                <a:latin typeface="Trebuchet MS"/>
                <a:cs typeface="Trebuchet MS"/>
              </a:rPr>
              <a:t>warm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period 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556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56" dirty="0">
                <a:solidFill>
                  <a:srgbClr val="151616"/>
                </a:solidFill>
                <a:latin typeface="Trebuchet MS"/>
                <a:cs typeface="Trebuchet MS"/>
              </a:rPr>
              <a:t>a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stable</a:t>
            </a:r>
            <a:r>
              <a:rPr sz="1556" spc="-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above-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zero</a:t>
            </a:r>
            <a:endParaRPr sz="1556">
              <a:latin typeface="Trebuchet MS"/>
              <a:cs typeface="Trebuchet MS"/>
            </a:endParaRPr>
          </a:p>
          <a:p>
            <a:pPr marL="11977" marR="715014">
              <a:lnSpc>
                <a:spcPct val="116399"/>
              </a:lnSpc>
            </a:pP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temperature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190-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200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27" dirty="0">
                <a:solidFill>
                  <a:srgbClr val="151616"/>
                </a:solidFill>
                <a:latin typeface="Trebuchet MS"/>
                <a:cs typeface="Trebuchet MS"/>
              </a:rPr>
              <a:t>days,</a:t>
            </a:r>
            <a:r>
              <a:rPr sz="1556"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its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onset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mid-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April,</a:t>
            </a:r>
            <a:r>
              <a:rPr sz="1556"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4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1" dirty="0">
                <a:solidFill>
                  <a:srgbClr val="151616"/>
                </a:solidFill>
                <a:latin typeface="Trebuchet MS"/>
                <a:cs typeface="Trebuchet MS"/>
              </a:rPr>
              <a:t>ends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last</a:t>
            </a:r>
            <a:r>
              <a:rPr sz="1556" spc="-1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ten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days</a:t>
            </a:r>
            <a:r>
              <a:rPr sz="1556" spc="47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October.The</a:t>
            </a:r>
            <a:r>
              <a:rPr sz="1556" spc="-57" dirty="0">
                <a:solidFill>
                  <a:srgbClr val="151616"/>
                </a:solidFill>
                <a:latin typeface="Trebuchet MS"/>
                <a:cs typeface="Trebuchet MS"/>
              </a:rPr>
              <a:t> duration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52" dirty="0">
                <a:solidFill>
                  <a:srgbClr val="151616"/>
                </a:solidFill>
                <a:latin typeface="Trebuchet MS"/>
                <a:cs typeface="Trebuchet MS"/>
              </a:rPr>
              <a:t>cold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period is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165-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170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days.</a:t>
            </a:r>
            <a:endParaRPr sz="1556">
              <a:latin typeface="Trebuchet MS"/>
              <a:cs typeface="Trebuchet MS"/>
            </a:endParaRPr>
          </a:p>
          <a:p>
            <a:pPr>
              <a:spcBef>
                <a:spcPts val="670"/>
              </a:spcBef>
            </a:pPr>
            <a:endParaRPr sz="1556">
              <a:latin typeface="Trebuchet MS"/>
              <a:cs typeface="Trebuchet MS"/>
            </a:endParaRPr>
          </a:p>
          <a:p>
            <a:pPr marL="11977">
              <a:spcBef>
                <a:spcPts val="5"/>
              </a:spcBef>
            </a:pP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13" dirty="0">
                <a:solidFill>
                  <a:srgbClr val="151616"/>
                </a:solidFill>
                <a:latin typeface="Trebuchet MS"/>
                <a:cs typeface="Trebuchet MS"/>
              </a:rPr>
              <a:t>winter,</a:t>
            </a:r>
            <a:r>
              <a:rPr sz="1556" spc="-18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18" dirty="0">
                <a:solidFill>
                  <a:srgbClr val="151616"/>
                </a:solidFill>
                <a:latin typeface="Trebuchet MS"/>
                <a:cs typeface="Trebuchet MS"/>
              </a:rPr>
              <a:t>lake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covered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with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thick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ice.</a:t>
            </a:r>
            <a:endParaRPr sz="1556">
              <a:latin typeface="Trebuchet MS"/>
              <a:cs typeface="Trebuchet MS"/>
            </a:endParaRPr>
          </a:p>
          <a:p>
            <a:pPr marL="11977">
              <a:spcBef>
                <a:spcPts val="302"/>
              </a:spcBef>
            </a:pP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1" dirty="0">
                <a:solidFill>
                  <a:srgbClr val="151616"/>
                </a:solidFill>
                <a:latin typeface="Trebuchet MS"/>
                <a:cs typeface="Trebuchet MS"/>
              </a:rPr>
              <a:t>growing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57" dirty="0">
                <a:solidFill>
                  <a:srgbClr val="151616"/>
                </a:solidFill>
                <a:latin typeface="Trebuchet MS"/>
                <a:cs typeface="Trebuchet MS"/>
              </a:rPr>
              <a:t>season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normaly</a:t>
            </a:r>
            <a:endParaRPr sz="1556">
              <a:latin typeface="Trebuchet MS"/>
              <a:cs typeface="Trebuchet MS"/>
            </a:endParaRPr>
          </a:p>
          <a:p>
            <a:pPr marL="11977" marR="757532">
              <a:lnSpc>
                <a:spcPct val="116399"/>
              </a:lnSpc>
            </a:pP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begins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in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last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decade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April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4" dirty="0">
                <a:solidFill>
                  <a:srgbClr val="151616"/>
                </a:solidFill>
                <a:latin typeface="Trebuchet MS"/>
                <a:cs typeface="Trebuchet MS"/>
              </a:rPr>
              <a:t>and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lasts </a:t>
            </a:r>
            <a:r>
              <a:rPr sz="1556" spc="-108" dirty="0">
                <a:solidFill>
                  <a:srgbClr val="151616"/>
                </a:solidFill>
                <a:latin typeface="Trebuchet MS"/>
                <a:cs typeface="Trebuchet MS"/>
              </a:rPr>
              <a:t>mainly</a:t>
            </a:r>
            <a:r>
              <a:rPr sz="1556" spc="-2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until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second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decade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24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October.</a:t>
            </a:r>
            <a:endParaRPr sz="1556">
              <a:latin typeface="Trebuchet MS"/>
              <a:cs typeface="Trebuchet MS"/>
            </a:endParaRPr>
          </a:p>
          <a:p>
            <a:pPr>
              <a:spcBef>
                <a:spcPts val="363"/>
              </a:spcBef>
            </a:pPr>
            <a:endParaRPr sz="1556">
              <a:latin typeface="Trebuchet MS"/>
              <a:cs typeface="Trebuchet MS"/>
            </a:endParaRPr>
          </a:p>
          <a:p>
            <a:pPr marL="11977" marR="4790">
              <a:lnSpc>
                <a:spcPct val="116399"/>
              </a:lnSpc>
              <a:spcBef>
                <a:spcPts val="5"/>
              </a:spcBef>
            </a:pPr>
            <a:r>
              <a:rPr sz="1556" spc="-108" dirty="0">
                <a:solidFill>
                  <a:srgbClr val="151616"/>
                </a:solidFill>
                <a:latin typeface="Trebuchet MS"/>
                <a:cs typeface="Trebuchet MS"/>
              </a:rPr>
              <a:t>Usually,</a:t>
            </a:r>
            <a:r>
              <a:rPr sz="1556" spc="-18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by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9" dirty="0">
                <a:solidFill>
                  <a:srgbClr val="151616"/>
                </a:solidFill>
                <a:latin typeface="Trebuchet MS"/>
                <a:cs typeface="Trebuchet MS"/>
              </a:rPr>
              <a:t>middle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second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decade</a:t>
            </a:r>
            <a:r>
              <a:rPr sz="1556" spc="288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32" dirty="0">
                <a:solidFill>
                  <a:srgbClr val="151616"/>
                </a:solidFill>
                <a:latin typeface="Trebuchet MS"/>
                <a:cs typeface="Trebuchet MS"/>
              </a:rPr>
              <a:t>June, </a:t>
            </a:r>
            <a:r>
              <a:rPr sz="1556" spc="-108" dirty="0">
                <a:solidFill>
                  <a:srgbClr val="151616"/>
                </a:solidFill>
                <a:latin typeface="Trebuchet MS"/>
                <a:cs typeface="Trebuchet MS"/>
              </a:rPr>
              <a:t>an</a:t>
            </a:r>
            <a:r>
              <a:rPr sz="1556" spc="5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4" dirty="0">
                <a:solidFill>
                  <a:srgbClr val="151616"/>
                </a:solidFill>
                <a:latin typeface="Trebuchet MS"/>
                <a:cs typeface="Trebuchet MS"/>
              </a:rPr>
              <a:t>equalization</a:t>
            </a:r>
            <a:r>
              <a:rPr sz="1556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temperature</a:t>
            </a:r>
            <a:r>
              <a:rPr sz="1556" spc="9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regime</a:t>
            </a:r>
            <a:endParaRPr sz="1556">
              <a:latin typeface="Trebuchet MS"/>
              <a:cs typeface="Trebuchet MS"/>
            </a:endParaRPr>
          </a:p>
          <a:p>
            <a:pPr marL="11977">
              <a:spcBef>
                <a:spcPts val="302"/>
              </a:spcBef>
            </a:pP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reservoir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5" dirty="0">
                <a:solidFill>
                  <a:srgbClr val="151616"/>
                </a:solidFill>
                <a:latin typeface="Trebuchet MS"/>
                <a:cs typeface="Trebuchet MS"/>
              </a:rPr>
              <a:t>0.5-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4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meter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layers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is</a:t>
            </a:r>
            <a:r>
              <a:rPr sz="1556" spc="-47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" dirty="0">
                <a:solidFill>
                  <a:srgbClr val="151616"/>
                </a:solidFill>
                <a:latin typeface="Trebuchet MS"/>
                <a:cs typeface="Trebuchet MS"/>
              </a:rPr>
              <a:t>noted.</a:t>
            </a:r>
            <a:endParaRPr sz="1556">
              <a:latin typeface="Trebuchet MS"/>
              <a:cs typeface="Trebuchet MS"/>
            </a:endParaRPr>
          </a:p>
          <a:p>
            <a:pPr marL="11977" marR="1219835">
              <a:lnSpc>
                <a:spcPct val="116399"/>
              </a:lnSpc>
            </a:pP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temperature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71" dirty="0">
                <a:solidFill>
                  <a:srgbClr val="151616"/>
                </a:solidFill>
                <a:latin typeface="Trebuchet MS"/>
                <a:cs typeface="Trebuchet MS"/>
              </a:rPr>
              <a:t>of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90" dirty="0">
                <a:solidFill>
                  <a:srgbClr val="151616"/>
                </a:solidFill>
                <a:latin typeface="Trebuchet MS"/>
                <a:cs typeface="Trebuchet MS"/>
              </a:rPr>
              <a:t>the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8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m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layer 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does</a:t>
            </a:r>
            <a:r>
              <a:rPr sz="1556" spc="-66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9" dirty="0">
                <a:solidFill>
                  <a:srgbClr val="151616"/>
                </a:solidFill>
                <a:latin typeface="Trebuchet MS"/>
                <a:cs typeface="Trebuchet MS"/>
              </a:rPr>
              <a:t>not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108" dirty="0">
                <a:solidFill>
                  <a:srgbClr val="151616"/>
                </a:solidFill>
                <a:latin typeface="Trebuchet MS"/>
                <a:cs typeface="Trebuchet MS"/>
              </a:rPr>
              <a:t>always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reach</a:t>
            </a:r>
            <a:r>
              <a:rPr sz="1556" spc="-33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38" dirty="0">
                <a:solidFill>
                  <a:srgbClr val="151616"/>
                </a:solidFill>
                <a:latin typeface="Trebuchet MS"/>
                <a:cs typeface="Trebuchet MS"/>
              </a:rPr>
              <a:t>10-</a:t>
            </a:r>
            <a:r>
              <a:rPr sz="1556" dirty="0">
                <a:solidFill>
                  <a:srgbClr val="151616"/>
                </a:solidFill>
                <a:latin typeface="Trebuchet MS"/>
                <a:cs typeface="Trebuchet MS"/>
              </a:rPr>
              <a:t>15</a:t>
            </a:r>
            <a:r>
              <a:rPr sz="1556" spc="-42" dirty="0">
                <a:solidFill>
                  <a:srgbClr val="151616"/>
                </a:solidFill>
                <a:latin typeface="Trebuchet MS"/>
                <a:cs typeface="Trebuchet MS"/>
              </a:rPr>
              <a:t> </a:t>
            </a:r>
            <a:r>
              <a:rPr sz="1556" spc="-85" dirty="0">
                <a:solidFill>
                  <a:srgbClr val="151616"/>
                </a:solidFill>
                <a:latin typeface="Trebuchet MS"/>
                <a:cs typeface="Trebuchet MS"/>
              </a:rPr>
              <a:t>degrees.</a:t>
            </a:r>
            <a:endParaRPr sz="1556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094268" y="2378697"/>
            <a:ext cx="2252089" cy="2619282"/>
          </a:xfrm>
          <a:prstGeom prst="rect">
            <a:avLst/>
          </a:prstGeom>
        </p:spPr>
        <p:txBody>
          <a:bodyPr vert="horz" wrap="square" lIns="0" tIns="11976" rIns="0" bIns="0" rtlCol="0">
            <a:spAutoFit/>
          </a:bodyPr>
          <a:lstStyle/>
          <a:p>
            <a:pPr marL="11977" marR="4790" algn="ctr">
              <a:lnSpc>
                <a:spcPct val="131000"/>
              </a:lnSpc>
              <a:spcBef>
                <a:spcPts val="94"/>
              </a:spcBef>
            </a:pPr>
            <a:r>
              <a:rPr sz="3301" spc="-52" dirty="0">
                <a:solidFill>
                  <a:srgbClr val="003962"/>
                </a:solidFill>
                <a:latin typeface="Calibri"/>
                <a:cs typeface="Calibri"/>
              </a:rPr>
              <a:t>Temperature </a:t>
            </a:r>
            <a:r>
              <a:rPr sz="3301" spc="-9" dirty="0">
                <a:solidFill>
                  <a:srgbClr val="003962"/>
                </a:solidFill>
                <a:latin typeface="Calibri"/>
                <a:cs typeface="Calibri"/>
              </a:rPr>
              <a:t>dynamics</a:t>
            </a:r>
            <a:endParaRPr sz="3301">
              <a:latin typeface="Calibri"/>
              <a:cs typeface="Calibri"/>
            </a:endParaRPr>
          </a:p>
          <a:p>
            <a:pPr marL="152704" marR="146117" algn="ctr">
              <a:lnSpc>
                <a:spcPct val="131000"/>
              </a:lnSpc>
            </a:pPr>
            <a:r>
              <a:rPr sz="3301" dirty="0">
                <a:solidFill>
                  <a:srgbClr val="003962"/>
                </a:solidFill>
                <a:latin typeface="Calibri"/>
                <a:cs typeface="Calibri"/>
              </a:rPr>
              <a:t>at</a:t>
            </a:r>
            <a:r>
              <a:rPr sz="3301" spc="-33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301" spc="-9" dirty="0">
                <a:solidFill>
                  <a:srgbClr val="003962"/>
                </a:solidFill>
                <a:latin typeface="Calibri"/>
                <a:cs typeface="Calibri"/>
              </a:rPr>
              <a:t>depth,°C </a:t>
            </a:r>
            <a:r>
              <a:rPr sz="3301" spc="-19" dirty="0">
                <a:solidFill>
                  <a:srgbClr val="003962"/>
                </a:solidFill>
                <a:latin typeface="Calibri"/>
                <a:cs typeface="Calibri"/>
              </a:rPr>
              <a:t>2001</a:t>
            </a:r>
            <a:endParaRPr sz="3301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828" y="3510618"/>
            <a:ext cx="4983396" cy="37198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968" y="332335"/>
            <a:ext cx="5163224" cy="313670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8713" y="263256"/>
            <a:ext cx="9885793" cy="561861"/>
          </a:xfrm>
          <a:prstGeom prst="rect">
            <a:avLst/>
          </a:prstGeom>
        </p:spPr>
        <p:txBody>
          <a:bodyPr vert="horz" wrap="square" lIns="0" tIns="92813" rIns="0" bIns="0" rtlCol="0">
            <a:spAutoFit/>
          </a:bodyPr>
          <a:lstStyle/>
          <a:p>
            <a:pPr marL="4400866" marR="4790" indent="-2414518">
              <a:lnSpc>
                <a:spcPct val="102600"/>
              </a:lnSpc>
              <a:spcBef>
                <a:spcPts val="24"/>
              </a:spcBef>
            </a:pP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Temperature</a:t>
            </a:r>
            <a:r>
              <a:rPr sz="3065" spc="-33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dirty="0">
                <a:solidFill>
                  <a:srgbClr val="003962"/>
                </a:solidFill>
                <a:latin typeface="Calibri"/>
                <a:cs typeface="Calibri"/>
              </a:rPr>
              <a:t>dynamics</a:t>
            </a: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dirty="0">
                <a:solidFill>
                  <a:srgbClr val="003962"/>
                </a:solidFill>
                <a:latin typeface="Calibri"/>
                <a:cs typeface="Calibri"/>
              </a:rPr>
              <a:t>at</a:t>
            </a: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spc="-9" dirty="0">
                <a:solidFill>
                  <a:srgbClr val="003962"/>
                </a:solidFill>
                <a:latin typeface="Calibri"/>
                <a:cs typeface="Calibri"/>
              </a:rPr>
              <a:t>depth,°C </a:t>
            </a:r>
            <a:r>
              <a:rPr sz="3065" spc="-19" dirty="0">
                <a:solidFill>
                  <a:srgbClr val="003962"/>
                </a:solidFill>
                <a:latin typeface="Calibri"/>
                <a:cs typeface="Calibri"/>
              </a:rPr>
              <a:t>2003</a:t>
            </a:r>
            <a:endParaRPr sz="3065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3432" y="4395836"/>
            <a:ext cx="6756711" cy="272101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49193" y="1316605"/>
            <a:ext cx="5489931" cy="300619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8713" y="263253"/>
            <a:ext cx="9885793" cy="567904"/>
          </a:xfrm>
          <a:prstGeom prst="rect">
            <a:avLst/>
          </a:prstGeom>
        </p:spPr>
        <p:txBody>
          <a:bodyPr vert="horz" wrap="square" lIns="0" tIns="98798" rIns="0" bIns="0" rtlCol="0">
            <a:spAutoFit/>
          </a:bodyPr>
          <a:lstStyle/>
          <a:p>
            <a:pPr marL="4275110" marR="4790" indent="-2414518">
              <a:lnSpc>
                <a:spcPct val="102600"/>
              </a:lnSpc>
              <a:spcBef>
                <a:spcPts val="24"/>
              </a:spcBef>
            </a:pP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Temperature</a:t>
            </a:r>
            <a:r>
              <a:rPr sz="3065" spc="-33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dirty="0">
                <a:solidFill>
                  <a:srgbClr val="003962"/>
                </a:solidFill>
                <a:latin typeface="Calibri"/>
                <a:cs typeface="Calibri"/>
              </a:rPr>
              <a:t>dynamics</a:t>
            </a: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dirty="0">
                <a:solidFill>
                  <a:srgbClr val="003962"/>
                </a:solidFill>
                <a:latin typeface="Calibri"/>
                <a:cs typeface="Calibri"/>
              </a:rPr>
              <a:t>at</a:t>
            </a: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spc="-9" dirty="0">
                <a:solidFill>
                  <a:srgbClr val="003962"/>
                </a:solidFill>
                <a:latin typeface="Calibri"/>
                <a:cs typeface="Calibri"/>
              </a:rPr>
              <a:t>depth,°C </a:t>
            </a:r>
            <a:r>
              <a:rPr sz="3065" spc="-19" dirty="0">
                <a:solidFill>
                  <a:srgbClr val="003962"/>
                </a:solidFill>
                <a:latin typeface="Calibri"/>
                <a:cs typeface="Calibri"/>
              </a:rPr>
              <a:t>2014</a:t>
            </a:r>
            <a:endParaRPr sz="3065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501" y="4696709"/>
            <a:ext cx="7748141" cy="23502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3942" y="1314215"/>
            <a:ext cx="5518213" cy="304358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8713" y="263254"/>
            <a:ext cx="9885793" cy="471165"/>
          </a:xfrm>
          <a:prstGeom prst="rect">
            <a:avLst/>
          </a:prstGeom>
        </p:spPr>
        <p:txBody>
          <a:bodyPr vert="horz" wrap="square" lIns="0" tIns="2994" rIns="0" bIns="0" rtlCol="0">
            <a:spAutoFit/>
          </a:bodyPr>
          <a:lstStyle/>
          <a:p>
            <a:pPr marL="3927784" marR="4790" indent="-2414518">
              <a:lnSpc>
                <a:spcPct val="102600"/>
              </a:lnSpc>
              <a:spcBef>
                <a:spcPts val="24"/>
              </a:spcBef>
            </a:pP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Temperature</a:t>
            </a:r>
            <a:r>
              <a:rPr sz="3065" spc="-33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dirty="0">
                <a:solidFill>
                  <a:srgbClr val="003962"/>
                </a:solidFill>
                <a:latin typeface="Calibri"/>
                <a:cs typeface="Calibri"/>
              </a:rPr>
              <a:t>dynamics</a:t>
            </a: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dirty="0">
                <a:solidFill>
                  <a:srgbClr val="003962"/>
                </a:solidFill>
                <a:latin typeface="Calibri"/>
                <a:cs typeface="Calibri"/>
              </a:rPr>
              <a:t>at</a:t>
            </a:r>
            <a:r>
              <a:rPr sz="3065" spc="-28" dirty="0">
                <a:solidFill>
                  <a:srgbClr val="003962"/>
                </a:solidFill>
                <a:latin typeface="Calibri"/>
                <a:cs typeface="Calibri"/>
              </a:rPr>
              <a:t> </a:t>
            </a:r>
            <a:r>
              <a:rPr sz="3065" spc="-9" dirty="0">
                <a:solidFill>
                  <a:srgbClr val="003962"/>
                </a:solidFill>
                <a:latin typeface="Calibri"/>
                <a:cs typeface="Calibri"/>
              </a:rPr>
              <a:t>depth,°C </a:t>
            </a:r>
            <a:r>
              <a:rPr sz="3065" spc="-19" dirty="0">
                <a:solidFill>
                  <a:srgbClr val="003962"/>
                </a:solidFill>
                <a:latin typeface="Calibri"/>
                <a:cs typeface="Calibri"/>
              </a:rPr>
              <a:t>2023</a:t>
            </a:r>
            <a:endParaRPr sz="3065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1069" y="4213210"/>
            <a:ext cx="7557929" cy="281291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4297" y="1185662"/>
            <a:ext cx="5177235" cy="294814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247940" y="223304"/>
            <a:ext cx="1835922" cy="7121534"/>
            <a:chOff x="8746556" y="8200"/>
            <a:chExt cx="1946910" cy="7552055"/>
          </a:xfrm>
        </p:grpSpPr>
        <p:sp>
          <p:nvSpPr>
            <p:cNvPr id="6" name="object 6"/>
            <p:cNvSpPr/>
            <p:nvPr/>
          </p:nvSpPr>
          <p:spPr>
            <a:xfrm>
              <a:off x="9854910" y="3111580"/>
              <a:ext cx="837565" cy="4448810"/>
            </a:xfrm>
            <a:custGeom>
              <a:avLst/>
              <a:gdLst/>
              <a:ahLst/>
              <a:cxnLst/>
              <a:rect l="l" t="t" r="r" b="b"/>
              <a:pathLst>
                <a:path w="837565" h="4448809">
                  <a:moveTo>
                    <a:pt x="334738" y="0"/>
                  </a:moveTo>
                  <a:lnTo>
                    <a:pt x="0" y="1188874"/>
                  </a:lnTo>
                  <a:lnTo>
                    <a:pt x="809252" y="4448418"/>
                  </a:lnTo>
                  <a:lnTo>
                    <a:pt x="837089" y="4448418"/>
                  </a:lnTo>
                  <a:lnTo>
                    <a:pt x="837089" y="1357159"/>
                  </a:lnTo>
                  <a:lnTo>
                    <a:pt x="334738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76615" y="1943301"/>
              <a:ext cx="388620" cy="1168400"/>
            </a:xfrm>
            <a:custGeom>
              <a:avLst/>
              <a:gdLst/>
              <a:ahLst/>
              <a:cxnLst/>
              <a:rect l="l" t="t" r="r" b="b"/>
              <a:pathLst>
                <a:path w="388620" h="1168400">
                  <a:moveTo>
                    <a:pt x="32492" y="0"/>
                  </a:moveTo>
                  <a:lnTo>
                    <a:pt x="0" y="592761"/>
                  </a:lnTo>
                  <a:lnTo>
                    <a:pt x="213033" y="1168279"/>
                  </a:lnTo>
                  <a:lnTo>
                    <a:pt x="388457" y="545202"/>
                  </a:lnTo>
                  <a:lnTo>
                    <a:pt x="32492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175423" y="0"/>
                  </a:moveTo>
                  <a:lnTo>
                    <a:pt x="0" y="623077"/>
                  </a:lnTo>
                  <a:lnTo>
                    <a:pt x="502350" y="1980236"/>
                  </a:lnTo>
                  <a:lnTo>
                    <a:pt x="502350" y="500703"/>
                  </a:lnTo>
                  <a:lnTo>
                    <a:pt x="175423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89649" y="2488503"/>
              <a:ext cx="502920" cy="1980564"/>
            </a:xfrm>
            <a:custGeom>
              <a:avLst/>
              <a:gdLst/>
              <a:ahLst/>
              <a:cxnLst/>
              <a:rect l="l" t="t" r="r" b="b"/>
              <a:pathLst>
                <a:path w="502920" h="1980564">
                  <a:moveTo>
                    <a:pt x="502350" y="1980236"/>
                  </a:moveTo>
                  <a:lnTo>
                    <a:pt x="0" y="623077"/>
                  </a:lnTo>
                  <a:lnTo>
                    <a:pt x="175423" y="0"/>
                  </a:lnTo>
                  <a:lnTo>
                    <a:pt x="502350" y="500703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6556" y="9571"/>
              <a:ext cx="1369060" cy="1934210"/>
            </a:xfrm>
            <a:custGeom>
              <a:avLst/>
              <a:gdLst/>
              <a:ahLst/>
              <a:cxnLst/>
              <a:rect l="l" t="t" r="r" b="b"/>
              <a:pathLst>
                <a:path w="1369059" h="1934210">
                  <a:moveTo>
                    <a:pt x="1368550" y="0"/>
                  </a:moveTo>
                  <a:lnTo>
                    <a:pt x="0" y="0"/>
                  </a:lnTo>
                  <a:lnTo>
                    <a:pt x="1262552" y="1933729"/>
                  </a:lnTo>
                  <a:lnTo>
                    <a:pt x="1368550" y="0"/>
                  </a:lnTo>
                  <a:close/>
                </a:path>
              </a:pathLst>
            </a:custGeom>
            <a:solidFill>
              <a:srgbClr val="5E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0"/>
                  </a:moveTo>
                  <a:lnTo>
                    <a:pt x="105998" y="0"/>
                  </a:lnTo>
                  <a:lnTo>
                    <a:pt x="0" y="1933729"/>
                  </a:lnTo>
                  <a:lnTo>
                    <a:pt x="355964" y="2478932"/>
                  </a:lnTo>
                  <a:lnTo>
                    <a:pt x="682891" y="1317774"/>
                  </a:lnTo>
                  <a:lnTo>
                    <a:pt x="682891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09108" y="9571"/>
              <a:ext cx="683260" cy="2479040"/>
            </a:xfrm>
            <a:custGeom>
              <a:avLst/>
              <a:gdLst/>
              <a:ahLst/>
              <a:cxnLst/>
              <a:rect l="l" t="t" r="r" b="b"/>
              <a:pathLst>
                <a:path w="683259" h="2479040">
                  <a:moveTo>
                    <a:pt x="682891" y="1317774"/>
                  </a:moveTo>
                  <a:lnTo>
                    <a:pt x="355964" y="2478932"/>
                  </a:lnTo>
                  <a:lnTo>
                    <a:pt x="0" y="1933729"/>
                  </a:lnTo>
                  <a:lnTo>
                    <a:pt x="105998" y="0"/>
                  </a:lnTo>
                  <a:lnTo>
                    <a:pt x="682891" y="0"/>
                  </a:lnTo>
                </a:path>
              </a:pathLst>
            </a:custGeom>
            <a:ln w="3175">
              <a:solidFill>
                <a:srgbClr val="88D7E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5073" y="1327346"/>
              <a:ext cx="327025" cy="1662430"/>
            </a:xfrm>
            <a:custGeom>
              <a:avLst/>
              <a:gdLst/>
              <a:ahLst/>
              <a:cxnLst/>
              <a:rect l="l" t="t" r="r" b="b"/>
              <a:pathLst>
                <a:path w="327025" h="1662430">
                  <a:moveTo>
                    <a:pt x="326926" y="0"/>
                  </a:moveTo>
                  <a:lnTo>
                    <a:pt x="0" y="1161157"/>
                  </a:lnTo>
                  <a:lnTo>
                    <a:pt x="326926" y="1661861"/>
                  </a:lnTo>
                  <a:lnTo>
                    <a:pt x="326926" y="0"/>
                  </a:lnTo>
                  <a:close/>
                </a:path>
              </a:pathLst>
            </a:custGeom>
            <a:solidFill>
              <a:srgbClr val="88D7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2365</Words>
  <Application>Microsoft Office PowerPoint</Application>
  <PresentationFormat>Custom</PresentationFormat>
  <Paragraphs>207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Tahoma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TEMPERATURE AND SALINITY</vt:lpstr>
      <vt:lpstr>Temperature dynamics at depth,°C 2001</vt:lpstr>
      <vt:lpstr>Temperature dynamics at depth,°C 2003</vt:lpstr>
      <vt:lpstr>Temperature dynamics at depth,°C 2014</vt:lpstr>
      <vt:lpstr>Temperature dynamics at depth,°C 2023</vt:lpstr>
      <vt:lpstr>PowerPoint Presentation</vt:lpstr>
      <vt:lpstr>This reservoir is one of the most productive in Russia.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clear correlation is observed between the number of cysts in the egg sac and the diameter of the cysts.</vt:lpstr>
      <vt:lpstr>Analysis of the size of cysts in the egg sac</vt:lpstr>
      <vt:lpstr>The feed and species composition greatly inﬂuence the generation characteristics</vt:lpstr>
      <vt:lpstr>The feed and species composition greatly inﬂuence the generation characteristics</vt:lpstr>
      <vt:lpstr>Whitish coloration of the crustacean</vt:lpstr>
      <vt:lpstr>Presence of light cysts</vt:lpstr>
      <vt:lpstr>PowerPoint Presentation</vt:lpstr>
      <vt:lpstr>Harvesting methods</vt:lpstr>
      <vt:lpstr>PowerPoint Presentation</vt:lpstr>
      <vt:lpstr>Speciﬁcity of Siberian Cysts</vt:lpstr>
      <vt:lpstr>The last 5 years appear to be the most productive and analysis shows that there are certain trends for this.</vt:lpstr>
      <vt:lpstr>Data on the course of diapause are given in tables and graphs</vt:lpstr>
      <vt:lpstr>Diagram for H- indicator</vt:lpstr>
      <vt:lpstr>Quality of dry product obtained from batch N 1</vt:lpstr>
      <vt:lpstr>General characteristics of Artemia cysts: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версия 2026.cdr</dc:title>
  <dc:creator>Arsal</dc:creator>
  <cp:lastModifiedBy>Simon Wilkinson</cp:lastModifiedBy>
  <cp:revision>2</cp:revision>
  <dcterms:created xsi:type="dcterms:W3CDTF">2026-05-25T03:52:59Z</dcterms:created>
  <dcterms:modified xsi:type="dcterms:W3CDTF">2026-08-13T13:38:26Z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2026-05-25T00:00:00Z</vt:filetime>
  </property>
  <property fmtid="{D5CDD505-2E9C-101B-9397-08002B2CF9AE}" pid="3" name="Creator">
    <vt:lpwstr>CorelDRAW 2026</vt:lpwstr>
  </property>
  <property fmtid="{D5CDD505-2E9C-101B-9397-08002B2CF9AE}" pid="4" name="LastSaved">
    <vt:filetime>2026-05-25T00:00:00Z</vt:filetime>
  </property>
  <property fmtid="{D5CDD505-2E9C-101B-9397-08002B2CF9AE}" pid="5" name="Producer">
    <vt:lpwstr>Corel PDF Engine Version 27.0.0.121</vt:lpwstr>
  </property>
</Properties>
</file>