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3" r:id="rId1"/>
  </p:sldMasterIdLst>
  <p:notesMasterIdLst>
    <p:notesMasterId r:id="rId13"/>
  </p:notesMasterIdLst>
  <p:sldIdLst>
    <p:sldId id="445" r:id="rId2"/>
    <p:sldId id="510" r:id="rId3"/>
    <p:sldId id="513" r:id="rId4"/>
    <p:sldId id="512" r:id="rId5"/>
    <p:sldId id="508" r:id="rId6"/>
    <p:sldId id="506" r:id="rId7"/>
    <p:sldId id="502" r:id="rId8"/>
    <p:sldId id="511" r:id="rId9"/>
    <p:sldId id="503" r:id="rId10"/>
    <p:sldId id="504" r:id="rId11"/>
    <p:sldId id="50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ESENTATION" id="{2B7737CC-02AE-411E-BDC7-5733DF8EEB5E}">
          <p14:sldIdLst>
            <p14:sldId id="445"/>
            <p14:sldId id="510"/>
            <p14:sldId id="513"/>
            <p14:sldId id="512"/>
            <p14:sldId id="508"/>
            <p14:sldId id="506"/>
            <p14:sldId id="502"/>
            <p14:sldId id="511"/>
            <p14:sldId id="503"/>
            <p14:sldId id="504"/>
            <p14:sldId id="50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ndy Holdaway" initials="RH" lastIdx="11" clrIdx="0">
    <p:extLst>
      <p:ext uri="{19B8F6BF-5375-455C-9EA6-DF929625EA0E}">
        <p15:presenceInfo xmlns:p15="http://schemas.microsoft.com/office/powerpoint/2012/main" userId="S-1-5-21-473864513-1989464136-2683461647-262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6F6F6F"/>
    <a:srgbClr val="D9D9D9"/>
    <a:srgbClr val="FF9900"/>
    <a:srgbClr val="A73A16"/>
    <a:srgbClr val="007396"/>
    <a:srgbClr val="79171C"/>
    <a:srgbClr val="D2712E"/>
    <a:srgbClr val="939598"/>
    <a:srgbClr val="595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DE097D-04FC-4C07-AF1D-C2CD3B112667}" v="1" dt="2026-08-13T13:04:06.6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91" autoAdjust="0"/>
    <p:restoredTop sz="92857" autoAdjust="0"/>
  </p:normalViewPr>
  <p:slideViewPr>
    <p:cSldViewPr snapToGrid="0" showGuides="1">
      <p:cViewPr varScale="1">
        <p:scale>
          <a:sx n="144" d="100"/>
          <a:sy n="144" d="100"/>
        </p:scale>
        <p:origin x="1428" y="12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2796"/>
    </p:cViewPr>
  </p:sorterViewPr>
  <p:notesViewPr>
    <p:cSldViewPr snapToGrid="0">
      <p:cViewPr varScale="1">
        <p:scale>
          <a:sx n="87" d="100"/>
          <a:sy n="87" d="100"/>
        </p:scale>
        <p:origin x="3840" y="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CE4807-F221-4BB4-8265-A053216428E9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25EB3E-6E93-455D-AFBE-1E77222A2B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675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25EB3E-6E93-455D-AFBE-1E77222A2BA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0848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670413-DC43-45EA-FADD-F9E93833A9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948D92B-7FCF-9F17-ED90-4140DF6B73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7D0BC4-634B-6EB7-AF8B-F9BC63BBD2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B545E6-FC52-CDA6-1B84-6031B5C5DC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25EB3E-6E93-455D-AFBE-1E77222A2BA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3665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F9361B-7955-8D3F-A14C-45BE472E69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6DB779-6FDA-6BB5-B4F1-700480155E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0FE267B-406F-207B-EB22-D9B43D178B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F7CC70-191D-C816-BF32-08CAA5B263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25EB3E-6E93-455D-AFBE-1E77222A2BAD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58606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2C09DA-17D3-2675-0BD4-70E756DAA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9DD527-794E-9FB3-DD1A-88B42373E2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BF4BB0-E0C2-DE67-D913-A77EB5CC2E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98A88E-BA74-07D8-034D-ED4FEEB7DF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25EB3E-6E93-455D-AFBE-1E77222A2BA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6375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B835C2-BF67-E87C-A124-7A2ECF1903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C075AE4-E50F-3605-7DF0-94E2CCDA00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E2FCE5-E961-915F-EFFE-BAC2DFEF88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 panose="020B0604020202020204" pitchFamily="34" charset="0"/>
              <a:buNone/>
            </a:pPr>
            <a:endParaRPr lang="en-IE" b="0" u="non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7992AE-0837-2A29-0B9F-5C0FE4CE89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25EB3E-6E93-455D-AFBE-1E77222A2BA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4767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05CD39-2C0E-3440-2EF9-893171A45E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836914A-38D5-CE57-193D-011FF7CDDF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FAF792-38A1-2F33-5D3A-9B75184C39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 panose="020B0604020202020204" pitchFamily="34" charset="0"/>
              <a:buNone/>
            </a:pPr>
            <a:endParaRPr lang="en-IE" b="0" u="non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0EE1C3-EC66-7979-47AB-4762112A2B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25EB3E-6E93-455D-AFBE-1E77222A2BA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8755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DE5F92-707C-79C4-72E9-F7C30D2EEE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0128E82-2A96-7F7B-047D-47FAED49FE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3631FDC-945A-3B79-7288-FF2CC35356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852519-574F-2192-F72B-6D5EC9F6B8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25EB3E-6E93-455D-AFBE-1E77222A2BA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9418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31D6E-26F6-620D-7656-ED7A5C6A33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6C618F-97B6-470C-61E9-0121CC71E9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0BC806-A891-194B-0341-9E98981B73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54CABE-7252-DF1D-25CE-C97B497AE1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25EB3E-6E93-455D-AFBE-1E77222A2BA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8022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B0BD0C-4451-7E74-EACC-16AA201998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ACF36D1-74C2-7274-E2C8-929DEF0034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2A487A0-42CC-FA82-B4F0-EE3C6A4571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i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CC3E01-27C0-5D3A-CCD0-C25F20089C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25EB3E-6E93-455D-AFBE-1E77222A2BA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9675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8D76B6-D2D1-2258-39E6-1A80BDCFA5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D7645DA-CED4-FAB1-8ED6-2A90EE1833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DEA1561-8415-6FC4-5E9E-555CA6D745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A241CE-4F55-85F8-8C4A-274B5D1DFA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25EB3E-6E93-455D-AFBE-1E77222A2BA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1521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0230B7-AFB2-0981-80C9-793EB76497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EC76EF-AE5F-489C-4442-CF0FF715C4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C29AB0-2ECA-1B8A-0ED2-60522E8CD7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0" i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C26D04-B719-E9BE-3018-E7CCA59759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25EB3E-6E93-455D-AFBE-1E77222A2BA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124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07812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_Horiz-Sq_3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1512378" y="1282700"/>
            <a:ext cx="2222500" cy="2032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4984750" y="1282700"/>
            <a:ext cx="2222500" cy="2032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8457122" y="1282700"/>
            <a:ext cx="2222500" cy="2032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E5707406-FA5C-7670-AA62-45A0EF28326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353798" y="6211726"/>
            <a:ext cx="471056" cy="365125"/>
          </a:xfrm>
        </p:spPr>
        <p:txBody>
          <a:bodyPr/>
          <a:lstStyle>
            <a:lvl1pPr algn="ctr">
              <a:defRPr sz="1200">
                <a:solidFill>
                  <a:schemeClr val="accent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23498A07-2AE1-4906-99DD-A7F4C55F52F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F79E50A-9B7C-23B2-1D64-B614A74A6EE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512378" y="3429000"/>
            <a:ext cx="2222500" cy="43021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78D086D7-E74E-6B0C-C786-E0C94F78753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512378" y="3867321"/>
            <a:ext cx="2222500" cy="122885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elit. Proin sed libero in magna</a:t>
            </a:r>
            <a:r>
              <a:rPr lang="en-US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9D479A00-B1EB-B09C-3108-08FAFDAE65C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84750" y="3429000"/>
            <a:ext cx="2222500" cy="430213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A2839529-F1FF-20F4-F303-1A224CA0C5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84750" y="3871786"/>
            <a:ext cx="2222500" cy="122885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elit. Proin sed libero in magna</a:t>
            </a:r>
            <a:r>
              <a:rPr lang="en-US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  <a:endParaRPr lang="id-ID" sz="1200" spc="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2CD6381A-7E09-3789-AB80-3D8F41719F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457122" y="3429000"/>
            <a:ext cx="2222500" cy="43021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660659E6-90D8-A0A9-B649-C1D1B77D2DD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57122" y="3871786"/>
            <a:ext cx="2222500" cy="122885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elit. Proin sed libero in magna</a:t>
            </a:r>
            <a:r>
              <a:rPr lang="en-US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  <a:endParaRPr lang="id-ID" sz="1200" spc="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99E56CFC-0159-901D-8B49-83AFF12024D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85985" y="5657727"/>
            <a:ext cx="4871815" cy="553999"/>
          </a:xfrm>
          <a:solidFill>
            <a:schemeClr val="bg1"/>
          </a:solidFill>
        </p:spPr>
        <p:txBody>
          <a:bodyPr anchor="ctr">
            <a:noAutofit/>
          </a:bodyPr>
          <a:lstStyle>
            <a:lvl1pPr marL="0" indent="0">
              <a:buNone/>
              <a:defRPr sz="2800" b="1" i="0" cap="all" spc="100" baseline="0">
                <a:solidFill>
                  <a:srgbClr val="007396"/>
                </a:solidFill>
                <a:latin typeface="Lato" panose="020F0502020204030203" pitchFamily="34" charset="0"/>
                <a:cs typeface="Lato Medium" panose="020F050202020403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86E50D0-AC60-EAA7-30EC-DB9805B9D8BA}"/>
              </a:ext>
            </a:extLst>
          </p:cNvPr>
          <p:cNvCxnSpPr>
            <a:cxnSpLocks/>
          </p:cNvCxnSpPr>
          <p:nvPr userDrawn="1"/>
        </p:nvCxnSpPr>
        <p:spPr>
          <a:xfrm>
            <a:off x="2843784" y="6045200"/>
            <a:ext cx="8962231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8482100-2AAA-1368-AE82-C2DB74B64FB1}"/>
              </a:ext>
            </a:extLst>
          </p:cNvPr>
          <p:cNvGrpSpPr/>
          <p:nvPr userDrawn="1"/>
        </p:nvGrpSpPr>
        <p:grpSpPr>
          <a:xfrm>
            <a:off x="463379" y="2071"/>
            <a:ext cx="11141824" cy="1136821"/>
            <a:chOff x="416592" y="44563"/>
            <a:chExt cx="11141824" cy="1136821"/>
          </a:xfrm>
          <a:solidFill>
            <a:schemeClr val="tx1"/>
          </a:solidFill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851ED76B-2D5F-2E41-FFF3-F06D8E8BA3E1}"/>
                </a:ext>
              </a:extLst>
            </p:cNvPr>
            <p:cNvCxnSpPr>
              <a:cxnSpLocks/>
              <a:endCxn id="17" idx="3"/>
            </p:cNvCxnSpPr>
            <p:nvPr/>
          </p:nvCxnSpPr>
          <p:spPr>
            <a:xfrm flipH="1">
              <a:off x="1553413" y="612974"/>
              <a:ext cx="10005003" cy="0"/>
            </a:xfrm>
            <a:prstGeom prst="lin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3B5DB06F-52E5-6A1E-C216-8708481ED7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6592" y="44563"/>
              <a:ext cx="1136821" cy="1136821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4100070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>
        <p:tmplLst>
          <p:tmpl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_Horiz-Sq_4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E5707406-FA5C-7670-AA62-45A0EF28326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353798" y="6211726"/>
            <a:ext cx="471056" cy="365125"/>
          </a:xfrm>
        </p:spPr>
        <p:txBody>
          <a:bodyPr/>
          <a:lstStyle>
            <a:lvl1pPr algn="ctr">
              <a:defRPr sz="1200">
                <a:solidFill>
                  <a:schemeClr val="accent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23498A07-2AE1-4906-99DD-A7F4C55F52F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99E56CFC-0159-901D-8B49-83AFF12024D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85985" y="5657727"/>
            <a:ext cx="4826095" cy="553999"/>
          </a:xfrm>
          <a:solidFill>
            <a:schemeClr val="bg1"/>
          </a:solidFill>
        </p:spPr>
        <p:txBody>
          <a:bodyPr anchor="ctr">
            <a:noAutofit/>
          </a:bodyPr>
          <a:lstStyle>
            <a:lvl1pPr marL="0" indent="0">
              <a:buNone/>
              <a:defRPr sz="2800" b="1" i="0" cap="all" spc="100" baseline="0">
                <a:solidFill>
                  <a:srgbClr val="007396"/>
                </a:solidFill>
                <a:latin typeface="Lato" panose="020F0502020204030203" pitchFamily="34" charset="0"/>
                <a:cs typeface="Lato Medium" panose="020F050202020403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86E50D0-AC60-EAA7-30EC-DB9805B9D8BA}"/>
              </a:ext>
            </a:extLst>
          </p:cNvPr>
          <p:cNvCxnSpPr>
            <a:cxnSpLocks/>
          </p:cNvCxnSpPr>
          <p:nvPr userDrawn="1"/>
        </p:nvCxnSpPr>
        <p:spPr>
          <a:xfrm>
            <a:off x="2843784" y="6045200"/>
            <a:ext cx="8962231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icture Placeholder 6">
            <a:extLst>
              <a:ext uri="{FF2B5EF4-FFF2-40B4-BE49-F238E27FC236}">
                <a16:creationId xmlns:a16="http://schemas.microsoft.com/office/drawing/2014/main" id="{7E4D63A8-81E4-B1DF-0A69-5DC94D794F9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01700" y="1110936"/>
            <a:ext cx="2222500" cy="222199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6">
            <a:extLst>
              <a:ext uri="{FF2B5EF4-FFF2-40B4-BE49-F238E27FC236}">
                <a16:creationId xmlns:a16="http://schemas.microsoft.com/office/drawing/2014/main" id="{6D424A7F-BC4B-F435-4897-9CC6A71005D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32200" y="1110936"/>
            <a:ext cx="2222500" cy="222199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Picture Placeholder 6">
            <a:extLst>
              <a:ext uri="{FF2B5EF4-FFF2-40B4-BE49-F238E27FC236}">
                <a16:creationId xmlns:a16="http://schemas.microsoft.com/office/drawing/2014/main" id="{F105B9FC-5D45-BA7C-56A2-1EDC38535A5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362700" y="1110936"/>
            <a:ext cx="2222500" cy="222199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2" name="Picture Placeholder 6">
            <a:extLst>
              <a:ext uri="{FF2B5EF4-FFF2-40B4-BE49-F238E27FC236}">
                <a16:creationId xmlns:a16="http://schemas.microsoft.com/office/drawing/2014/main" id="{838B3629-4691-910F-954E-54DEF617311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93200" y="1110936"/>
            <a:ext cx="2222500" cy="222199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C882D391-907E-3514-B7C2-E47BC18C6CE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1700" y="3429000"/>
            <a:ext cx="2222500" cy="43021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26" name="Text Placeholder 5">
            <a:extLst>
              <a:ext uri="{FF2B5EF4-FFF2-40B4-BE49-F238E27FC236}">
                <a16:creationId xmlns:a16="http://schemas.microsoft.com/office/drawing/2014/main" id="{EBEE606F-C772-8D5A-23EF-7C208FFDF0F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32200" y="3429000"/>
            <a:ext cx="2222500" cy="430213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27" name="Text Placeholder 12">
            <a:extLst>
              <a:ext uri="{FF2B5EF4-FFF2-40B4-BE49-F238E27FC236}">
                <a16:creationId xmlns:a16="http://schemas.microsoft.com/office/drawing/2014/main" id="{9F9B1893-D6AD-2AEE-9B38-25EEBA1C639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700" y="3893443"/>
            <a:ext cx="2222500" cy="122885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elit. Proin sed libero in magna</a:t>
            </a:r>
            <a:r>
              <a:rPr lang="en-US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  <a:endParaRPr lang="id-ID" sz="1200" spc="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055F2F76-F18B-DF9B-5BBD-2F8DA03284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632200" y="3893443"/>
            <a:ext cx="2222500" cy="122885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elit. Proin sed libero in magna</a:t>
            </a:r>
            <a:r>
              <a:rPr lang="en-US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  <a:endParaRPr lang="id-ID" sz="1200" spc="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2866CCF2-9A96-EE86-0719-F84A8794EEC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62700" y="3429000"/>
            <a:ext cx="2222500" cy="43021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30" name="Text Placeholder 12">
            <a:extLst>
              <a:ext uri="{FF2B5EF4-FFF2-40B4-BE49-F238E27FC236}">
                <a16:creationId xmlns:a16="http://schemas.microsoft.com/office/drawing/2014/main" id="{4706B804-E330-A11A-9A95-2925DB23349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62700" y="3893443"/>
            <a:ext cx="2222500" cy="1228853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elit. Proin sed libero in magna</a:t>
            </a:r>
            <a:r>
              <a:rPr lang="en-US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  <a:endParaRPr lang="id-ID" sz="1200" spc="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31" name="Text Placeholder 5">
            <a:extLst>
              <a:ext uri="{FF2B5EF4-FFF2-40B4-BE49-F238E27FC236}">
                <a16:creationId xmlns:a16="http://schemas.microsoft.com/office/drawing/2014/main" id="{CF69BE00-E8D8-6143-D4FB-32A2187E55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93200" y="3429000"/>
            <a:ext cx="2222500" cy="43021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32" name="Text Placeholder 12">
            <a:extLst>
              <a:ext uri="{FF2B5EF4-FFF2-40B4-BE49-F238E27FC236}">
                <a16:creationId xmlns:a16="http://schemas.microsoft.com/office/drawing/2014/main" id="{7D72C7FF-FD94-D2D2-9933-81B4649246D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93200" y="3893443"/>
            <a:ext cx="2222500" cy="1228853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elit. Proin sed libero in magna</a:t>
            </a:r>
            <a:r>
              <a:rPr lang="en-US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  <a:endParaRPr lang="id-ID" sz="1200" spc="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FCEDE52-4385-75A2-B16C-AA68304E332E}"/>
              </a:ext>
            </a:extLst>
          </p:cNvPr>
          <p:cNvGrpSpPr/>
          <p:nvPr userDrawn="1"/>
        </p:nvGrpSpPr>
        <p:grpSpPr>
          <a:xfrm>
            <a:off x="463379" y="2071"/>
            <a:ext cx="11141824" cy="1136821"/>
            <a:chOff x="416592" y="44563"/>
            <a:chExt cx="11141824" cy="1136821"/>
          </a:xfrm>
          <a:solidFill>
            <a:schemeClr val="tx1"/>
          </a:solidFill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6829F534-0311-CFC7-42B9-828A5F64F553}"/>
                </a:ext>
              </a:extLst>
            </p:cNvPr>
            <p:cNvCxnSpPr>
              <a:cxnSpLocks/>
              <a:endCxn id="8" idx="3"/>
            </p:cNvCxnSpPr>
            <p:nvPr/>
          </p:nvCxnSpPr>
          <p:spPr>
            <a:xfrm flipH="1">
              <a:off x="1553413" y="612974"/>
              <a:ext cx="10005003" cy="0"/>
            </a:xfrm>
            <a:prstGeom prst="lin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5E56AEEF-4C60-D26C-8C68-6AD7B23F8B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6592" y="44563"/>
              <a:ext cx="1136821" cy="1136821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9581758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>
        <p:tmplLst>
          <p:tmpl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_Horiz-Rnd_1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E5707406-FA5C-7670-AA62-45A0EF28326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353798" y="6211726"/>
            <a:ext cx="471056" cy="365125"/>
          </a:xfrm>
        </p:spPr>
        <p:txBody>
          <a:bodyPr/>
          <a:lstStyle>
            <a:lvl1pPr algn="ctr">
              <a:defRPr sz="1200">
                <a:solidFill>
                  <a:schemeClr val="accent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23498A07-2AE1-4906-99DD-A7F4C55F52F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2" name="Text Placeholder 24">
            <a:extLst>
              <a:ext uri="{FF2B5EF4-FFF2-40B4-BE49-F238E27FC236}">
                <a16:creationId xmlns:a16="http://schemas.microsoft.com/office/drawing/2014/main" id="{B57D0685-976A-4488-61E5-6D4525DD4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85984" y="5657727"/>
            <a:ext cx="4572000" cy="553999"/>
          </a:xfrm>
          <a:solidFill>
            <a:schemeClr val="bg1"/>
          </a:solidFill>
        </p:spPr>
        <p:txBody>
          <a:bodyPr anchor="ctr">
            <a:noAutofit/>
          </a:bodyPr>
          <a:lstStyle>
            <a:lvl1pPr marL="0" indent="0">
              <a:buNone/>
              <a:defRPr sz="2800" b="1" i="0" cap="all" spc="100" baseline="0">
                <a:solidFill>
                  <a:srgbClr val="007396"/>
                </a:solidFill>
                <a:latin typeface="Lato" panose="020F0502020204030203" pitchFamily="34" charset="0"/>
                <a:cs typeface="Lato Medium" panose="020F050202020403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64D7713-022E-765B-A011-671F602B78A9}"/>
              </a:ext>
            </a:extLst>
          </p:cNvPr>
          <p:cNvCxnSpPr>
            <a:cxnSpLocks/>
          </p:cNvCxnSpPr>
          <p:nvPr userDrawn="1"/>
        </p:nvCxnSpPr>
        <p:spPr>
          <a:xfrm>
            <a:off x="2825496" y="6045200"/>
            <a:ext cx="8980519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F130D26B-14EA-3C4E-313F-73ABB848696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462172" y="1309187"/>
            <a:ext cx="3657600" cy="3657600"/>
          </a:xfrm>
          <a:prstGeom prst="ellipse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AF11F4B6-4068-B70D-E13D-77870FFCA1E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28646" y="1309187"/>
            <a:ext cx="5660885" cy="43021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A081656D-66F2-F90E-D87A-75C0AD71440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428647" y="1751973"/>
            <a:ext cx="5660884" cy="1925898"/>
          </a:xfrm>
        </p:spPr>
        <p:txBody>
          <a:bodyPr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elit. Proin sed libero in magna</a:t>
            </a:r>
            <a:r>
              <a:rPr lang="en-US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  <a:endParaRPr lang="id-ID" sz="1200" spc="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788E70B-021F-D2DB-CE81-D7704DB2D65D}"/>
              </a:ext>
            </a:extLst>
          </p:cNvPr>
          <p:cNvGrpSpPr/>
          <p:nvPr userDrawn="1"/>
        </p:nvGrpSpPr>
        <p:grpSpPr>
          <a:xfrm>
            <a:off x="463379" y="2071"/>
            <a:ext cx="11141824" cy="1136821"/>
            <a:chOff x="416592" y="44563"/>
            <a:chExt cx="11141824" cy="1136821"/>
          </a:xfrm>
          <a:solidFill>
            <a:schemeClr val="tx1"/>
          </a:solidFill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A820904-C9E4-B0C8-0D5E-722CF6BFAAAD}"/>
                </a:ext>
              </a:extLst>
            </p:cNvPr>
            <p:cNvCxnSpPr>
              <a:cxnSpLocks/>
              <a:endCxn id="11" idx="3"/>
            </p:cNvCxnSpPr>
            <p:nvPr/>
          </p:nvCxnSpPr>
          <p:spPr>
            <a:xfrm flipH="1">
              <a:off x="1553413" y="612974"/>
              <a:ext cx="10005003" cy="0"/>
            </a:xfrm>
            <a:prstGeom prst="lin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65CA8CD4-DAFE-20CF-94AF-39ADAE7578F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6592" y="44563"/>
              <a:ext cx="1136821" cy="1136821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967955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>
        <p:tmplLst>
          <p:tmpl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_Horiz-Rnd_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E5707406-FA5C-7670-AA62-45A0EF28326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353798" y="6211726"/>
            <a:ext cx="471056" cy="365125"/>
          </a:xfrm>
        </p:spPr>
        <p:txBody>
          <a:bodyPr/>
          <a:lstStyle>
            <a:lvl1pPr algn="ctr">
              <a:defRPr sz="1200">
                <a:solidFill>
                  <a:schemeClr val="accent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23498A07-2AE1-4906-99DD-A7F4C55F52F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2" name="Text Placeholder 24">
            <a:extLst>
              <a:ext uri="{FF2B5EF4-FFF2-40B4-BE49-F238E27FC236}">
                <a16:creationId xmlns:a16="http://schemas.microsoft.com/office/drawing/2014/main" id="{B57D0685-976A-4488-61E5-6D4525DD4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85984" y="5657727"/>
            <a:ext cx="5486400" cy="553999"/>
          </a:xfrm>
          <a:solidFill>
            <a:schemeClr val="bg1"/>
          </a:solidFill>
        </p:spPr>
        <p:txBody>
          <a:bodyPr anchor="ctr">
            <a:noAutofit/>
          </a:bodyPr>
          <a:lstStyle>
            <a:lvl1pPr marL="0" indent="0">
              <a:buNone/>
              <a:defRPr sz="2800" b="1" i="0" cap="all" spc="100" baseline="0">
                <a:solidFill>
                  <a:srgbClr val="007396"/>
                </a:solidFill>
                <a:latin typeface="Lato" panose="020F0502020204030203" pitchFamily="34" charset="0"/>
                <a:cs typeface="Lato Medium" panose="020F050202020403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64D7713-022E-765B-A011-671F602B78A9}"/>
              </a:ext>
            </a:extLst>
          </p:cNvPr>
          <p:cNvCxnSpPr>
            <a:cxnSpLocks/>
          </p:cNvCxnSpPr>
          <p:nvPr userDrawn="1"/>
        </p:nvCxnSpPr>
        <p:spPr>
          <a:xfrm>
            <a:off x="2825496" y="6045200"/>
            <a:ext cx="8980519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823B171D-DF79-4F69-4E05-DD2AE23FD09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561397" y="1282700"/>
            <a:ext cx="2743200" cy="2743200"/>
          </a:xfrm>
          <a:prstGeom prst="ellipse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AFE723B3-1632-720E-4E60-135C61430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785533" y="1282700"/>
            <a:ext cx="2743200" cy="2743200"/>
          </a:xfrm>
          <a:prstGeom prst="ellipse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AB5D4BB2-0F91-60DB-7918-F1EA39DF8CD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561396" y="4129391"/>
            <a:ext cx="2743199" cy="43021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7E2DDA00-BF6C-6EC5-6AB3-BC7009EC325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85533" y="4129391"/>
            <a:ext cx="2743200" cy="430213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282C82F4-3BDC-3BE2-A17A-78EAF5408E7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561396" y="4572177"/>
            <a:ext cx="2743199" cy="122885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elit. Proin sed libero in magna</a:t>
            </a:r>
            <a:r>
              <a:rPr lang="en-US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  <a:endParaRPr lang="id-ID" sz="1200" spc="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21CE60FB-EC3D-0CC7-CC9A-830934D1087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85533" y="4572177"/>
            <a:ext cx="2743200" cy="122885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elit. Proin sed libero in magna</a:t>
            </a:r>
            <a:r>
              <a:rPr lang="en-US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  <a:endParaRPr lang="id-ID" sz="1200" spc="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65A9FA7-B420-0F24-58C6-E851325E1A4A}"/>
              </a:ext>
            </a:extLst>
          </p:cNvPr>
          <p:cNvGrpSpPr/>
          <p:nvPr userDrawn="1"/>
        </p:nvGrpSpPr>
        <p:grpSpPr>
          <a:xfrm>
            <a:off x="463379" y="2071"/>
            <a:ext cx="11141824" cy="1136821"/>
            <a:chOff x="416592" y="44563"/>
            <a:chExt cx="11141824" cy="1136821"/>
          </a:xfrm>
          <a:solidFill>
            <a:schemeClr val="tx1"/>
          </a:solidFill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8FA4F4F2-B867-4183-7081-C78949295286}"/>
                </a:ext>
              </a:extLst>
            </p:cNvPr>
            <p:cNvCxnSpPr>
              <a:cxnSpLocks/>
              <a:endCxn id="8" idx="3"/>
            </p:cNvCxnSpPr>
            <p:nvPr/>
          </p:nvCxnSpPr>
          <p:spPr>
            <a:xfrm flipH="1">
              <a:off x="1553413" y="612974"/>
              <a:ext cx="10005003" cy="0"/>
            </a:xfrm>
            <a:prstGeom prst="lin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07A1415D-6342-0C26-60C6-3036BA162D5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6592" y="44563"/>
              <a:ext cx="1136821" cy="1136821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2613567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>
        <p:tmplLst>
          <p:tmpl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_Horiz-Rnd_3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1503752" y="1110936"/>
            <a:ext cx="2222500" cy="2221992"/>
          </a:xfrm>
          <a:prstGeom prst="ellipse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4984750" y="1110936"/>
            <a:ext cx="2222500" cy="2221992"/>
          </a:xfrm>
          <a:prstGeom prst="ellipse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8465748" y="1110936"/>
            <a:ext cx="2222500" cy="2221992"/>
          </a:xfrm>
          <a:prstGeom prst="ellipse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E5707406-FA5C-7670-AA62-45A0EF28326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353798" y="6211726"/>
            <a:ext cx="471056" cy="365125"/>
          </a:xfrm>
        </p:spPr>
        <p:txBody>
          <a:bodyPr/>
          <a:lstStyle>
            <a:lvl1pPr algn="ctr">
              <a:defRPr sz="1200">
                <a:solidFill>
                  <a:schemeClr val="accent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23498A07-2AE1-4906-99DD-A7F4C55F52F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F79E50A-9B7C-23B2-1D64-B614A74A6EE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503752" y="3429000"/>
            <a:ext cx="2222500" cy="43021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9D479A00-B1EB-B09C-3108-08FAFDAE65C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84750" y="3429000"/>
            <a:ext cx="2222500" cy="430213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CA244605-F92A-1E25-CF5D-886124685DD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503752" y="3893443"/>
            <a:ext cx="2222500" cy="122885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elit. Proin sed libero in magna</a:t>
            </a:r>
            <a:r>
              <a:rPr lang="en-US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  <a:endParaRPr lang="id-ID" sz="1200" spc="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A2839529-F1FF-20F4-F303-1A224CA0C5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84750" y="3893443"/>
            <a:ext cx="2222500" cy="122885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elit. Proin sed libero in magna</a:t>
            </a:r>
            <a:r>
              <a:rPr lang="en-US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  <a:endParaRPr lang="id-ID" sz="1200" spc="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2CD6381A-7E09-3789-AB80-3D8F41719F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465748" y="3429000"/>
            <a:ext cx="2222500" cy="43021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660659E6-90D8-A0A9-B649-C1D1B77D2DD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65748" y="3893443"/>
            <a:ext cx="2222500" cy="122885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elit. Proin sed libero in magna</a:t>
            </a:r>
            <a:r>
              <a:rPr lang="en-US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  <a:endParaRPr lang="id-ID" sz="1200" spc="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2" name="Text Placeholder 24">
            <a:extLst>
              <a:ext uri="{FF2B5EF4-FFF2-40B4-BE49-F238E27FC236}">
                <a16:creationId xmlns:a16="http://schemas.microsoft.com/office/drawing/2014/main" id="{B57D0685-976A-4488-61E5-6D4525DD4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85984" y="5657727"/>
            <a:ext cx="4572000" cy="553999"/>
          </a:xfrm>
          <a:solidFill>
            <a:schemeClr val="bg1"/>
          </a:solidFill>
        </p:spPr>
        <p:txBody>
          <a:bodyPr anchor="ctr">
            <a:noAutofit/>
          </a:bodyPr>
          <a:lstStyle>
            <a:lvl1pPr marL="0" indent="0">
              <a:buNone/>
              <a:defRPr sz="2800" b="1" i="0" cap="all" spc="100" baseline="0">
                <a:solidFill>
                  <a:srgbClr val="007396"/>
                </a:solidFill>
                <a:latin typeface="Lato" panose="020F0502020204030203" pitchFamily="34" charset="0"/>
                <a:cs typeface="Lato Medium" panose="020F050202020403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64D7713-022E-765B-A011-671F602B78A9}"/>
              </a:ext>
            </a:extLst>
          </p:cNvPr>
          <p:cNvCxnSpPr>
            <a:cxnSpLocks/>
          </p:cNvCxnSpPr>
          <p:nvPr userDrawn="1"/>
        </p:nvCxnSpPr>
        <p:spPr>
          <a:xfrm>
            <a:off x="2825496" y="6045200"/>
            <a:ext cx="8980519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1ED550A5-67E2-7258-B3D5-08D2191E5634}"/>
              </a:ext>
            </a:extLst>
          </p:cNvPr>
          <p:cNvGrpSpPr/>
          <p:nvPr userDrawn="1"/>
        </p:nvGrpSpPr>
        <p:grpSpPr>
          <a:xfrm>
            <a:off x="463379" y="2071"/>
            <a:ext cx="11141824" cy="1136821"/>
            <a:chOff x="416592" y="44563"/>
            <a:chExt cx="11141824" cy="1136821"/>
          </a:xfrm>
          <a:solidFill>
            <a:schemeClr val="tx1"/>
          </a:solidFill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0BD02BD-6F0D-C263-1AAA-29D552AD7A62}"/>
                </a:ext>
              </a:extLst>
            </p:cNvPr>
            <p:cNvCxnSpPr>
              <a:cxnSpLocks/>
              <a:endCxn id="17" idx="3"/>
            </p:cNvCxnSpPr>
            <p:nvPr/>
          </p:nvCxnSpPr>
          <p:spPr>
            <a:xfrm flipH="1">
              <a:off x="1553413" y="612974"/>
              <a:ext cx="10005003" cy="0"/>
            </a:xfrm>
            <a:prstGeom prst="lin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F46AFA34-8081-4945-1F3B-62A2602287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6592" y="44563"/>
              <a:ext cx="1136821" cy="1136821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8738887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>
        <p:tmplLst>
          <p:tmpl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_Horiz-Rnd_4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901700" y="1110936"/>
            <a:ext cx="2222500" cy="2221992"/>
          </a:xfrm>
          <a:prstGeom prst="ellipse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3632200" y="1110936"/>
            <a:ext cx="2222500" cy="2221992"/>
          </a:xfrm>
          <a:prstGeom prst="ellipse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6362700" y="1110936"/>
            <a:ext cx="2222500" cy="2221992"/>
          </a:xfrm>
          <a:prstGeom prst="ellipse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0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9093200" y="1110936"/>
            <a:ext cx="2222500" cy="2221992"/>
          </a:xfrm>
          <a:prstGeom prst="ellipse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E5707406-FA5C-7670-AA62-45A0EF28326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353798" y="6211726"/>
            <a:ext cx="471056" cy="365125"/>
          </a:xfrm>
        </p:spPr>
        <p:txBody>
          <a:bodyPr/>
          <a:lstStyle>
            <a:lvl1pPr algn="ctr">
              <a:defRPr sz="1200">
                <a:solidFill>
                  <a:schemeClr val="accent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23498A07-2AE1-4906-99DD-A7F4C55F52F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F79E50A-9B7C-23B2-1D64-B614A74A6EE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1700" y="3429000"/>
            <a:ext cx="2222500" cy="43021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9D479A00-B1EB-B09C-3108-08FAFDAE65C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32200" y="3429000"/>
            <a:ext cx="2222500" cy="430213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CA244605-F92A-1E25-CF5D-886124685DD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700" y="3893443"/>
            <a:ext cx="2222500" cy="122885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elit. Proin sed libero in magna</a:t>
            </a:r>
            <a:r>
              <a:rPr lang="en-US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  <a:endParaRPr lang="id-ID" sz="1200" spc="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A2839529-F1FF-20F4-F303-1A224CA0C5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632200" y="3893443"/>
            <a:ext cx="2222500" cy="122885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elit. Proin sed libero in magna</a:t>
            </a:r>
            <a:r>
              <a:rPr lang="en-US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  <a:endParaRPr lang="id-ID" sz="1200" spc="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2CD6381A-7E09-3789-AB80-3D8F41719F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62700" y="3429000"/>
            <a:ext cx="2222500" cy="43021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660659E6-90D8-A0A9-B649-C1D1B77D2DD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62700" y="3893443"/>
            <a:ext cx="2222500" cy="122885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elit. Proin sed libero in magna</a:t>
            </a:r>
            <a:r>
              <a:rPr lang="en-US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  <a:endParaRPr lang="id-ID" sz="1200" spc="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7AF925EF-3B22-E443-9528-32CCA7D10A6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93200" y="3429000"/>
            <a:ext cx="2222500" cy="43021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24CBA965-DB7A-2E93-4DD2-46BE847D3D7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93200" y="3893443"/>
            <a:ext cx="2222500" cy="122885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elit. Proin sed libero in magna</a:t>
            </a:r>
            <a:r>
              <a:rPr lang="en-US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  <a:endParaRPr lang="id-ID" sz="1200" spc="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2" name="Text Placeholder 24">
            <a:extLst>
              <a:ext uri="{FF2B5EF4-FFF2-40B4-BE49-F238E27FC236}">
                <a16:creationId xmlns:a16="http://schemas.microsoft.com/office/drawing/2014/main" id="{B57D0685-976A-4488-61E5-6D4525DD4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85984" y="5657727"/>
            <a:ext cx="4572000" cy="553999"/>
          </a:xfrm>
          <a:solidFill>
            <a:schemeClr val="bg1"/>
          </a:solidFill>
        </p:spPr>
        <p:txBody>
          <a:bodyPr anchor="ctr">
            <a:noAutofit/>
          </a:bodyPr>
          <a:lstStyle>
            <a:lvl1pPr marL="0" indent="0">
              <a:buNone/>
              <a:defRPr sz="2800" b="1" i="0" cap="all" spc="100" baseline="0">
                <a:solidFill>
                  <a:srgbClr val="007396"/>
                </a:solidFill>
                <a:latin typeface="Lato" panose="020F0502020204030203" pitchFamily="34" charset="0"/>
                <a:cs typeface="Lato Medium" panose="020F050202020403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64D7713-022E-765B-A011-671F602B78A9}"/>
              </a:ext>
            </a:extLst>
          </p:cNvPr>
          <p:cNvCxnSpPr>
            <a:cxnSpLocks/>
          </p:cNvCxnSpPr>
          <p:nvPr userDrawn="1"/>
        </p:nvCxnSpPr>
        <p:spPr>
          <a:xfrm>
            <a:off x="2825496" y="6045200"/>
            <a:ext cx="8980519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B5EE05D-27AF-0468-026E-F3CA4C2A435F}"/>
              </a:ext>
            </a:extLst>
          </p:cNvPr>
          <p:cNvGrpSpPr/>
          <p:nvPr userDrawn="1"/>
        </p:nvGrpSpPr>
        <p:grpSpPr>
          <a:xfrm>
            <a:off x="463379" y="2071"/>
            <a:ext cx="11141824" cy="1136821"/>
            <a:chOff x="416592" y="44563"/>
            <a:chExt cx="11141824" cy="1136821"/>
          </a:xfrm>
          <a:solidFill>
            <a:schemeClr val="tx1"/>
          </a:solidFill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154D6D4-19F5-7D14-B452-2A3548478C2F}"/>
                </a:ext>
              </a:extLst>
            </p:cNvPr>
            <p:cNvCxnSpPr>
              <a:cxnSpLocks/>
              <a:endCxn id="18" idx="3"/>
            </p:cNvCxnSpPr>
            <p:nvPr/>
          </p:nvCxnSpPr>
          <p:spPr>
            <a:xfrm flipH="1">
              <a:off x="1553413" y="612974"/>
              <a:ext cx="10005003" cy="0"/>
            </a:xfrm>
            <a:prstGeom prst="lin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37502675-A36A-5214-9A81-9FF658DFD4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6592" y="44563"/>
              <a:ext cx="1136821" cy="1136821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7194704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>
        <p:tmplLst>
          <p:tmpl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_Stacked-Sq_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1867972" y="1231900"/>
            <a:ext cx="2743200" cy="20574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1867972" y="3563638"/>
            <a:ext cx="2743200" cy="20574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AD8297C-BBDC-1362-9A33-F70AD176C04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353798" y="6211726"/>
            <a:ext cx="471056" cy="365125"/>
          </a:xfrm>
        </p:spPr>
        <p:txBody>
          <a:bodyPr/>
          <a:lstStyle>
            <a:lvl1pPr algn="ctr">
              <a:defRPr sz="1200">
                <a:solidFill>
                  <a:schemeClr val="accent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23498A07-2AE1-4906-99DD-A7F4C55F52F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F4F79472-95EF-1E35-2CE0-6360CDCD4E6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61578" y="1231900"/>
            <a:ext cx="4306599" cy="43021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53BA3A6D-207E-602D-F8F9-B31E85F2B88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61578" y="1698689"/>
            <a:ext cx="4306599" cy="122885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elit. Proin sed libero in magna</a:t>
            </a:r>
            <a:r>
              <a:rPr lang="en-US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  <a:endParaRPr lang="id-ID" sz="1200" spc="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593D2568-E3E4-FB35-39B4-E76B04CE3E9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61578" y="3568384"/>
            <a:ext cx="4306599" cy="43021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E5EDC98D-180D-C192-51E6-A02068E4DA7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61578" y="4035173"/>
            <a:ext cx="4306599" cy="122885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elit. Proin sed libero in magna</a:t>
            </a:r>
            <a:r>
              <a:rPr lang="en-US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  <a:endParaRPr lang="id-ID" sz="1200" spc="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5" name="Text Placeholder 24">
            <a:extLst>
              <a:ext uri="{FF2B5EF4-FFF2-40B4-BE49-F238E27FC236}">
                <a16:creationId xmlns:a16="http://schemas.microsoft.com/office/drawing/2014/main" id="{5008A949-4E5A-6D08-D2B3-BCABD99C373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85984" y="5657727"/>
            <a:ext cx="4572000" cy="553999"/>
          </a:xfrm>
          <a:solidFill>
            <a:schemeClr val="bg1"/>
          </a:solidFill>
        </p:spPr>
        <p:txBody>
          <a:bodyPr anchor="ctr">
            <a:noAutofit/>
          </a:bodyPr>
          <a:lstStyle>
            <a:lvl1pPr marL="0" indent="0">
              <a:buNone/>
              <a:defRPr sz="2800" b="1" i="0" cap="all" spc="100" baseline="0">
                <a:solidFill>
                  <a:srgbClr val="007396"/>
                </a:solidFill>
                <a:latin typeface="Lato" panose="020F0502020204030203" pitchFamily="34" charset="0"/>
                <a:cs typeface="Lato Medium" panose="020F050202020403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841D01E-366B-4631-2BB5-294291288AC2}"/>
              </a:ext>
            </a:extLst>
          </p:cNvPr>
          <p:cNvCxnSpPr>
            <a:cxnSpLocks/>
          </p:cNvCxnSpPr>
          <p:nvPr userDrawn="1"/>
        </p:nvCxnSpPr>
        <p:spPr>
          <a:xfrm>
            <a:off x="2843784" y="6045200"/>
            <a:ext cx="8962231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304AEB5D-B857-FB9A-CC6E-DCEE2366A962}"/>
              </a:ext>
            </a:extLst>
          </p:cNvPr>
          <p:cNvGrpSpPr/>
          <p:nvPr userDrawn="1"/>
        </p:nvGrpSpPr>
        <p:grpSpPr>
          <a:xfrm>
            <a:off x="463379" y="2071"/>
            <a:ext cx="11141824" cy="1136821"/>
            <a:chOff x="416592" y="44563"/>
            <a:chExt cx="11141824" cy="1136821"/>
          </a:xfrm>
          <a:solidFill>
            <a:schemeClr val="tx1"/>
          </a:solidFill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A69221EB-FBA1-6C6B-5408-70371FB9F101}"/>
                </a:ext>
              </a:extLst>
            </p:cNvPr>
            <p:cNvCxnSpPr>
              <a:cxnSpLocks/>
              <a:endCxn id="14" idx="3"/>
            </p:cNvCxnSpPr>
            <p:nvPr/>
          </p:nvCxnSpPr>
          <p:spPr>
            <a:xfrm flipH="1">
              <a:off x="1553413" y="612974"/>
              <a:ext cx="10005003" cy="0"/>
            </a:xfrm>
            <a:prstGeom prst="lin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70D2EF8-E27A-57BE-C000-1D1CF974431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6592" y="44563"/>
              <a:ext cx="1136821" cy="1136821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0662792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>
        <p:tmplLst>
          <p:tmpl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_Stacked-Sq_4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723900" y="1231900"/>
            <a:ext cx="1930400" cy="1905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723900" y="3733800"/>
            <a:ext cx="1930400" cy="1905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6096000" y="1231900"/>
            <a:ext cx="1930400" cy="1905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6096000" y="3733800"/>
            <a:ext cx="1930400" cy="1905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AD8297C-BBDC-1362-9A33-F70AD176C04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353798" y="6211726"/>
            <a:ext cx="471056" cy="365125"/>
          </a:xfrm>
        </p:spPr>
        <p:txBody>
          <a:bodyPr/>
          <a:lstStyle>
            <a:lvl1pPr algn="ctr">
              <a:defRPr sz="1200">
                <a:solidFill>
                  <a:schemeClr val="accent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23498A07-2AE1-4906-99DD-A7F4C55F52F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F4F79472-95EF-1E35-2CE0-6360CDCD4E6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12795" y="1231900"/>
            <a:ext cx="2882787" cy="43021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53BA3A6D-207E-602D-F8F9-B31E85F2B88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812795" y="1698689"/>
            <a:ext cx="2882787" cy="122885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elit. Proin sed libero in magna</a:t>
            </a:r>
            <a:r>
              <a:rPr lang="en-US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  <a:endParaRPr lang="id-ID" sz="1200" spc="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D786B5A8-AF10-8E49-1C80-3821B87996F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180323" y="1231900"/>
            <a:ext cx="2882787" cy="43021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E3D5E2D4-6F40-9FB7-ABD8-C0289259DC5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180323" y="1698689"/>
            <a:ext cx="2882787" cy="122885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elit. Proin sed libero in magna</a:t>
            </a:r>
            <a:r>
              <a:rPr lang="en-US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  <a:endParaRPr lang="id-ID" sz="1200" spc="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593D2568-E3E4-FB35-39B4-E76B04CE3E9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12795" y="3772468"/>
            <a:ext cx="2882787" cy="43021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E5EDC98D-180D-C192-51E6-A02068E4DA7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812795" y="4239257"/>
            <a:ext cx="2882787" cy="122885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elit. Proin sed libero in magna</a:t>
            </a:r>
            <a:r>
              <a:rPr lang="en-US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  <a:endParaRPr lang="id-ID" sz="1200" spc="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EEFE876D-E754-7970-F9D5-87E55FF70D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180323" y="3772468"/>
            <a:ext cx="2882787" cy="43021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E02357A1-DFD9-8211-E465-7C2578CD36F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180323" y="4239257"/>
            <a:ext cx="2882787" cy="122885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elit. Proin sed libero in magna</a:t>
            </a:r>
            <a:r>
              <a:rPr lang="en-US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  <a:endParaRPr lang="id-ID" sz="1200" spc="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5" name="Text Placeholder 24">
            <a:extLst>
              <a:ext uri="{FF2B5EF4-FFF2-40B4-BE49-F238E27FC236}">
                <a16:creationId xmlns:a16="http://schemas.microsoft.com/office/drawing/2014/main" id="{E10AE0EA-FB9F-68F2-51FC-D4C2A421BD8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5984" y="5657727"/>
            <a:ext cx="4572000" cy="553999"/>
          </a:xfrm>
          <a:solidFill>
            <a:schemeClr val="bg1"/>
          </a:solidFill>
        </p:spPr>
        <p:txBody>
          <a:bodyPr anchor="ctr">
            <a:noAutofit/>
          </a:bodyPr>
          <a:lstStyle>
            <a:lvl1pPr marL="0" indent="0">
              <a:buNone/>
              <a:defRPr sz="2800" b="1" i="0" cap="all" spc="100" baseline="0">
                <a:solidFill>
                  <a:srgbClr val="007396"/>
                </a:solidFill>
                <a:latin typeface="Lato" panose="020F0502020204030203" pitchFamily="34" charset="0"/>
                <a:cs typeface="Lato Medium" panose="020F050202020403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BCBC070-052E-8538-97F0-60E519589D81}"/>
              </a:ext>
            </a:extLst>
          </p:cNvPr>
          <p:cNvCxnSpPr>
            <a:cxnSpLocks/>
          </p:cNvCxnSpPr>
          <p:nvPr userDrawn="1"/>
        </p:nvCxnSpPr>
        <p:spPr>
          <a:xfrm>
            <a:off x="2843784" y="6045200"/>
            <a:ext cx="8962231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2C39D11-4BEA-F1E8-8AEA-3CCEC6DB30D8}"/>
              </a:ext>
            </a:extLst>
          </p:cNvPr>
          <p:cNvGrpSpPr/>
          <p:nvPr userDrawn="1"/>
        </p:nvGrpSpPr>
        <p:grpSpPr>
          <a:xfrm>
            <a:off x="463379" y="2071"/>
            <a:ext cx="11141824" cy="1136821"/>
            <a:chOff x="416592" y="44563"/>
            <a:chExt cx="11141824" cy="1136821"/>
          </a:xfrm>
          <a:solidFill>
            <a:schemeClr val="tx1"/>
          </a:solidFill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1C32E27F-6761-CCC6-3D29-9ACB8CE4D33B}"/>
                </a:ext>
              </a:extLst>
            </p:cNvPr>
            <p:cNvCxnSpPr>
              <a:cxnSpLocks/>
              <a:endCxn id="22" idx="3"/>
            </p:cNvCxnSpPr>
            <p:nvPr/>
          </p:nvCxnSpPr>
          <p:spPr>
            <a:xfrm flipH="1">
              <a:off x="1553413" y="612974"/>
              <a:ext cx="10005003" cy="0"/>
            </a:xfrm>
            <a:prstGeom prst="lin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38493868-F3F7-962D-7459-DE086F91026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6592" y="44563"/>
              <a:ext cx="1136821" cy="1136821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5004610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>
        <p:tmplLst>
          <p:tmpl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_Stacked-Rnd_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2556594" y="1231900"/>
            <a:ext cx="2057400" cy="2057400"/>
          </a:xfrm>
          <a:prstGeom prst="flowChartConnector">
            <a:avLst/>
          </a:prstGeo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2556594" y="3609621"/>
            <a:ext cx="2057400" cy="2057400"/>
          </a:xfrm>
          <a:prstGeom prst="flowChartConnector">
            <a:avLst/>
          </a:prstGeo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AD8297C-BBDC-1362-9A33-F70AD176C04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353798" y="6211726"/>
            <a:ext cx="471056" cy="365125"/>
          </a:xfrm>
        </p:spPr>
        <p:txBody>
          <a:bodyPr/>
          <a:lstStyle>
            <a:lvl1pPr algn="ctr">
              <a:defRPr sz="1200">
                <a:solidFill>
                  <a:schemeClr val="accent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23498A07-2AE1-4906-99DD-A7F4C55F52F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F4F79472-95EF-1E35-2CE0-6360CDCD4E6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61579" y="1389888"/>
            <a:ext cx="4904910" cy="43021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53BA3A6D-207E-602D-F8F9-B31E85F2B88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61579" y="1856677"/>
            <a:ext cx="4904910" cy="122885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elit. Proin sed libero in magna</a:t>
            </a:r>
            <a:r>
              <a:rPr lang="en-US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  <a:endParaRPr lang="id-ID" sz="1200" spc="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593D2568-E3E4-FB35-39B4-E76B04CE3E9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61579" y="3806277"/>
            <a:ext cx="4904910" cy="43021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E5EDC98D-180D-C192-51E6-A02068E4DA7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61579" y="4273066"/>
            <a:ext cx="4904910" cy="122885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elit. Proin sed libero in magna</a:t>
            </a:r>
            <a:r>
              <a:rPr lang="en-US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  <a:endParaRPr lang="id-ID" sz="1200" spc="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5" name="Text Placeholder 24">
            <a:extLst>
              <a:ext uri="{FF2B5EF4-FFF2-40B4-BE49-F238E27FC236}">
                <a16:creationId xmlns:a16="http://schemas.microsoft.com/office/drawing/2014/main" id="{844D247D-B3BD-9B9F-193A-F80D084F2DC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85984" y="5657727"/>
            <a:ext cx="4572000" cy="553999"/>
          </a:xfrm>
          <a:solidFill>
            <a:schemeClr val="bg1"/>
          </a:solidFill>
        </p:spPr>
        <p:txBody>
          <a:bodyPr anchor="ctr">
            <a:noAutofit/>
          </a:bodyPr>
          <a:lstStyle>
            <a:lvl1pPr marL="0" indent="0">
              <a:buNone/>
              <a:defRPr sz="2800" b="1" i="0" cap="all" spc="100" baseline="0">
                <a:solidFill>
                  <a:srgbClr val="007396"/>
                </a:solidFill>
                <a:latin typeface="Lato" panose="020F0502020204030203" pitchFamily="34" charset="0"/>
                <a:cs typeface="Lato Medium" panose="020F050202020403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5A56990-B407-E242-5232-FB96BFCAA5A4}"/>
              </a:ext>
            </a:extLst>
          </p:cNvPr>
          <p:cNvCxnSpPr>
            <a:cxnSpLocks/>
          </p:cNvCxnSpPr>
          <p:nvPr userDrawn="1"/>
        </p:nvCxnSpPr>
        <p:spPr>
          <a:xfrm>
            <a:off x="2843784" y="6045200"/>
            <a:ext cx="8962231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FEBBD018-2ED9-373C-11B1-891E49549E12}"/>
              </a:ext>
            </a:extLst>
          </p:cNvPr>
          <p:cNvGrpSpPr/>
          <p:nvPr userDrawn="1"/>
        </p:nvGrpSpPr>
        <p:grpSpPr>
          <a:xfrm>
            <a:off x="463379" y="2071"/>
            <a:ext cx="11141824" cy="1136821"/>
            <a:chOff x="416592" y="44563"/>
            <a:chExt cx="11141824" cy="1136821"/>
          </a:xfrm>
          <a:solidFill>
            <a:schemeClr val="tx1"/>
          </a:solidFill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D02A43E7-78B4-B150-6422-A220FF2EAAD6}"/>
                </a:ext>
              </a:extLst>
            </p:cNvPr>
            <p:cNvCxnSpPr>
              <a:cxnSpLocks/>
              <a:endCxn id="14" idx="3"/>
            </p:cNvCxnSpPr>
            <p:nvPr/>
          </p:nvCxnSpPr>
          <p:spPr>
            <a:xfrm flipH="1">
              <a:off x="1553413" y="612974"/>
              <a:ext cx="10005003" cy="0"/>
            </a:xfrm>
            <a:prstGeom prst="lin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208399C-C0A8-6319-047D-6A81C96909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6592" y="44563"/>
              <a:ext cx="1136821" cy="1136821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7908378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>
        <p:tmplLst>
          <p:tmpl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_Stacked-Rnd_4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723900" y="1231900"/>
            <a:ext cx="1930400" cy="1905000"/>
          </a:xfrm>
          <a:prstGeom prst="flowChartConnector">
            <a:avLst/>
          </a:prstGeo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723900" y="3733800"/>
            <a:ext cx="1930400" cy="1905000"/>
          </a:xfrm>
          <a:prstGeom prst="flowChartConnector">
            <a:avLst/>
          </a:prstGeo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6096000" y="1231900"/>
            <a:ext cx="1930400" cy="1905000"/>
          </a:xfrm>
          <a:prstGeom prst="flowChartConnector">
            <a:avLst/>
          </a:prstGeo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6096000" y="3733800"/>
            <a:ext cx="1930400" cy="1905000"/>
          </a:xfrm>
          <a:prstGeom prst="flowChartConnector">
            <a:avLst/>
          </a:prstGeo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AD8297C-BBDC-1362-9A33-F70AD176C04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353798" y="6211726"/>
            <a:ext cx="471056" cy="365125"/>
          </a:xfrm>
        </p:spPr>
        <p:txBody>
          <a:bodyPr/>
          <a:lstStyle>
            <a:lvl1pPr algn="ctr">
              <a:defRPr sz="1200">
                <a:solidFill>
                  <a:schemeClr val="accent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23498A07-2AE1-4906-99DD-A7F4C55F52F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F4F79472-95EF-1E35-2CE0-6360CDCD4E6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12796" y="1389888"/>
            <a:ext cx="2222500" cy="43021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53BA3A6D-207E-602D-F8F9-B31E85F2B88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812796" y="1856677"/>
            <a:ext cx="2222500" cy="122885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elit. Proin sed libero in magna</a:t>
            </a:r>
            <a:r>
              <a:rPr lang="en-US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  <a:endParaRPr lang="id-ID" sz="1200" spc="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D786B5A8-AF10-8E49-1C80-3821B87996F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180324" y="1389888"/>
            <a:ext cx="2222500" cy="43021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E3D5E2D4-6F40-9FB7-ABD8-C0289259DC5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180324" y="1856677"/>
            <a:ext cx="2222500" cy="122885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elit. Proin sed libero in magna</a:t>
            </a:r>
            <a:r>
              <a:rPr lang="en-US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  <a:endParaRPr lang="id-ID" sz="1200" spc="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593D2568-E3E4-FB35-39B4-E76B04CE3E9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12796" y="3930456"/>
            <a:ext cx="2222500" cy="43021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E5EDC98D-180D-C192-51E6-A02068E4DA7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812796" y="4397245"/>
            <a:ext cx="2222500" cy="122885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elit. Proin sed libero in magna</a:t>
            </a:r>
            <a:r>
              <a:rPr lang="en-US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  <a:endParaRPr lang="id-ID" sz="1200" spc="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EEFE876D-E754-7970-F9D5-87E55FF70D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180324" y="3930456"/>
            <a:ext cx="2222500" cy="43021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E02357A1-DFD9-8211-E465-7C2578CD36F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180324" y="4397245"/>
            <a:ext cx="2222500" cy="122885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elit. Proin sed libero in magna</a:t>
            </a:r>
            <a:r>
              <a:rPr lang="en-US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  <a:endParaRPr lang="id-ID" sz="1200" spc="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5" name="Text Placeholder 24">
            <a:extLst>
              <a:ext uri="{FF2B5EF4-FFF2-40B4-BE49-F238E27FC236}">
                <a16:creationId xmlns:a16="http://schemas.microsoft.com/office/drawing/2014/main" id="{7AC374FE-40C4-68A6-4F18-6EBB0106BD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5984" y="5657727"/>
            <a:ext cx="4572000" cy="553999"/>
          </a:xfrm>
          <a:solidFill>
            <a:schemeClr val="bg1"/>
          </a:solidFill>
        </p:spPr>
        <p:txBody>
          <a:bodyPr anchor="ctr">
            <a:noAutofit/>
          </a:bodyPr>
          <a:lstStyle>
            <a:lvl1pPr marL="0" indent="0">
              <a:buNone/>
              <a:defRPr sz="2800" b="1" i="0" cap="all" spc="100" baseline="0">
                <a:solidFill>
                  <a:srgbClr val="007396"/>
                </a:solidFill>
                <a:latin typeface="Lato" panose="020F0502020204030203" pitchFamily="34" charset="0"/>
                <a:cs typeface="Lato Medium" panose="020F050202020403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3CDDEF3-BEC0-557B-7441-883DD2DFA391}"/>
              </a:ext>
            </a:extLst>
          </p:cNvPr>
          <p:cNvCxnSpPr>
            <a:cxnSpLocks/>
          </p:cNvCxnSpPr>
          <p:nvPr userDrawn="1"/>
        </p:nvCxnSpPr>
        <p:spPr>
          <a:xfrm>
            <a:off x="2843784" y="6045200"/>
            <a:ext cx="8962231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F6E9F1E-3BD1-478A-C482-971F70C8A8D4}"/>
              </a:ext>
            </a:extLst>
          </p:cNvPr>
          <p:cNvGrpSpPr/>
          <p:nvPr userDrawn="1"/>
        </p:nvGrpSpPr>
        <p:grpSpPr>
          <a:xfrm>
            <a:off x="463379" y="2071"/>
            <a:ext cx="11141824" cy="1136821"/>
            <a:chOff x="416592" y="44563"/>
            <a:chExt cx="11141824" cy="1136821"/>
          </a:xfrm>
          <a:solidFill>
            <a:schemeClr val="tx1"/>
          </a:solidFill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141E60EC-2659-0EFF-84BF-5A1ABDF9C8E1}"/>
                </a:ext>
              </a:extLst>
            </p:cNvPr>
            <p:cNvCxnSpPr>
              <a:cxnSpLocks/>
              <a:endCxn id="22" idx="3"/>
            </p:cNvCxnSpPr>
            <p:nvPr/>
          </p:nvCxnSpPr>
          <p:spPr>
            <a:xfrm flipH="1">
              <a:off x="1553413" y="612974"/>
              <a:ext cx="10005003" cy="0"/>
            </a:xfrm>
            <a:prstGeom prst="lin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E284F679-13C0-AEB7-BB55-95F4616E4C3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6592" y="44563"/>
              <a:ext cx="1136821" cy="1136821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7404883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>
        <p:tmplLst>
          <p:tmpl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98A07-2AE1-4906-99DD-A7F4C55F52F9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808B6B05-E32F-E2BB-39E0-53955A6127B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90550" y="3879443"/>
            <a:ext cx="10972800" cy="118872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 cap="all" spc="100" baseline="0">
                <a:solidFill>
                  <a:srgbClr val="007396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C21DF8A7-3D6F-7DFF-1985-881D5F15928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464594" y="5121162"/>
            <a:ext cx="7315200" cy="73152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400" b="1" cap="all" spc="100" baseline="0">
                <a:solidFill>
                  <a:srgbClr val="6F6F6F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1F06106-4B09-B4F3-DCFC-FD3655E65AC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352800" y="685800"/>
            <a:ext cx="5486400" cy="237744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02229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/>
    </p:bld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_Stacked-Rnd_6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723900" y="1231900"/>
            <a:ext cx="1930400" cy="1905000"/>
          </a:xfrm>
          <a:prstGeom prst="ellipse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723900" y="3733800"/>
            <a:ext cx="1930400" cy="1905000"/>
          </a:xfrm>
          <a:prstGeom prst="ellipse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4445000" y="1231900"/>
            <a:ext cx="1930400" cy="1905000"/>
          </a:xfrm>
          <a:prstGeom prst="ellipse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4445000" y="3733800"/>
            <a:ext cx="1930400" cy="1905000"/>
          </a:xfrm>
          <a:prstGeom prst="ellipse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8166100" y="1231900"/>
            <a:ext cx="1930400" cy="1905000"/>
          </a:xfrm>
          <a:prstGeom prst="ellipse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8166100" y="3733800"/>
            <a:ext cx="1930400" cy="1905000"/>
          </a:xfrm>
          <a:prstGeom prst="ellipse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AD8297C-BBDC-1362-9A33-F70AD176C04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353798" y="6211726"/>
            <a:ext cx="471056" cy="365125"/>
          </a:xfrm>
        </p:spPr>
        <p:txBody>
          <a:bodyPr/>
          <a:lstStyle>
            <a:lvl1pPr algn="ctr">
              <a:defRPr sz="1200">
                <a:solidFill>
                  <a:schemeClr val="accent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23498A07-2AE1-4906-99DD-A7F4C55F52F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5477D538-9F94-C262-2A7B-37726741353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654300" y="1428556"/>
            <a:ext cx="1790700" cy="627196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</a:t>
            </a:r>
            <a:br>
              <a:rPr lang="en-US" dirty="0"/>
            </a:br>
            <a:r>
              <a:rPr lang="en-US" dirty="0"/>
              <a:t>title</a:t>
            </a:r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02F20A7B-D3CB-CBEE-95E6-58F857B7454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654300" y="2055752"/>
            <a:ext cx="1681726" cy="122885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</a:t>
            </a:r>
            <a:r>
              <a:rPr lang="en-US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  <a:endParaRPr lang="id-ID" sz="1200" spc="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A7436FD7-8517-C699-1999-E6CB562550B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75400" y="1428556"/>
            <a:ext cx="1790700" cy="627196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</a:t>
            </a:r>
            <a:br>
              <a:rPr lang="en-US" dirty="0"/>
            </a:br>
            <a:r>
              <a:rPr lang="en-US" dirty="0"/>
              <a:t>title</a:t>
            </a: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3A634338-875E-7F95-B826-34155467DE8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75400" y="2055752"/>
            <a:ext cx="1681726" cy="122885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elit. 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91519ABF-DD5E-2D2A-16A0-D567923E9F2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096500" y="1428556"/>
            <a:ext cx="1790700" cy="627196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</a:t>
            </a:r>
            <a:br>
              <a:rPr lang="en-US" dirty="0"/>
            </a:br>
            <a:r>
              <a:rPr lang="en-US" dirty="0"/>
              <a:t>title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A35F5AB5-A9DF-91A7-CDE1-039762ADAA3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096500" y="2055752"/>
            <a:ext cx="1681726" cy="122885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elit. </a:t>
            </a:r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66BE39F1-FDF7-A0F8-628F-ED25CC3D00D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654300" y="3900400"/>
            <a:ext cx="1790700" cy="627196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</a:t>
            </a:r>
            <a:br>
              <a:rPr lang="en-US" dirty="0"/>
            </a:br>
            <a:r>
              <a:rPr lang="en-US" dirty="0"/>
              <a:t>title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367BB7D5-3831-DB5E-7C91-AF971612276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654300" y="4527596"/>
            <a:ext cx="1681726" cy="122885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elit.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E26103D0-4743-821E-DA5A-5E33EAD6849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75400" y="3900400"/>
            <a:ext cx="1790700" cy="627196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</a:t>
            </a:r>
            <a:br>
              <a:rPr lang="en-US" dirty="0"/>
            </a:br>
            <a:r>
              <a:rPr lang="en-US" dirty="0"/>
              <a:t>title</a:t>
            </a:r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925D0E05-06B1-1ECA-CA36-5AEBE67FC6D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75400" y="4527596"/>
            <a:ext cx="1681726" cy="122885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6914248A-8842-7A09-2E5F-6BF0F328500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0096500" y="3900400"/>
            <a:ext cx="1790700" cy="627196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</a:t>
            </a:r>
            <a:br>
              <a:rPr lang="en-US" dirty="0"/>
            </a:br>
            <a:r>
              <a:rPr lang="en-US" dirty="0"/>
              <a:t>title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FBA76AD7-19C3-9BF9-D8B8-05A5F0C1CC3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096500" y="4527596"/>
            <a:ext cx="1681726" cy="122885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elit. </a:t>
            </a:r>
          </a:p>
        </p:txBody>
      </p:sp>
      <p:sp>
        <p:nvSpPr>
          <p:cNvPr id="21" name="Text Placeholder 24">
            <a:extLst>
              <a:ext uri="{FF2B5EF4-FFF2-40B4-BE49-F238E27FC236}">
                <a16:creationId xmlns:a16="http://schemas.microsoft.com/office/drawing/2014/main" id="{4FA9677B-2D02-1B61-3D31-5004E323E5FE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385984" y="5657727"/>
            <a:ext cx="4572000" cy="553999"/>
          </a:xfrm>
          <a:solidFill>
            <a:schemeClr val="bg1"/>
          </a:solidFill>
        </p:spPr>
        <p:txBody>
          <a:bodyPr anchor="ctr">
            <a:noAutofit/>
          </a:bodyPr>
          <a:lstStyle>
            <a:lvl1pPr marL="0" indent="0">
              <a:buNone/>
              <a:defRPr sz="2800" b="1" i="0" cap="all" spc="100" baseline="0">
                <a:solidFill>
                  <a:srgbClr val="007396"/>
                </a:solidFill>
                <a:latin typeface="Lato" panose="020F0502020204030203" pitchFamily="34" charset="0"/>
                <a:cs typeface="Lato Medium" panose="020F050202020403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92191EE-F81E-39B8-A156-0E2A9B1D5291}"/>
              </a:ext>
            </a:extLst>
          </p:cNvPr>
          <p:cNvCxnSpPr>
            <a:cxnSpLocks/>
          </p:cNvCxnSpPr>
          <p:nvPr userDrawn="1"/>
        </p:nvCxnSpPr>
        <p:spPr>
          <a:xfrm>
            <a:off x="2843784" y="6045200"/>
            <a:ext cx="8962231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DEE9FB9-8B7F-51A8-38CC-3E9CD01D5191}"/>
              </a:ext>
            </a:extLst>
          </p:cNvPr>
          <p:cNvGrpSpPr/>
          <p:nvPr userDrawn="1"/>
        </p:nvGrpSpPr>
        <p:grpSpPr>
          <a:xfrm>
            <a:off x="463379" y="2071"/>
            <a:ext cx="11141824" cy="1136821"/>
            <a:chOff x="416592" y="44563"/>
            <a:chExt cx="11141824" cy="1136821"/>
          </a:xfrm>
          <a:solidFill>
            <a:schemeClr val="tx1"/>
          </a:solidFill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D4E6CBC9-FBAD-7988-41F0-84CC3C5977A4}"/>
                </a:ext>
              </a:extLst>
            </p:cNvPr>
            <p:cNvCxnSpPr>
              <a:cxnSpLocks/>
              <a:endCxn id="28" idx="3"/>
            </p:cNvCxnSpPr>
            <p:nvPr/>
          </p:nvCxnSpPr>
          <p:spPr>
            <a:xfrm flipH="1">
              <a:off x="1553413" y="612974"/>
              <a:ext cx="10005003" cy="0"/>
            </a:xfrm>
            <a:prstGeom prst="lin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A2313DD7-1552-53D0-8268-00EC6B7710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6592" y="44563"/>
              <a:ext cx="1136821" cy="1136821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0274120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>
        <p:tmplLst>
          <p:tmpl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_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A98F267-0B70-3ECD-B855-B5B181911313}"/>
              </a:ext>
            </a:extLst>
          </p:cNvPr>
          <p:cNvSpPr/>
          <p:nvPr userDrawn="1"/>
        </p:nvSpPr>
        <p:spPr>
          <a:xfrm>
            <a:off x="366712" y="752784"/>
            <a:ext cx="11458576" cy="5973332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5F8513BF-50ED-95E9-4265-271BE6DF5D18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366712" y="752784"/>
            <a:ext cx="11458576" cy="597333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icon to add media</a:t>
            </a:r>
          </a:p>
        </p:txBody>
      </p:sp>
    </p:spTree>
    <p:extLst>
      <p:ext uri="{BB962C8B-B14F-4D97-AF65-F5344CB8AC3E}">
        <p14:creationId xmlns:p14="http://schemas.microsoft.com/office/powerpoint/2010/main" val="12685408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798136" y="1221948"/>
            <a:ext cx="10595728" cy="518827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9823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_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3403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0B30862A-E747-52B3-DB15-C1CB1212F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8" y="6211726"/>
            <a:ext cx="471056" cy="365125"/>
          </a:xfrm>
        </p:spPr>
        <p:txBody>
          <a:bodyPr/>
          <a:lstStyle>
            <a:lvl1pPr algn="ctr">
              <a:defRPr sz="1200">
                <a:solidFill>
                  <a:schemeClr val="accent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23498A07-2AE1-4906-99DD-A7F4C55F52F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E5232B0-3D8E-334A-2876-87665D75E7F9}"/>
              </a:ext>
            </a:extLst>
          </p:cNvPr>
          <p:cNvSpPr/>
          <p:nvPr userDrawn="1"/>
        </p:nvSpPr>
        <p:spPr>
          <a:xfrm>
            <a:off x="0" y="3403600"/>
            <a:ext cx="12192000" cy="254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5767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Left-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914400" y="1270000"/>
            <a:ext cx="4389120" cy="438912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88EDAED-CC33-CABC-DF36-A28B6C054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8" y="6211726"/>
            <a:ext cx="471056" cy="365125"/>
          </a:xfrm>
        </p:spPr>
        <p:txBody>
          <a:bodyPr/>
          <a:lstStyle>
            <a:lvl1pPr algn="ctr">
              <a:defRPr sz="1200">
                <a:solidFill>
                  <a:schemeClr val="accent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23498A07-2AE1-4906-99DD-A7F4C55F52F9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CCE1C7F-6DC5-B158-83AF-22849D60F26E}"/>
              </a:ext>
            </a:extLst>
          </p:cNvPr>
          <p:cNvGrpSpPr/>
          <p:nvPr userDrawn="1"/>
        </p:nvGrpSpPr>
        <p:grpSpPr>
          <a:xfrm>
            <a:off x="463379" y="2071"/>
            <a:ext cx="11141824" cy="1136821"/>
            <a:chOff x="416592" y="44563"/>
            <a:chExt cx="11141824" cy="1136821"/>
          </a:xfrm>
          <a:solidFill>
            <a:schemeClr val="tx1"/>
          </a:solidFill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E841DA5B-8175-A0CA-4FFE-5E67995201D5}"/>
                </a:ext>
              </a:extLst>
            </p:cNvPr>
            <p:cNvCxnSpPr>
              <a:cxnSpLocks/>
              <a:endCxn id="9" idx="3"/>
            </p:cNvCxnSpPr>
            <p:nvPr/>
          </p:nvCxnSpPr>
          <p:spPr>
            <a:xfrm flipH="1">
              <a:off x="1553413" y="612974"/>
              <a:ext cx="10005003" cy="0"/>
            </a:xfrm>
            <a:prstGeom prst="lin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F3002A99-846A-8419-3AE1-CDBD89CA3DF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6592" y="44563"/>
              <a:ext cx="1136821" cy="1136821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4845715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Right-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6702552" y="1270000"/>
            <a:ext cx="4572000" cy="429768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4B6A2922-AC70-5733-23E8-D69A87DBF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8" y="6211726"/>
            <a:ext cx="471056" cy="365125"/>
          </a:xfrm>
        </p:spPr>
        <p:txBody>
          <a:bodyPr/>
          <a:lstStyle>
            <a:lvl1pPr algn="ctr">
              <a:defRPr sz="1200">
                <a:solidFill>
                  <a:schemeClr val="accent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23498A07-2AE1-4906-99DD-A7F4C55F52F9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EAA2B6D-324E-00CE-D065-D470935E7482}"/>
              </a:ext>
            </a:extLst>
          </p:cNvPr>
          <p:cNvGrpSpPr/>
          <p:nvPr userDrawn="1"/>
        </p:nvGrpSpPr>
        <p:grpSpPr>
          <a:xfrm>
            <a:off x="463379" y="2071"/>
            <a:ext cx="11141824" cy="1136821"/>
            <a:chOff x="416592" y="44563"/>
            <a:chExt cx="11141824" cy="1136821"/>
          </a:xfrm>
          <a:solidFill>
            <a:schemeClr val="tx1"/>
          </a:solidFill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B74F1C02-F280-DBA8-5204-B9DB906D5C36}"/>
                </a:ext>
              </a:extLst>
            </p:cNvPr>
            <p:cNvCxnSpPr>
              <a:cxnSpLocks/>
              <a:endCxn id="9" idx="3"/>
            </p:cNvCxnSpPr>
            <p:nvPr/>
          </p:nvCxnSpPr>
          <p:spPr>
            <a:xfrm flipH="1">
              <a:off x="1553413" y="612974"/>
              <a:ext cx="10005003" cy="0"/>
            </a:xfrm>
            <a:prstGeom prst="lin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B26198A-8A93-6231-E7DB-3A1B2E69E17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6592" y="44563"/>
              <a:ext cx="1136821" cy="1136821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5951490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AF18C347-9C6E-977D-BE5E-F19FBFFCB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8" y="6211726"/>
            <a:ext cx="471056" cy="365125"/>
          </a:xfrm>
        </p:spPr>
        <p:txBody>
          <a:bodyPr/>
          <a:lstStyle>
            <a:lvl1pPr algn="ctr">
              <a:defRPr sz="1200">
                <a:solidFill>
                  <a:schemeClr val="accent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23498A07-2AE1-4906-99DD-A7F4C55F52F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A61156-5D3B-974A-481A-878E610B773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27518" y="1478422"/>
            <a:ext cx="10536964" cy="4554449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B988A6C-7C15-34F1-459B-341CD9F8270A}"/>
              </a:ext>
            </a:extLst>
          </p:cNvPr>
          <p:cNvGrpSpPr/>
          <p:nvPr userDrawn="1"/>
        </p:nvGrpSpPr>
        <p:grpSpPr>
          <a:xfrm>
            <a:off x="463379" y="2071"/>
            <a:ext cx="11141824" cy="1136821"/>
            <a:chOff x="416592" y="44563"/>
            <a:chExt cx="11141824" cy="1136821"/>
          </a:xfrm>
          <a:solidFill>
            <a:schemeClr val="tx1"/>
          </a:solidFill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C5AFD504-44CC-CEB4-BD1D-EB0B5D84F1B9}"/>
                </a:ext>
              </a:extLst>
            </p:cNvPr>
            <p:cNvCxnSpPr>
              <a:cxnSpLocks/>
              <a:endCxn id="9" idx="3"/>
            </p:cNvCxnSpPr>
            <p:nvPr/>
          </p:nvCxnSpPr>
          <p:spPr>
            <a:xfrm flipH="1">
              <a:off x="1553413" y="612974"/>
              <a:ext cx="10005003" cy="0"/>
            </a:xfrm>
            <a:prstGeom prst="lin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D2E950F-BF83-33AF-9B59-24F2C5D917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6592" y="44563"/>
              <a:ext cx="1136821" cy="1136821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8209552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Dou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AF18C347-9C6E-977D-BE5E-F19FBFFCB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8" y="6211726"/>
            <a:ext cx="471056" cy="365125"/>
          </a:xfrm>
        </p:spPr>
        <p:txBody>
          <a:bodyPr/>
          <a:lstStyle>
            <a:lvl1pPr algn="ctr">
              <a:defRPr sz="1200">
                <a:solidFill>
                  <a:schemeClr val="accent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23498A07-2AE1-4906-99DD-A7F4C55F52F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A61156-5D3B-974A-481A-878E610B773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27518" y="1478422"/>
            <a:ext cx="5077626" cy="4554449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DCF13C0C-BF88-2738-0BAE-4519FCF9A3A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86859" y="1478422"/>
            <a:ext cx="5066940" cy="4554449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3E7E6EC-009D-2F9B-230C-92744976560E}"/>
              </a:ext>
            </a:extLst>
          </p:cNvPr>
          <p:cNvGrpSpPr/>
          <p:nvPr userDrawn="1"/>
        </p:nvGrpSpPr>
        <p:grpSpPr>
          <a:xfrm>
            <a:off x="463379" y="2071"/>
            <a:ext cx="11141824" cy="1136821"/>
            <a:chOff x="416592" y="44563"/>
            <a:chExt cx="11141824" cy="1136821"/>
          </a:xfrm>
          <a:solidFill>
            <a:schemeClr val="tx1"/>
          </a:solidFill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8B5709C1-A376-46B0-94B4-637E79B83FC6}"/>
                </a:ext>
              </a:extLst>
            </p:cNvPr>
            <p:cNvCxnSpPr>
              <a:cxnSpLocks/>
              <a:endCxn id="10" idx="3"/>
            </p:cNvCxnSpPr>
            <p:nvPr/>
          </p:nvCxnSpPr>
          <p:spPr>
            <a:xfrm flipH="1">
              <a:off x="1553413" y="612974"/>
              <a:ext cx="10005003" cy="0"/>
            </a:xfrm>
            <a:prstGeom prst="lin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8CD0905D-6F2B-1375-240E-EB896A6C0AA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6592" y="44563"/>
              <a:ext cx="1136821" cy="1136821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3507591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E5707406-FA5C-7670-AA62-45A0EF28326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353798" y="6211726"/>
            <a:ext cx="471056" cy="365125"/>
          </a:xfrm>
        </p:spPr>
        <p:txBody>
          <a:bodyPr/>
          <a:lstStyle>
            <a:lvl1pPr algn="ctr">
              <a:defRPr sz="1200">
                <a:solidFill>
                  <a:schemeClr val="accent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23498A07-2AE1-4906-99DD-A7F4C55F52F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99E56CFC-0159-901D-8B49-83AFF12024D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85985" y="5657727"/>
            <a:ext cx="5316075" cy="553999"/>
          </a:xfrm>
          <a:solidFill>
            <a:schemeClr val="bg1"/>
          </a:solidFill>
        </p:spPr>
        <p:txBody>
          <a:bodyPr anchor="ctr">
            <a:noAutofit/>
          </a:bodyPr>
          <a:lstStyle>
            <a:lvl1pPr marL="0" indent="0">
              <a:buNone/>
              <a:defRPr sz="2800" b="1" i="0" cap="all" spc="100" baseline="0">
                <a:solidFill>
                  <a:srgbClr val="007396"/>
                </a:solidFill>
                <a:latin typeface="Lato" panose="020F0502020204030203" pitchFamily="34" charset="0"/>
                <a:cs typeface="Lato Medium" panose="020F050202020403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86E50D0-AC60-EAA7-30EC-DB9805B9D8BA}"/>
              </a:ext>
            </a:extLst>
          </p:cNvPr>
          <p:cNvCxnSpPr>
            <a:cxnSpLocks/>
          </p:cNvCxnSpPr>
          <p:nvPr userDrawn="1"/>
        </p:nvCxnSpPr>
        <p:spPr>
          <a:xfrm>
            <a:off x="2843784" y="6045200"/>
            <a:ext cx="8962231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4A7D62A3-B9AF-2F9E-ADD3-22BF937133EE}"/>
              </a:ext>
            </a:extLst>
          </p:cNvPr>
          <p:cNvGrpSpPr/>
          <p:nvPr userDrawn="1"/>
        </p:nvGrpSpPr>
        <p:grpSpPr>
          <a:xfrm>
            <a:off x="463379" y="2071"/>
            <a:ext cx="11141824" cy="1136821"/>
            <a:chOff x="416592" y="44563"/>
            <a:chExt cx="11141824" cy="1136821"/>
          </a:xfrm>
          <a:solidFill>
            <a:schemeClr val="tx1"/>
          </a:solidFill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F48E635-2A5B-9C42-EC20-98D10F192B39}"/>
                </a:ext>
              </a:extLst>
            </p:cNvPr>
            <p:cNvCxnSpPr>
              <a:cxnSpLocks/>
              <a:endCxn id="8" idx="3"/>
            </p:cNvCxnSpPr>
            <p:nvPr/>
          </p:nvCxnSpPr>
          <p:spPr>
            <a:xfrm flipH="1">
              <a:off x="1553413" y="612974"/>
              <a:ext cx="10005003" cy="0"/>
            </a:xfrm>
            <a:prstGeom prst="lin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DC4A1E11-BDE0-0EE1-220D-44AC1DF2AC5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6592" y="44563"/>
              <a:ext cx="1136821" cy="1136821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2102623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>
        <p:tmplLst>
          <p:tmpl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_Horiz-Sq_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2561397" y="1282700"/>
            <a:ext cx="2743200" cy="27432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6785533" y="1282700"/>
            <a:ext cx="2743200" cy="27432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E5707406-FA5C-7670-AA62-45A0EF28326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353798" y="6211726"/>
            <a:ext cx="471056" cy="365125"/>
          </a:xfrm>
        </p:spPr>
        <p:txBody>
          <a:bodyPr/>
          <a:lstStyle>
            <a:lvl1pPr algn="ctr">
              <a:defRPr sz="1200">
                <a:solidFill>
                  <a:schemeClr val="accent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23498A07-2AE1-4906-99DD-A7F4C55F52F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F79E50A-9B7C-23B2-1D64-B614A74A6EE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561396" y="4129391"/>
            <a:ext cx="2743199" cy="43021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9D479A00-B1EB-B09C-3108-08FAFDAE65C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85533" y="4129391"/>
            <a:ext cx="2743200" cy="430213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 cap="all" spc="50" baseline="0">
                <a:solidFill>
                  <a:srgbClr val="6F6F6F"/>
                </a:solidFill>
                <a:latin typeface="Lato" panose="020F0502020204030203" pitchFamily="34" charset="0"/>
              </a:defRPr>
            </a:lvl1pPr>
            <a:lvl2pPr marL="4572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2pPr>
            <a:lvl3pPr marL="9144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3pPr>
            <a:lvl4pPr marL="13716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4pPr>
            <a:lvl5pPr marL="1828800" indent="0">
              <a:buFontTx/>
              <a:buNone/>
              <a:defRPr sz="1600" cap="all" spc="50" baseline="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CA244605-F92A-1E25-CF5D-886124685DD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561396" y="4572177"/>
            <a:ext cx="2743199" cy="122885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elit. Proin sed libero in magna</a:t>
            </a:r>
            <a:r>
              <a:rPr lang="en-US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  <a:endParaRPr lang="id-ID" sz="1200" spc="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A2839529-F1FF-20F4-F303-1A224CA0C5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85533" y="4572177"/>
            <a:ext cx="2743200" cy="122885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spc="50" baseline="0">
                <a:solidFill>
                  <a:srgbClr val="6F6F6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Lorem ipsum dolor sit amet, consectetur adipiscing elit. Proin sed libero in magna</a:t>
            </a:r>
            <a:r>
              <a:rPr lang="en-US" sz="1200" spc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  <a:endParaRPr lang="id-ID" sz="1200" spc="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99E56CFC-0159-901D-8B49-83AFF12024D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85984" y="5657727"/>
            <a:ext cx="4572000" cy="553999"/>
          </a:xfrm>
          <a:solidFill>
            <a:schemeClr val="bg1"/>
          </a:solidFill>
        </p:spPr>
        <p:txBody>
          <a:bodyPr anchor="ctr">
            <a:noAutofit/>
          </a:bodyPr>
          <a:lstStyle>
            <a:lvl1pPr marL="0" indent="0">
              <a:buNone/>
              <a:defRPr sz="2800" b="1" i="0" cap="all" spc="100" baseline="0">
                <a:solidFill>
                  <a:srgbClr val="007396"/>
                </a:solidFill>
                <a:latin typeface="Lato" panose="020F0502020204030203" pitchFamily="34" charset="0"/>
                <a:cs typeface="Lato Medium" panose="020F050202020403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86E50D0-AC60-EAA7-30EC-DB9805B9D8BA}"/>
              </a:ext>
            </a:extLst>
          </p:cNvPr>
          <p:cNvCxnSpPr>
            <a:cxnSpLocks/>
          </p:cNvCxnSpPr>
          <p:nvPr userDrawn="1"/>
        </p:nvCxnSpPr>
        <p:spPr>
          <a:xfrm>
            <a:off x="2843784" y="6045200"/>
            <a:ext cx="8962231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414A9C57-1B42-65AD-2204-6DB3520F8EA1}"/>
              </a:ext>
            </a:extLst>
          </p:cNvPr>
          <p:cNvGrpSpPr/>
          <p:nvPr userDrawn="1"/>
        </p:nvGrpSpPr>
        <p:grpSpPr>
          <a:xfrm>
            <a:off x="463379" y="2071"/>
            <a:ext cx="11141824" cy="1136821"/>
            <a:chOff x="416592" y="44563"/>
            <a:chExt cx="11141824" cy="1136821"/>
          </a:xfrm>
          <a:solidFill>
            <a:schemeClr val="tx1"/>
          </a:solidFill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6107FBB-F193-C92E-FA8A-CAE99D1CBB62}"/>
                </a:ext>
              </a:extLst>
            </p:cNvPr>
            <p:cNvCxnSpPr>
              <a:cxnSpLocks/>
              <a:endCxn id="12" idx="3"/>
            </p:cNvCxnSpPr>
            <p:nvPr/>
          </p:nvCxnSpPr>
          <p:spPr>
            <a:xfrm flipH="1">
              <a:off x="1553413" y="612974"/>
              <a:ext cx="10005003" cy="0"/>
            </a:xfrm>
            <a:prstGeom prst="lin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545B9CFF-DFDC-1D0A-883A-5E40928D41F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6592" y="44563"/>
              <a:ext cx="1136821" cy="1136821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6449104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>
        <p:tmplLst>
          <p:tmpl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Lato" panose="020F0502020204030203" pitchFamily="34" charset="0"/>
              </a:defRPr>
            </a:lvl1pPr>
          </a:lstStyle>
          <a:p>
            <a:fld id="{23498A07-2AE1-4906-99DD-A7F4C55F52F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1153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00" r:id="rId2"/>
    <p:sldLayoutId id="2147483756" r:id="rId3"/>
    <p:sldLayoutId id="2147483770" r:id="rId4"/>
    <p:sldLayoutId id="2147483771" r:id="rId5"/>
    <p:sldLayoutId id="2147483746" r:id="rId6"/>
    <p:sldLayoutId id="2147483747" r:id="rId7"/>
    <p:sldLayoutId id="2147483767" r:id="rId8"/>
    <p:sldLayoutId id="2147483757" r:id="rId9"/>
    <p:sldLayoutId id="2147483758" r:id="rId10"/>
    <p:sldLayoutId id="2147483759" r:id="rId11"/>
    <p:sldLayoutId id="2147483754" r:id="rId12"/>
    <p:sldLayoutId id="2147483760" r:id="rId13"/>
    <p:sldLayoutId id="2147483761" r:id="rId14"/>
    <p:sldLayoutId id="2147483762" r:id="rId15"/>
    <p:sldLayoutId id="2147483755" r:id="rId16"/>
    <p:sldLayoutId id="2147483763" r:id="rId17"/>
    <p:sldLayoutId id="2147483764" r:id="rId18"/>
    <p:sldLayoutId id="2147483765" r:id="rId19"/>
    <p:sldLayoutId id="2147483766" r:id="rId20"/>
    <p:sldLayoutId id="2147483692" r:id="rId21"/>
    <p:sldLayoutId id="2147483685" r:id="rId22"/>
  </p:sldLayoutIdLst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 cap="all" spc="100" baseline="0">
          <a:solidFill>
            <a:schemeClr val="tx1"/>
          </a:solidFill>
          <a:latin typeface="Lato" panose="020F0502020204030203" pitchFamily="34" charset="0"/>
          <a:ea typeface="Roboto" panose="02000000000000000000" pitchFamily="2" charset="0"/>
          <a:cs typeface="Lato" panose="020F050202020403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35.jpe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8.png"/><Relationship Id="rId5" Type="http://schemas.openxmlformats.org/officeDocument/2006/relationships/image" Target="../media/image37.jpeg"/><Relationship Id="rId4" Type="http://schemas.openxmlformats.org/officeDocument/2006/relationships/image" Target="../media/image36.png"/><Relationship Id="rId9" Type="http://schemas.openxmlformats.org/officeDocument/2006/relationships/image" Target="../media/image4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jpeg"/><Relationship Id="rId5" Type="http://schemas.openxmlformats.org/officeDocument/2006/relationships/image" Target="../media/image2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2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jpeg"/><Relationship Id="rId5" Type="http://schemas.openxmlformats.org/officeDocument/2006/relationships/image" Target="../media/image17.emf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.jpe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24.jpeg"/><Relationship Id="rId4" Type="http://schemas.openxmlformats.org/officeDocument/2006/relationships/image" Target="../media/image17.emf"/><Relationship Id="rId9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2.png"/><Relationship Id="rId5" Type="http://schemas.openxmlformats.org/officeDocument/2006/relationships/image" Target="../media/image31.JPG"/><Relationship Id="rId4" Type="http://schemas.openxmlformats.org/officeDocument/2006/relationships/image" Target="../media/image3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06691D-732F-749E-4A48-CC628D10BF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B61D2DC1-05A2-ADF8-445A-3EB4BE514121}"/>
              </a:ext>
            </a:extLst>
          </p:cNvPr>
          <p:cNvGrpSpPr/>
          <p:nvPr/>
        </p:nvGrpSpPr>
        <p:grpSpPr>
          <a:xfrm>
            <a:off x="188535" y="5993597"/>
            <a:ext cx="3310751" cy="354020"/>
            <a:chOff x="188535" y="5993597"/>
            <a:chExt cx="3310751" cy="354020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3E2D71AA-0731-E430-0A8A-73E6CEEB3D83}"/>
                </a:ext>
              </a:extLst>
            </p:cNvPr>
            <p:cNvGrpSpPr/>
            <p:nvPr/>
          </p:nvGrpSpPr>
          <p:grpSpPr>
            <a:xfrm>
              <a:off x="376767" y="6301897"/>
              <a:ext cx="3026834" cy="45720"/>
              <a:chOff x="376767" y="6301897"/>
              <a:chExt cx="3026834" cy="45720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51C9C76E-C6A8-7474-9FEC-4B11F9C54273}"/>
                  </a:ext>
                </a:extLst>
              </p:cNvPr>
              <p:cNvSpPr/>
              <p:nvPr/>
            </p:nvSpPr>
            <p:spPr>
              <a:xfrm>
                <a:off x="376767" y="6301898"/>
                <a:ext cx="2743200" cy="45719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2757EF3-1532-8B00-5C37-D29B6DD15AD2}"/>
                  </a:ext>
                </a:extLst>
              </p:cNvPr>
              <p:cNvSpPr/>
              <p:nvPr/>
            </p:nvSpPr>
            <p:spPr>
              <a:xfrm>
                <a:off x="1117601" y="6301897"/>
                <a:ext cx="2286000" cy="45719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8" name="Text Placeholder 6">
              <a:extLst>
                <a:ext uri="{FF2B5EF4-FFF2-40B4-BE49-F238E27FC236}">
                  <a16:creationId xmlns:a16="http://schemas.microsoft.com/office/drawing/2014/main" id="{F81DB941-0DC0-1B9C-2897-892EB7FA1567}"/>
                </a:ext>
              </a:extLst>
            </p:cNvPr>
            <p:cNvSpPr txBox="1">
              <a:spLocks/>
            </p:cNvSpPr>
            <p:nvPr/>
          </p:nvSpPr>
          <p:spPr>
            <a:xfrm>
              <a:off x="188535" y="5993597"/>
              <a:ext cx="3310751" cy="272144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20000"/>
                </a:lnSpc>
                <a:spcBef>
                  <a:spcPts val="0"/>
                </a:spcBef>
                <a:buNone/>
                <a:defRPr sz="3200"/>
              </a:pPr>
              <a:r>
                <a:rPr lang="en-US" sz="1000" b="1" spc="100" dirty="0">
                  <a:solidFill>
                    <a:srgbClr val="007396"/>
                  </a:solidFill>
                  <a:latin typeface="Lato" panose="020F0502020204030203" pitchFamily="34" charset="0"/>
                  <a:ea typeface="Roboto" panose="02000000000000000000" pitchFamily="2" charset="0"/>
                  <a:cs typeface="Open Sans" panose="020B0606030504020204" pitchFamily="34" charset="0"/>
                </a:rPr>
                <a:t>THE ARTEMIA YOU CAN TRUST</a:t>
              </a:r>
            </a:p>
          </p:txBody>
        </p:sp>
      </p:grp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68180E7-6FA2-9025-3F0A-C4D63EF4CA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76766" y="3794761"/>
            <a:ext cx="11631203" cy="139834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IE" sz="2800" dirty="0"/>
              <a:t>CONCEPTS AND DEVELOPMENTS TO SUPPORT A MORE SUSTAINABLE, OPTIMAL USAGE OF ARTEMIA</a:t>
            </a:r>
          </a:p>
          <a:p>
            <a:pPr>
              <a:spcBef>
                <a:spcPts val="0"/>
              </a:spcBef>
            </a:pPr>
            <a:r>
              <a:rPr lang="en-IE" sz="2800" dirty="0"/>
              <a:t>IN SHRIMP AND FISH PRODUCTION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468DDEA-C972-EBE5-77B4-94451DF1C6D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37263" y="5433994"/>
            <a:ext cx="10910207" cy="447040"/>
          </a:xfrm>
        </p:spPr>
        <p:txBody>
          <a:bodyPr>
            <a:normAutofit/>
          </a:bodyPr>
          <a:lstStyle/>
          <a:p>
            <a:r>
              <a:rPr lang="en-US" sz="1200" b="0" dirty="0">
                <a:latin typeface="+mn-lt"/>
              </a:rPr>
              <a:t>E</a:t>
            </a:r>
            <a:r>
              <a:rPr lang="en-US" sz="1200" b="0" cap="none" dirty="0">
                <a:latin typeface="+mn-lt"/>
              </a:rPr>
              <a:t>rik</a:t>
            </a:r>
            <a:r>
              <a:rPr lang="en-US" sz="1200" b="0" dirty="0">
                <a:latin typeface="+mn-lt"/>
              </a:rPr>
              <a:t> V</a:t>
            </a:r>
            <a:r>
              <a:rPr lang="en-US" sz="1200" b="0" cap="none" dirty="0">
                <a:latin typeface="+mn-lt"/>
              </a:rPr>
              <a:t>an</a:t>
            </a:r>
            <a:r>
              <a:rPr lang="en-US" sz="1200" b="0" dirty="0">
                <a:latin typeface="+mn-lt"/>
              </a:rPr>
              <a:t> B</a:t>
            </a:r>
            <a:r>
              <a:rPr lang="en-US" sz="1200" b="0" cap="none" dirty="0">
                <a:latin typeface="+mn-lt"/>
              </a:rPr>
              <a:t>allaer</a:t>
            </a:r>
            <a:r>
              <a:rPr lang="en-US" sz="1200" b="0" dirty="0">
                <a:latin typeface="+mn-lt"/>
              </a:rPr>
              <a:t>, </a:t>
            </a:r>
            <a:r>
              <a:rPr lang="en-US" sz="1200" b="0" dirty="0" err="1">
                <a:latin typeface="+mn-lt"/>
              </a:rPr>
              <a:t>P</a:t>
            </a:r>
            <a:r>
              <a:rPr lang="en-US" sz="1200" b="0" cap="none" dirty="0" err="1">
                <a:latin typeface="+mn-lt"/>
              </a:rPr>
              <a:t>atipon</a:t>
            </a:r>
            <a:r>
              <a:rPr lang="en-US" sz="1200" b="0" dirty="0">
                <a:latin typeface="+mn-lt"/>
              </a:rPr>
              <a:t> </a:t>
            </a:r>
            <a:r>
              <a:rPr lang="en-US" sz="1200" b="0" dirty="0" err="1">
                <a:latin typeface="+mn-lt"/>
              </a:rPr>
              <a:t>S</a:t>
            </a:r>
            <a:r>
              <a:rPr lang="en-US" sz="1200" b="0" cap="none" dirty="0" err="1">
                <a:latin typeface="+mn-lt"/>
              </a:rPr>
              <a:t>rianek</a:t>
            </a:r>
            <a:r>
              <a:rPr lang="en-US" sz="1200" b="0" dirty="0">
                <a:latin typeface="+mn-lt"/>
              </a:rPr>
              <a:t>, </a:t>
            </a:r>
            <a:r>
              <a:rPr lang="en-US" sz="1200" b="0" dirty="0" err="1">
                <a:latin typeface="+mn-lt"/>
              </a:rPr>
              <a:t>B</a:t>
            </a:r>
            <a:r>
              <a:rPr lang="en-US" sz="1200" b="0" cap="none" dirty="0" err="1">
                <a:latin typeface="+mn-lt"/>
              </a:rPr>
              <a:t>unjonk</a:t>
            </a:r>
            <a:r>
              <a:rPr lang="en-US" sz="1200" b="0" dirty="0">
                <a:latin typeface="+mn-lt"/>
              </a:rPr>
              <a:t> </a:t>
            </a:r>
            <a:r>
              <a:rPr lang="en-US" sz="1200" b="0" dirty="0" err="1">
                <a:latin typeface="+mn-lt"/>
              </a:rPr>
              <a:t>N</a:t>
            </a:r>
            <a:r>
              <a:rPr lang="en-US" sz="1200" b="0" cap="none" dirty="0" err="1">
                <a:latin typeface="+mn-lt"/>
              </a:rPr>
              <a:t>issapawanich</a:t>
            </a:r>
            <a:r>
              <a:rPr lang="en-US" sz="1200" b="0" dirty="0">
                <a:latin typeface="+mn-lt"/>
              </a:rPr>
              <a:t>, </a:t>
            </a:r>
            <a:r>
              <a:rPr lang="en-US" sz="1200" b="0" cap="none" dirty="0">
                <a:latin typeface="+mn-lt"/>
              </a:rPr>
              <a:t>and</a:t>
            </a:r>
            <a:r>
              <a:rPr lang="en-US" sz="1200" b="0" dirty="0">
                <a:latin typeface="+mn-lt"/>
              </a:rPr>
              <a:t> T</a:t>
            </a:r>
            <a:r>
              <a:rPr lang="en-US" sz="1200" b="0" cap="none" dirty="0">
                <a:latin typeface="+mn-lt"/>
              </a:rPr>
              <a:t>homas</a:t>
            </a:r>
            <a:r>
              <a:rPr lang="en-US" sz="1200" b="0" dirty="0">
                <a:latin typeface="+mn-lt"/>
              </a:rPr>
              <a:t> </a:t>
            </a:r>
            <a:r>
              <a:rPr lang="en-US" sz="1200" b="0" dirty="0" err="1">
                <a:latin typeface="+mn-lt"/>
              </a:rPr>
              <a:t>B</a:t>
            </a:r>
            <a:r>
              <a:rPr lang="en-US" sz="1200" b="0" cap="none" dirty="0" err="1">
                <a:latin typeface="+mn-lt"/>
              </a:rPr>
              <a:t>osteels</a:t>
            </a:r>
            <a:endParaRPr lang="en-US" sz="1200" b="0" dirty="0">
              <a:latin typeface="+mn-lt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69B17D8-DFFB-8A79-11FA-0CF00B79E16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87616" y="5158897"/>
            <a:ext cx="1143000" cy="1143000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15C2542D-EBD2-2E0F-61DA-D365DFC3808E}"/>
              </a:ext>
            </a:extLst>
          </p:cNvPr>
          <p:cNvGrpSpPr/>
          <p:nvPr/>
        </p:nvGrpSpPr>
        <p:grpSpPr>
          <a:xfrm>
            <a:off x="-162838" y="-200416"/>
            <a:ext cx="12492000" cy="3947079"/>
            <a:chOff x="-162838" y="-200416"/>
            <a:chExt cx="12492000" cy="3947079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7113425C-0939-9578-E345-3EB0926ACC4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77506" y="-162834"/>
              <a:ext cx="5249228" cy="368074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735AD6C5-6371-CFD4-54DC-ABF2B321104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95576" y="-200416"/>
              <a:ext cx="4937760" cy="370332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86D372A2-3519-CD64-4557-3131D7D99AF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62630" y="-50155"/>
              <a:ext cx="3992118" cy="354139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A3D9E63D-1BB2-9141-AE38-2909CC72FA66}"/>
                </a:ext>
              </a:extLst>
            </p:cNvPr>
            <p:cNvSpPr/>
            <p:nvPr/>
          </p:nvSpPr>
          <p:spPr>
            <a:xfrm>
              <a:off x="-162838" y="3206663"/>
              <a:ext cx="12492000" cy="540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</p:grpSp>
    </p:spTree>
    <p:extLst>
      <p:ext uri="{BB962C8B-B14F-4D97-AF65-F5344CB8AC3E}">
        <p14:creationId xmlns:p14="http://schemas.microsoft.com/office/powerpoint/2010/main" val="38499668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683218-F2B6-3C12-6522-572ADA1AB4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ECAFD63-B7FF-FB6A-8A6F-A780286A35D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23498A07-2AE1-4906-99DD-A7F4C55F52F9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586D15-EA27-762F-94D0-90536669BA28}"/>
              </a:ext>
            </a:extLst>
          </p:cNvPr>
          <p:cNvSpPr txBox="1"/>
          <p:nvPr/>
        </p:nvSpPr>
        <p:spPr>
          <a:xfrm>
            <a:off x="1825619" y="316875"/>
            <a:ext cx="8801640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IE" sz="2800" dirty="0">
                <a:solidFill>
                  <a:srgbClr val="6F6F6F"/>
                </a:solidFill>
              </a:rPr>
              <a:t>ARTEMIA USAGE: Artemia juvenile</a:t>
            </a:r>
            <a:r>
              <a:rPr lang="en-IE" sz="2800" b="1" dirty="0">
                <a:solidFill>
                  <a:schemeClr val="accent1"/>
                </a:solidFill>
              </a:rPr>
              <a:t> </a:t>
            </a:r>
            <a:r>
              <a:rPr lang="en-IE" sz="2800" dirty="0">
                <a:solidFill>
                  <a:srgbClr val="6F6F6F"/>
                </a:solidFill>
              </a:rPr>
              <a:t>+ adult </a:t>
            </a:r>
            <a:r>
              <a:rPr lang="en-IE" sz="2800" b="1" dirty="0">
                <a:solidFill>
                  <a:srgbClr val="007396"/>
                </a:solidFill>
              </a:rPr>
              <a:t>Biomass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8D34291-6CBC-3AEC-E1AB-26BAA53F9914}"/>
              </a:ext>
            </a:extLst>
          </p:cNvPr>
          <p:cNvGrpSpPr/>
          <p:nvPr/>
        </p:nvGrpSpPr>
        <p:grpSpPr>
          <a:xfrm>
            <a:off x="541415" y="1309707"/>
            <a:ext cx="5385912" cy="3964267"/>
            <a:chOff x="541415" y="1309707"/>
            <a:chExt cx="5385912" cy="3964267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B5EF1CAD-C7BF-76FA-3138-A1F43078B8B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97689" y="1309707"/>
              <a:ext cx="2129638" cy="2264054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3609ABB6-25E5-44EF-9DB8-6B18CA10948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1415" y="2505105"/>
              <a:ext cx="4046809" cy="2768869"/>
            </a:xfrm>
            <a:prstGeom prst="rect">
              <a:avLst/>
            </a:prstGeom>
            <a:effectLst>
              <a:softEdge rad="31750"/>
            </a:effectLst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7709AD4-A11A-66E0-76CB-FE4844FAD3CD}"/>
                </a:ext>
              </a:extLst>
            </p:cNvPr>
            <p:cNvSpPr txBox="1"/>
            <p:nvPr/>
          </p:nvSpPr>
          <p:spPr>
            <a:xfrm>
              <a:off x="1331949" y="2055126"/>
              <a:ext cx="24657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E" dirty="0">
                  <a:solidFill>
                    <a:schemeClr val="accent1"/>
                  </a:solidFill>
                </a:rPr>
                <a:t>Outdoor pond model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5ACF3E6B-2E32-5CEA-95C8-D4A766C9E806}"/>
              </a:ext>
            </a:extLst>
          </p:cNvPr>
          <p:cNvSpPr txBox="1"/>
          <p:nvPr/>
        </p:nvSpPr>
        <p:spPr>
          <a:xfrm>
            <a:off x="1801801" y="840095"/>
            <a:ext cx="373050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IE" sz="1400" dirty="0">
                <a:solidFill>
                  <a:srgbClr val="6F6F6F"/>
                </a:solidFill>
              </a:rPr>
              <a:t>ARTEMIA BIOMASS PRODUCTION MODELS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ADDEB86B-435C-99C9-4213-C63E9AC2D1E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885911" y="555981"/>
            <a:ext cx="1509713" cy="1962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168B3009-FDCB-0CBF-849C-9CC382F96BCB}"/>
              </a:ext>
            </a:extLst>
          </p:cNvPr>
          <p:cNvGrpSpPr/>
          <p:nvPr/>
        </p:nvGrpSpPr>
        <p:grpSpPr>
          <a:xfrm>
            <a:off x="7775770" y="1627207"/>
            <a:ext cx="3953545" cy="3473452"/>
            <a:chOff x="7775770" y="1627207"/>
            <a:chExt cx="3953545" cy="3473452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4D3D8750-033F-D34A-D0B0-C7523035381F}"/>
                </a:ext>
              </a:extLst>
            </p:cNvPr>
            <p:cNvGrpSpPr/>
            <p:nvPr/>
          </p:nvGrpSpPr>
          <p:grpSpPr>
            <a:xfrm>
              <a:off x="7851742" y="2914940"/>
              <a:ext cx="3877573" cy="2185719"/>
              <a:chOff x="7851742" y="2914940"/>
              <a:chExt cx="3877573" cy="2185719"/>
            </a:xfrm>
          </p:grpSpPr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F048041D-129E-EDCF-4445-23C7480CAD4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851742" y="2914940"/>
                <a:ext cx="3877573" cy="2185719"/>
              </a:xfrm>
              <a:prstGeom prst="rect">
                <a:avLst/>
              </a:prstGeom>
            </p:spPr>
          </p:pic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15BFFC07-E003-0D91-B7FD-9353E87319B0}"/>
                  </a:ext>
                </a:extLst>
              </p:cNvPr>
              <p:cNvSpPr/>
              <p:nvPr/>
            </p:nvSpPr>
            <p:spPr>
              <a:xfrm>
                <a:off x="7851742" y="4979406"/>
                <a:ext cx="770101" cy="12125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E"/>
              </a:p>
            </p:txBody>
          </p:sp>
        </p:grp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8D08D614-E0A7-FC4A-51D6-09F2C325BEE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960465" y="1627207"/>
              <a:ext cx="1393333" cy="1152745"/>
            </a:xfrm>
            <a:prstGeom prst="rect">
              <a:avLst/>
            </a:prstGeom>
            <a:ln>
              <a:noFill/>
            </a:ln>
            <a:effectLst/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1AB0F61-316A-E069-2DA7-8BC546AFF026}"/>
                </a:ext>
              </a:extLst>
            </p:cNvPr>
            <p:cNvSpPr txBox="1"/>
            <p:nvPr/>
          </p:nvSpPr>
          <p:spPr>
            <a:xfrm>
              <a:off x="7775770" y="2390096"/>
              <a:ext cx="21788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E" dirty="0">
                  <a:solidFill>
                    <a:schemeClr val="accent1"/>
                  </a:solidFill>
                </a:rPr>
                <a:t>Indoor tank model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DC16608-F0C1-5263-E2F4-DD2EDD3C7C81}"/>
                </a:ext>
              </a:extLst>
            </p:cNvPr>
            <p:cNvSpPr txBox="1"/>
            <p:nvPr/>
          </p:nvSpPr>
          <p:spPr>
            <a:xfrm>
              <a:off x="10657131" y="4915304"/>
              <a:ext cx="962123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E" sz="600" dirty="0"/>
                <a:t>Source: IMB, Malaysia</a:t>
              </a:r>
            </a:p>
          </p:txBody>
        </p:sp>
      </p:grpSp>
      <p:pic>
        <p:nvPicPr>
          <p:cNvPr id="38" name="Picture 37">
            <a:extLst>
              <a:ext uri="{FF2B5EF4-FFF2-40B4-BE49-F238E27FC236}">
                <a16:creationId xmlns:a16="http://schemas.microsoft.com/office/drawing/2014/main" id="{A5EC1950-AA14-2291-C6AE-5ED0DA4236CF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097" y="133432"/>
            <a:ext cx="1143000" cy="114300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772C9F8B-17C3-8905-5DDA-777A38DA64EE}"/>
              </a:ext>
            </a:extLst>
          </p:cNvPr>
          <p:cNvGrpSpPr/>
          <p:nvPr/>
        </p:nvGrpSpPr>
        <p:grpSpPr>
          <a:xfrm>
            <a:off x="4711324" y="3355321"/>
            <a:ext cx="3140418" cy="2136204"/>
            <a:chOff x="4711324" y="2875261"/>
            <a:chExt cx="3140418" cy="213620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EDE9B38-49C0-A361-7193-6F875F237B51}"/>
                </a:ext>
              </a:extLst>
            </p:cNvPr>
            <p:cNvSpPr txBox="1"/>
            <p:nvPr/>
          </p:nvSpPr>
          <p:spPr>
            <a:xfrm>
              <a:off x="4711324" y="3841914"/>
              <a:ext cx="3140418" cy="116955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/>
            <a:p>
              <a:r>
                <a:rPr lang="en-IE" sz="1400" b="1" dirty="0">
                  <a:solidFill>
                    <a:srgbClr val="007396"/>
                  </a:solidFill>
                </a:rPr>
                <a:t>Artemia juveniles</a:t>
              </a:r>
              <a:endParaRPr lang="en-IE" sz="1400" dirty="0"/>
            </a:p>
            <a:p>
              <a:pPr marL="285750" indent="-144000">
                <a:buFont typeface="Arial" panose="020B0604020202020204" pitchFamily="34" charset="0"/>
                <a:buChar char="•"/>
              </a:pPr>
              <a:r>
                <a:rPr lang="en-IE" sz="1400" dirty="0"/>
                <a:t>timed partial harvest of outdoor biomass ponds</a:t>
              </a:r>
            </a:p>
            <a:p>
              <a:pPr marL="285750" indent="-144000">
                <a:buFont typeface="Arial" panose="020B0604020202020204" pitchFamily="34" charset="0"/>
                <a:buChar char="•"/>
              </a:pPr>
              <a:r>
                <a:rPr lang="en-IE" sz="1400" dirty="0"/>
                <a:t>targeted production in tanks </a:t>
              </a:r>
              <a:r>
                <a:rPr lang="en-IE" sz="1400" dirty="0">
                  <a:latin typeface="Aptos Narrow" panose="020B0004020202020204" pitchFamily="34" charset="0"/>
                </a:rPr>
                <a:t>← </a:t>
              </a:r>
              <a:r>
                <a:rPr lang="en-IE" sz="1400" dirty="0"/>
                <a:t>cost-efficiency</a:t>
              </a:r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D40FD8EE-D6CA-E952-EA56-C836F9805F6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7833283">
              <a:off x="6266049" y="3107671"/>
              <a:ext cx="1397000" cy="932180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EE0B9AF7-9946-7569-81CA-375B834B70BE}"/>
              </a:ext>
            </a:extLst>
          </p:cNvPr>
          <p:cNvSpPr txBox="1">
            <a:spLocks/>
          </p:cNvSpPr>
          <p:nvPr/>
        </p:nvSpPr>
        <p:spPr>
          <a:xfrm>
            <a:off x="-392490" y="5919682"/>
            <a:ext cx="3310751" cy="27214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  <a:defRPr sz="3200"/>
            </a:pPr>
            <a:r>
              <a:rPr lang="en-US" sz="1000" b="1" spc="100" dirty="0">
                <a:solidFill>
                  <a:srgbClr val="007396"/>
                </a:solidFill>
                <a:latin typeface="Lato" panose="020F05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THE ARTEMIA YOU CAN TRUST</a:t>
            </a:r>
          </a:p>
        </p:txBody>
      </p:sp>
    </p:spTree>
    <p:extLst>
      <p:ext uri="{BB962C8B-B14F-4D97-AF65-F5344CB8AC3E}">
        <p14:creationId xmlns:p14="http://schemas.microsoft.com/office/powerpoint/2010/main" val="1903376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FEE39A-DA7E-0032-4791-37A63519E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8F07118-62FD-3427-7396-5DABD2270613}"/>
              </a:ext>
            </a:extLst>
          </p:cNvPr>
          <p:cNvSpPr txBox="1"/>
          <p:nvPr/>
        </p:nvSpPr>
        <p:spPr>
          <a:xfrm>
            <a:off x="3567169" y="951372"/>
            <a:ext cx="8065386" cy="47649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65176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sz="1400" b="1" spc="50" noProof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Live Artemia is essential </a:t>
            </a:r>
            <a:r>
              <a:rPr lang="en-US" sz="1400" spc="50" noProof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to marine aquaculture</a:t>
            </a:r>
          </a:p>
          <a:p>
            <a:pPr marL="672084" lvl="1" indent="-144000">
              <a:lnSpc>
                <a:spcPct val="125000"/>
              </a:lnSpc>
              <a:spcAft>
                <a:spcPts val="1200"/>
              </a:spcAft>
              <a:buFont typeface="Aptos Narrow" panose="020B0004020202020204" pitchFamily="34" charset="0"/>
              <a:buChar char="→"/>
            </a:pPr>
            <a:r>
              <a:rPr lang="en-US" sz="1400" spc="50" dirty="0">
                <a:latin typeface="Open Sans" pitchFamily="2" charset="0"/>
                <a:ea typeface="Open Sans" pitchFamily="2" charset="0"/>
                <a:cs typeface="Open Sans" pitchFamily="2" charset="0"/>
              </a:rPr>
              <a:t>substantial benefits in both hatchery and on-growing phases</a:t>
            </a:r>
          </a:p>
          <a:p>
            <a:pPr marL="214884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sz="1400" spc="50" dirty="0">
                <a:latin typeface="Open Sans" pitchFamily="2" charset="0"/>
                <a:ea typeface="Open Sans" pitchFamily="2" charset="0"/>
                <a:cs typeface="Open Sans" pitchFamily="2" charset="0"/>
              </a:rPr>
              <a:t>Available Artemia resource is not being used to its full potential</a:t>
            </a:r>
          </a:p>
          <a:p>
            <a:pPr marL="672084" lvl="1" indent="-144000">
              <a:lnSpc>
                <a:spcPct val="125000"/>
              </a:lnSpc>
              <a:spcAft>
                <a:spcPts val="600"/>
              </a:spcAft>
              <a:buFont typeface="Aptos Narrow" panose="020B0004020202020204" pitchFamily="34" charset="0"/>
              <a:buChar char="→"/>
            </a:pPr>
            <a:r>
              <a:rPr lang="en-GB" sz="1400" b="1" spc="50" dirty="0" err="1">
                <a:ea typeface="Open Sans" pitchFamily="2" charset="0"/>
                <a:cs typeface="Open Sans" pitchFamily="2" charset="0"/>
              </a:rPr>
              <a:t>ToDo</a:t>
            </a:r>
            <a:r>
              <a:rPr lang="en-GB" sz="1400" spc="50" dirty="0">
                <a:ea typeface="Open Sans" pitchFamily="2" charset="0"/>
                <a:cs typeface="Open Sans" pitchFamily="2" charset="0"/>
              </a:rPr>
              <a:t> </a:t>
            </a:r>
            <a:r>
              <a:rPr lang="en-GB" sz="1400" spc="50" dirty="0">
                <a:latin typeface="Aptos Narrow" panose="020B0004020202020204" pitchFamily="34" charset="0"/>
                <a:ea typeface="Open Sans" pitchFamily="2" charset="0"/>
                <a:cs typeface="Open Sans" pitchFamily="2" charset="0"/>
              </a:rPr>
              <a:t>←</a:t>
            </a:r>
            <a:r>
              <a:rPr lang="en-GB" sz="1400" spc="50" dirty="0">
                <a:ea typeface="Open Sans" pitchFamily="2" charset="0"/>
                <a:cs typeface="Open Sans" pitchFamily="2" charset="0"/>
              </a:rPr>
              <a:t> overall + site- and situation-specific scenarios</a:t>
            </a:r>
            <a:endParaRPr lang="en-US" sz="1400" spc="50" dirty="0">
              <a:ea typeface="Open Sans" pitchFamily="2" charset="0"/>
              <a:cs typeface="Open Sans" pitchFamily="2" charset="0"/>
            </a:endParaRPr>
          </a:p>
          <a:p>
            <a:pPr marL="529200" lvl="1">
              <a:lnSpc>
                <a:spcPct val="125000"/>
              </a:lnSpc>
            </a:pPr>
            <a:r>
              <a:rPr lang="en-US" sz="1400" b="1" spc="50" dirty="0">
                <a:solidFill>
                  <a:srgbClr val="6F6F6F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short term</a:t>
            </a:r>
            <a:endParaRPr lang="en-US" sz="1400" spc="50" dirty="0">
              <a:solidFill>
                <a:srgbClr val="6F6F6F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900000" lvl="2" indent="-144000">
              <a:lnSpc>
                <a:spcPct val="125000"/>
              </a:lnSpc>
              <a:buFont typeface="Courier New" panose="02070309020205020404" pitchFamily="49" charset="0"/>
              <a:buChar char="o"/>
            </a:pPr>
            <a:r>
              <a:rPr lang="en-US" sz="1400" spc="50" dirty="0">
                <a:latin typeface="Open Sans" pitchFamily="2" charset="0"/>
                <a:ea typeface="Open Sans" pitchFamily="2" charset="0"/>
                <a:cs typeface="Open Sans" pitchFamily="2" charset="0"/>
              </a:rPr>
              <a:t>Prioritize</a:t>
            </a:r>
            <a:r>
              <a:rPr lang="en-US" sz="1400" b="1" spc="50" dirty="0"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lang="en-US" sz="1400" b="1" spc="50" dirty="0">
                <a:solidFill>
                  <a:srgbClr val="00739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efficient ways</a:t>
            </a:r>
            <a:r>
              <a:rPr lang="en-US" sz="1400" spc="50" dirty="0">
                <a:solidFill>
                  <a:srgbClr val="00739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lang="en-US" sz="1400" spc="50" dirty="0">
                <a:latin typeface="Open Sans" pitchFamily="2" charset="0"/>
                <a:ea typeface="Open Sans" pitchFamily="2" charset="0"/>
                <a:cs typeface="Open Sans" pitchFamily="2" charset="0"/>
              </a:rPr>
              <a:t>to </a:t>
            </a:r>
            <a:r>
              <a:rPr lang="en-US" sz="1400" b="1" spc="50" dirty="0">
                <a:solidFill>
                  <a:srgbClr val="00739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disseminate</a:t>
            </a:r>
            <a:r>
              <a:rPr lang="en-US" sz="1400" spc="50" dirty="0">
                <a:solidFill>
                  <a:srgbClr val="00739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, </a:t>
            </a:r>
            <a:r>
              <a:rPr lang="en-US" sz="1400" b="1" spc="50" dirty="0">
                <a:solidFill>
                  <a:srgbClr val="00739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train</a:t>
            </a:r>
            <a:r>
              <a:rPr lang="en-US" sz="1400" spc="50" dirty="0">
                <a:solidFill>
                  <a:srgbClr val="00739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lang="en-US" sz="1400" spc="50" dirty="0">
                <a:latin typeface="Open Sans" pitchFamily="2" charset="0"/>
                <a:ea typeface="Open Sans" pitchFamily="2" charset="0"/>
                <a:cs typeface="Open Sans" pitchFamily="2" charset="0"/>
              </a:rPr>
              <a:t>and </a:t>
            </a:r>
            <a:r>
              <a:rPr lang="en-US" sz="1400" b="1" spc="50" dirty="0">
                <a:solidFill>
                  <a:srgbClr val="00739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support</a:t>
            </a:r>
            <a:r>
              <a:rPr lang="en-US" sz="1400" spc="50" dirty="0">
                <a:latin typeface="Open Sans" pitchFamily="2" charset="0"/>
                <a:ea typeface="Open Sans" pitchFamily="2" charset="0"/>
                <a:cs typeface="Open Sans" pitchFamily="2" charset="0"/>
              </a:rPr>
              <a:t> end users in more sustainable and optimal application of the available Artemia resource: hatching, handling and feeding ratios</a:t>
            </a:r>
          </a:p>
          <a:p>
            <a:pPr marL="900000" lvl="2" indent="-144000">
              <a:lnSpc>
                <a:spcPct val="125000"/>
              </a:lnSpc>
              <a:buFont typeface="Courier New" panose="02070309020205020404" pitchFamily="49" charset="0"/>
              <a:buChar char="o"/>
            </a:pPr>
            <a:r>
              <a:rPr lang="en-US" sz="1400" spc="50" dirty="0">
                <a:latin typeface="Open Sans" pitchFamily="2" charset="0"/>
                <a:ea typeface="Open Sans" pitchFamily="2" charset="0"/>
                <a:cs typeface="Open Sans" pitchFamily="2" charset="0"/>
              </a:rPr>
              <a:t>Develop practical systems and procedures for the </a:t>
            </a:r>
            <a:r>
              <a:rPr lang="en-US" sz="1400" b="1" spc="50" dirty="0">
                <a:solidFill>
                  <a:srgbClr val="00739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production</a:t>
            </a:r>
            <a:r>
              <a:rPr lang="en-US" sz="1400" spc="50" dirty="0">
                <a:latin typeface="Open Sans" pitchFamily="2" charset="0"/>
                <a:ea typeface="Open Sans" pitchFamily="2" charset="0"/>
                <a:cs typeface="Open Sans" pitchFamily="2" charset="0"/>
              </a:rPr>
              <a:t> and </a:t>
            </a:r>
            <a:r>
              <a:rPr lang="en-US" sz="1400" b="1" spc="50" dirty="0">
                <a:solidFill>
                  <a:srgbClr val="00739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usage</a:t>
            </a:r>
            <a:r>
              <a:rPr lang="en-US" sz="1400" spc="50" dirty="0">
                <a:latin typeface="Open Sans" pitchFamily="2" charset="0"/>
                <a:ea typeface="Open Sans" pitchFamily="2" charset="0"/>
                <a:cs typeface="Open Sans" pitchFamily="2" charset="0"/>
              </a:rPr>
              <a:t> of </a:t>
            </a:r>
            <a:r>
              <a:rPr lang="en-US" sz="1400" b="1" spc="50" dirty="0">
                <a:solidFill>
                  <a:srgbClr val="00739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umbrellas</a:t>
            </a:r>
            <a:r>
              <a:rPr lang="en-US" sz="1400" spc="50" dirty="0">
                <a:latin typeface="Open Sans" pitchFamily="2" charset="0"/>
                <a:ea typeface="Open Sans" pitchFamily="2" charset="0"/>
                <a:cs typeface="Open Sans" pitchFamily="2" charset="0"/>
              </a:rPr>
              <a:t> and nauplii </a:t>
            </a:r>
            <a:r>
              <a:rPr lang="en-US" sz="1400" b="1" spc="50" dirty="0">
                <a:solidFill>
                  <a:srgbClr val="00739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enrichment</a:t>
            </a:r>
            <a:r>
              <a:rPr lang="en-US" sz="1400" spc="50" dirty="0">
                <a:solidFill>
                  <a:schemeClr val="accent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*                                        (*) </a:t>
            </a:r>
            <a:r>
              <a:rPr lang="en-US" sz="1200" i="1" spc="50" dirty="0">
                <a:solidFill>
                  <a:schemeClr val="accent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for shrimp</a:t>
            </a:r>
            <a:endParaRPr lang="en-US" sz="1200" spc="50" dirty="0">
              <a:solidFill>
                <a:schemeClr val="accent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900000" lvl="2" indent="-144000">
              <a:lnSpc>
                <a:spcPct val="125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400" spc="50" dirty="0">
                <a:latin typeface="Open Sans" pitchFamily="2" charset="0"/>
                <a:ea typeface="Open Sans" pitchFamily="2" charset="0"/>
                <a:cs typeface="Open Sans" pitchFamily="2" charset="0"/>
              </a:rPr>
              <a:t>Promote the expansion of </a:t>
            </a:r>
            <a:r>
              <a:rPr lang="en-US" sz="1400" b="1" spc="50" dirty="0">
                <a:solidFill>
                  <a:srgbClr val="00739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Live Artemia Supply Centers</a:t>
            </a:r>
            <a:r>
              <a:rPr lang="en-US" sz="1400" spc="50" dirty="0">
                <a:latin typeface="Open Sans" pitchFamily="2" charset="0"/>
                <a:ea typeface="Open Sans" pitchFamily="2" charset="0"/>
                <a:cs typeface="Open Sans" pitchFamily="2" charset="0"/>
              </a:rPr>
              <a:t>, both stand-alone and in-house (large hatchery complexes)</a:t>
            </a:r>
          </a:p>
          <a:p>
            <a:pPr marL="529200" lvl="1">
              <a:lnSpc>
                <a:spcPct val="125000"/>
              </a:lnSpc>
            </a:pPr>
            <a:r>
              <a:rPr lang="en-US" sz="1400" b="1" spc="50" dirty="0">
                <a:solidFill>
                  <a:srgbClr val="6F6F6F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mid to long term</a:t>
            </a:r>
          </a:p>
          <a:p>
            <a:pPr marL="900000" lvl="2" indent="-144000">
              <a:lnSpc>
                <a:spcPct val="125000"/>
              </a:lnSpc>
              <a:buFont typeface="Courier New" panose="02070309020205020404" pitchFamily="49" charset="0"/>
              <a:buChar char="o"/>
            </a:pPr>
            <a:r>
              <a:rPr lang="en-US" sz="1400" spc="50" dirty="0">
                <a:latin typeface="Open Sans" pitchFamily="2" charset="0"/>
                <a:ea typeface="Open Sans" pitchFamily="2" charset="0"/>
                <a:cs typeface="Open Sans" pitchFamily="2" charset="0"/>
              </a:rPr>
              <a:t>Develop and extend sustainable </a:t>
            </a:r>
            <a:r>
              <a:rPr lang="en-US" sz="1400" b="1" spc="50" dirty="0">
                <a:solidFill>
                  <a:srgbClr val="00739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production</a:t>
            </a:r>
            <a:r>
              <a:rPr lang="en-US" sz="1400" spc="50" dirty="0">
                <a:latin typeface="Open Sans" pitchFamily="2" charset="0"/>
                <a:ea typeface="Open Sans" pitchFamily="2" charset="0"/>
                <a:cs typeface="Open Sans" pitchFamily="2" charset="0"/>
              </a:rPr>
              <a:t> systems and </a:t>
            </a:r>
            <a:r>
              <a:rPr lang="en-US" sz="1400" b="1" spc="50" dirty="0">
                <a:solidFill>
                  <a:srgbClr val="00739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usage</a:t>
            </a:r>
            <a:r>
              <a:rPr lang="en-US" sz="1400" spc="50" dirty="0">
                <a:latin typeface="Open Sans" pitchFamily="2" charset="0"/>
                <a:ea typeface="Open Sans" pitchFamily="2" charset="0"/>
                <a:cs typeface="Open Sans" pitchFamily="2" charset="0"/>
              </a:rPr>
              <a:t> procedures for </a:t>
            </a:r>
            <a:r>
              <a:rPr lang="en-US" sz="1400" b="1" spc="50" dirty="0">
                <a:solidFill>
                  <a:srgbClr val="00739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Artemia biomass</a:t>
            </a:r>
          </a:p>
          <a:p>
            <a:pPr marL="900000" lvl="2" indent="-144000">
              <a:lnSpc>
                <a:spcPct val="125000"/>
              </a:lnSpc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en-US" sz="1400" spc="50" dirty="0">
                <a:latin typeface="Open Sans" pitchFamily="2" charset="0"/>
                <a:ea typeface="Open Sans" pitchFamily="2" charset="0"/>
                <a:cs typeface="Open Sans" pitchFamily="2" charset="0"/>
              </a:rPr>
              <a:t>Develop and implement </a:t>
            </a:r>
            <a:r>
              <a:rPr lang="en-US" sz="1400" b="1" spc="50" dirty="0">
                <a:solidFill>
                  <a:srgbClr val="00739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controlled production </a:t>
            </a:r>
            <a:r>
              <a:rPr lang="en-US" sz="1400" spc="50" dirty="0">
                <a:latin typeface="Open Sans" pitchFamily="2" charset="0"/>
                <a:ea typeface="Open Sans" pitchFamily="2" charset="0"/>
                <a:cs typeface="Open Sans" pitchFamily="2" charset="0"/>
              </a:rPr>
              <a:t>of </a:t>
            </a:r>
            <a:r>
              <a:rPr lang="en-US" sz="1400" b="1" spc="50" dirty="0">
                <a:solidFill>
                  <a:srgbClr val="00739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specialty cysts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62B6C48-027B-B7D3-E803-8344B93B1E8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52304" y="318059"/>
            <a:ext cx="1257300" cy="12573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252ABE8-A305-3A14-B16B-F0EDB5406942}"/>
              </a:ext>
            </a:extLst>
          </p:cNvPr>
          <p:cNvSpPr txBox="1"/>
          <p:nvPr/>
        </p:nvSpPr>
        <p:spPr>
          <a:xfrm>
            <a:off x="5038599" y="5906628"/>
            <a:ext cx="3800151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spc="200" dirty="0">
                <a:solidFill>
                  <a:srgbClr val="6F6F6F"/>
                </a:solidFill>
                <a:latin typeface="Lato" panose="020F0502020204030203" pitchFamily="34" charset="0"/>
                <a:ea typeface="Roboto" panose="02000000000000000000" pitchFamily="2" charset="0"/>
                <a:cs typeface="Times New Roman" panose="02020603050405020304" pitchFamily="18" charset="0"/>
              </a:rPr>
              <a:t>THANKS FOR JOINING US</a:t>
            </a:r>
            <a:endParaRPr lang="id-ID" sz="2000" b="1" i="1" spc="200" dirty="0">
              <a:solidFill>
                <a:srgbClr val="6F6F6F"/>
              </a:solidFill>
              <a:latin typeface="Lato" panose="020F0502020204030203" pitchFamily="34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609C048-A285-E1CB-BA1C-D81FBC908268}"/>
              </a:ext>
            </a:extLst>
          </p:cNvPr>
          <p:cNvGrpSpPr/>
          <p:nvPr/>
        </p:nvGrpSpPr>
        <p:grpSpPr>
          <a:xfrm>
            <a:off x="83757" y="-8614"/>
            <a:ext cx="3541288" cy="6876288"/>
            <a:chOff x="83757" y="-8614"/>
            <a:chExt cx="3541288" cy="6876288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15E02D9-C304-78D2-B39D-FD08C700CE8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-1583743" y="1658886"/>
              <a:ext cx="6876288" cy="354128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BD3C353-88CB-903E-3992-825AB57077FA}"/>
                </a:ext>
              </a:extLst>
            </p:cNvPr>
            <p:cNvSpPr/>
            <p:nvPr/>
          </p:nvSpPr>
          <p:spPr>
            <a:xfrm>
              <a:off x="3113590" y="202308"/>
              <a:ext cx="324000" cy="504000"/>
            </a:xfrm>
            <a:prstGeom prst="rect">
              <a:avLst/>
            </a:prstGeom>
            <a:solidFill>
              <a:schemeClr val="tx1">
                <a:lumMod val="50000"/>
              </a:schemeClr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IE" dirty="0"/>
                <a:t>       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4363DB40-8445-D30A-16EE-899C1156E843}"/>
              </a:ext>
            </a:extLst>
          </p:cNvPr>
          <p:cNvSpPr txBox="1"/>
          <p:nvPr/>
        </p:nvSpPr>
        <p:spPr>
          <a:xfrm>
            <a:off x="2567810" y="189395"/>
            <a:ext cx="4229032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en-US" sz="2000" cap="all" spc="100" noProof="0" dirty="0">
                <a:solidFill>
                  <a:srgbClr val="6F6F6F"/>
                </a:solidFill>
                <a:latin typeface="Lato" panose="020F0502020204030203" pitchFamily="34" charset="0"/>
                <a:ea typeface="Roboto" panose="02000000000000000000" pitchFamily="2" charset="0"/>
              </a:rPr>
              <a:t> FINAL </a:t>
            </a:r>
            <a:r>
              <a:rPr lang="en-US" sz="4000" b="1" cap="all" spc="100" noProof="0" dirty="0">
                <a:solidFill>
                  <a:schemeClr val="accent1"/>
                </a:solidFill>
                <a:latin typeface="Lato" panose="020F0502020204030203" pitchFamily="34" charset="0"/>
                <a:ea typeface="Roboto" panose="02000000000000000000" pitchFamily="2" charset="0"/>
              </a:rPr>
              <a:t>THOUGHTS</a:t>
            </a:r>
          </a:p>
        </p:txBody>
      </p:sp>
    </p:spTree>
    <p:extLst>
      <p:ext uri="{BB962C8B-B14F-4D97-AF65-F5344CB8AC3E}">
        <p14:creationId xmlns:p14="http://schemas.microsoft.com/office/powerpoint/2010/main" val="19431385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5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5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500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500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500" fill="hold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500" fill="hold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500" fill="hold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500" fill="hold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500" fill="hold"/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500" fill="hold"/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500" fill="hold"/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500" fill="hold"/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8D525B-0551-6907-72A1-5B8B815ACA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55D3FB4-090D-4F27-941E-1648C50FD8E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23498A07-2AE1-4906-99DD-A7F4C55F52F9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E1B49E-2DBF-1640-2148-793ACC2C4B53}"/>
              </a:ext>
            </a:extLst>
          </p:cNvPr>
          <p:cNvSpPr txBox="1"/>
          <p:nvPr/>
        </p:nvSpPr>
        <p:spPr>
          <a:xfrm>
            <a:off x="2099890" y="311707"/>
            <a:ext cx="3448381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IE" sz="2800" b="1" dirty="0">
                <a:solidFill>
                  <a:schemeClr val="accent1"/>
                </a:solidFill>
              </a:rPr>
              <a:t>Artemia </a:t>
            </a:r>
            <a:r>
              <a:rPr lang="en-IE" sz="2800" dirty="0">
                <a:solidFill>
                  <a:srgbClr val="6F6F6F"/>
                </a:solidFill>
              </a:rPr>
              <a:t>LIVE FEED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7DB253-7AE2-ED10-007C-18856D6001DF}"/>
              </a:ext>
            </a:extLst>
          </p:cNvPr>
          <p:cNvSpPr txBox="1"/>
          <p:nvPr/>
        </p:nvSpPr>
        <p:spPr>
          <a:xfrm>
            <a:off x="1117454" y="1489865"/>
            <a:ext cx="55589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chemeClr val="accent1"/>
                </a:solidFill>
              </a:rPr>
              <a:t>3,500-4,000 tons </a:t>
            </a:r>
            <a:r>
              <a:rPr lang="en-GB" sz="1600" dirty="0"/>
              <a:t>of Artemia cysts are used annually to produce </a:t>
            </a:r>
            <a:r>
              <a:rPr lang="en-GB" sz="1600" dirty="0">
                <a:ea typeface="Open Sans" panose="020B0606030504020204" pitchFamily="34" charset="0"/>
                <a:cs typeface="Open Sans" panose="020B0606030504020204" pitchFamily="34" charset="0"/>
              </a:rPr>
              <a:t>over</a:t>
            </a:r>
            <a:r>
              <a:rPr lang="en-GB" sz="1600" dirty="0"/>
              <a:t> </a:t>
            </a:r>
            <a:r>
              <a:rPr lang="en-GB" sz="1600" b="1" dirty="0">
                <a:solidFill>
                  <a:schemeClr val="accent1"/>
                </a:solidFill>
              </a:rPr>
              <a:t>900 billion </a:t>
            </a:r>
            <a:r>
              <a:rPr lang="en-GB" sz="1600" dirty="0"/>
              <a:t>crustacean and fish juveniles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FCCF6A3-3129-4304-64E8-F31BA7362EB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5658" y="1306002"/>
            <a:ext cx="952500" cy="9525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35DBE0F-4D07-53DD-B9FF-EA19609C5AED}"/>
              </a:ext>
            </a:extLst>
          </p:cNvPr>
          <p:cNvSpPr txBox="1"/>
          <p:nvPr/>
        </p:nvSpPr>
        <p:spPr>
          <a:xfrm>
            <a:off x="1117454" y="2437442"/>
            <a:ext cx="9828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1600" dirty="0"/>
              <a:t>A </a:t>
            </a:r>
            <a:r>
              <a:rPr lang="en-GB" sz="1600" b="1" dirty="0">
                <a:solidFill>
                  <a:schemeClr val="accent1"/>
                </a:solidFill>
              </a:rPr>
              <a:t>very significant portion</a:t>
            </a:r>
            <a:r>
              <a:rPr lang="en-GB" sz="1600" dirty="0">
                <a:solidFill>
                  <a:schemeClr val="accent1"/>
                </a:solidFill>
              </a:rPr>
              <a:t> </a:t>
            </a:r>
            <a:r>
              <a:rPr lang="en-GB" sz="1600" dirty="0"/>
              <a:t>of these Artemia </a:t>
            </a:r>
            <a:r>
              <a:rPr lang="en-GB" sz="1600" b="1" dirty="0">
                <a:solidFill>
                  <a:schemeClr val="accent1"/>
                </a:solidFill>
              </a:rPr>
              <a:t>are lost </a:t>
            </a:r>
            <a:r>
              <a:rPr lang="en-GB" sz="1600" dirty="0"/>
              <a:t>due to inefficient hatching, handling and feeding practices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2AE8C6B-38EA-D0E4-4A36-2763EE88EC26}"/>
              </a:ext>
            </a:extLst>
          </p:cNvPr>
          <p:cNvPicPr>
            <a:picLocks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51" y="1165097"/>
            <a:ext cx="1224000" cy="1224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45833941-6AF9-E7BB-D54E-047792A1404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097" y="133432"/>
            <a:ext cx="1143000" cy="1143000"/>
          </a:xfrm>
          <a:prstGeom prst="rect">
            <a:avLst/>
          </a:prstGeom>
        </p:spPr>
      </p:pic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DE8C26B0-3E3C-D2C8-1329-8FD0AE37CA12}"/>
              </a:ext>
            </a:extLst>
          </p:cNvPr>
          <p:cNvSpPr txBox="1">
            <a:spLocks/>
          </p:cNvSpPr>
          <p:nvPr/>
        </p:nvSpPr>
        <p:spPr>
          <a:xfrm>
            <a:off x="-392490" y="5919682"/>
            <a:ext cx="3310751" cy="27214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  <a:defRPr sz="3200"/>
            </a:pPr>
            <a:r>
              <a:rPr lang="en-US" sz="1000" b="1" spc="100" dirty="0">
                <a:solidFill>
                  <a:srgbClr val="007396"/>
                </a:solidFill>
                <a:latin typeface="Lato" panose="020F05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THE ARTEMIA YOU CAN TRUST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D195396-DE3B-59B4-C9ED-E734D687E69F}"/>
              </a:ext>
            </a:extLst>
          </p:cNvPr>
          <p:cNvSpPr txBox="1"/>
          <p:nvPr/>
        </p:nvSpPr>
        <p:spPr>
          <a:xfrm>
            <a:off x="1117454" y="3234538"/>
            <a:ext cx="727028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IE" sz="1600" b="1" dirty="0">
                <a:solidFill>
                  <a:srgbClr val="007396"/>
                </a:solidFill>
              </a:rPr>
              <a:t>Efficient application </a:t>
            </a:r>
            <a:r>
              <a:rPr lang="en-IE" sz="1600" dirty="0"/>
              <a:t>of Artemia in aquaculture: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spc="50" dirty="0">
                <a:solidFill>
                  <a:srgbClr val="6F6F6F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correct</a:t>
            </a:r>
            <a:r>
              <a:rPr lang="en-US" sz="1600" spc="50" dirty="0">
                <a:latin typeface="Open Sans" pitchFamily="2" charset="0"/>
                <a:ea typeface="Open Sans" pitchFamily="2" charset="0"/>
                <a:cs typeface="Open Sans" pitchFamily="2" charset="0"/>
              </a:rPr>
              <a:t> hatching and handling</a:t>
            </a:r>
          </a:p>
          <a:p>
            <a:pPr marL="1200150" lvl="2" indent="-285750">
              <a:spcAft>
                <a:spcPts val="600"/>
              </a:spcAft>
              <a:buFont typeface="Aptos Narrow" panose="020B0004020202020204" pitchFamily="34" charset="0"/>
              <a:buChar char="→"/>
            </a:pPr>
            <a:r>
              <a:rPr lang="en-US" sz="1600" spc="50" dirty="0">
                <a:latin typeface="Open Sans" pitchFamily="2" charset="0"/>
                <a:ea typeface="Open Sans" pitchFamily="2" charset="0"/>
                <a:cs typeface="Open Sans" pitchFamily="2" charset="0"/>
              </a:rPr>
              <a:t>Artemia Nauplii Centers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spc="50" dirty="0">
                <a:latin typeface="Open Sans" pitchFamily="2" charset="0"/>
                <a:ea typeface="Open Sans" pitchFamily="2" charset="0"/>
                <a:cs typeface="Open Sans" pitchFamily="2" charset="0"/>
              </a:rPr>
              <a:t>use of different </a:t>
            </a:r>
            <a:r>
              <a:rPr lang="en-US" sz="1600" b="1" spc="50" dirty="0">
                <a:solidFill>
                  <a:srgbClr val="6F6F6F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Artemia stages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spc="50" dirty="0">
                <a:latin typeface="Open Sans" pitchFamily="2" charset="0"/>
                <a:ea typeface="Open Sans" pitchFamily="2" charset="0"/>
                <a:cs typeface="Open Sans" pitchFamily="2" charset="0"/>
              </a:rPr>
              <a:t>use of </a:t>
            </a:r>
            <a:r>
              <a:rPr lang="en-US" sz="1600" b="1" spc="50" dirty="0">
                <a:solidFill>
                  <a:srgbClr val="6F6F6F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specialty</a:t>
            </a:r>
            <a:r>
              <a:rPr lang="en-US" sz="1600" spc="50" dirty="0">
                <a:latin typeface="Open Sans" pitchFamily="2" charset="0"/>
                <a:ea typeface="Open Sans" pitchFamily="2" charset="0"/>
                <a:cs typeface="Open Sans" pitchFamily="2" charset="0"/>
              </a:rPr>
              <a:t> Artemia cysts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spc="50" dirty="0">
                <a:solidFill>
                  <a:srgbClr val="6F6F6F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enhancement</a:t>
            </a:r>
            <a:r>
              <a:rPr lang="en-US" sz="1600" spc="50" dirty="0">
                <a:latin typeface="Open Sans" pitchFamily="2" charset="0"/>
                <a:ea typeface="Open Sans" pitchFamily="2" charset="0"/>
                <a:cs typeface="Open Sans" pitchFamily="2" charset="0"/>
              </a:rPr>
              <a:t> of Artemia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539EFBE-1534-CD16-D5C8-17E35B72684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7380059" y="4018173"/>
            <a:ext cx="2338070" cy="12312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DB50414-C204-077E-24FA-44A184CD6414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3366" y="3464771"/>
            <a:ext cx="2286000" cy="12858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F7DC2F9-D316-F9FB-430D-7907CC14EF7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06868" y="3464767"/>
            <a:ext cx="2066261" cy="2169145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596930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BC7DE1-D508-F9C9-E79F-EBD6C8863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Arrow: Right 31">
            <a:extLst>
              <a:ext uri="{FF2B5EF4-FFF2-40B4-BE49-F238E27FC236}">
                <a16:creationId xmlns:a16="http://schemas.microsoft.com/office/drawing/2014/main" id="{D8834827-1A0E-F695-B91F-65355A47F01B}"/>
              </a:ext>
            </a:extLst>
          </p:cNvPr>
          <p:cNvSpPr/>
          <p:nvPr/>
        </p:nvSpPr>
        <p:spPr>
          <a:xfrm>
            <a:off x="3626090" y="4941267"/>
            <a:ext cx="3204000" cy="191179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300C4A78-321B-1115-1C4E-03707817FA7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097" y="133432"/>
            <a:ext cx="1143000" cy="1143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01660E4-AE0F-421D-4F55-6E5254D0AC7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23498A07-2AE1-4906-99DD-A7F4C55F52F9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A9B5640-344E-894E-E37A-C5393AF2BC6F}"/>
              </a:ext>
            </a:extLst>
          </p:cNvPr>
          <p:cNvSpPr txBox="1"/>
          <p:nvPr/>
        </p:nvSpPr>
        <p:spPr>
          <a:xfrm>
            <a:off x="1996281" y="316875"/>
            <a:ext cx="6224589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IE" sz="2800" dirty="0">
                <a:solidFill>
                  <a:srgbClr val="6F6F6F"/>
                </a:solidFill>
              </a:rPr>
              <a:t>ARTEMIA HATCHING and HANDLING</a:t>
            </a:r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6252F630-84D2-4167-13EF-7668D7EDF0B5}"/>
              </a:ext>
            </a:extLst>
          </p:cNvPr>
          <p:cNvSpPr txBox="1">
            <a:spLocks noChangeAspect="1"/>
          </p:cNvSpPr>
          <p:nvPr/>
        </p:nvSpPr>
        <p:spPr>
          <a:xfrm>
            <a:off x="1262885" y="1136808"/>
            <a:ext cx="2484508" cy="438934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softEdge rad="63500"/>
          </a:effectLst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lang="en-GB" sz="1800" b="1" i="0" kern="1200" dirty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396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28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44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 fontAlgn="ctr">
              <a:spcAft>
                <a:spcPts val="0"/>
              </a:spcAft>
              <a:buClr>
                <a:srgbClr val="0D5966"/>
              </a:buClr>
              <a:buSzPct val="100000"/>
            </a:pPr>
            <a:r>
              <a:rPr lang="en-US" sz="1200" b="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      </a:t>
            </a:r>
            <a:endParaRPr lang="en-US" sz="1200" dirty="0">
              <a:latin typeface="Arial" charset="0"/>
              <a:ea typeface="Arial" charset="0"/>
              <a:cs typeface="Arial" charset="0"/>
            </a:endParaRPr>
          </a:p>
          <a:p>
            <a:pPr marL="216000" lvl="1" indent="0" defTabSz="914377" fontAlgn="ctr">
              <a:spcAft>
                <a:spcPts val="0"/>
              </a:spcAft>
              <a:buClr>
                <a:srgbClr val="0D5966"/>
              </a:buClr>
              <a:buSzPct val="100000"/>
              <a:buNone/>
            </a:pPr>
            <a:r>
              <a:rPr lang="en-US" sz="1200" dirty="0">
                <a:latin typeface="Arial" charset="0"/>
                <a:ea typeface="Arial" charset="0"/>
                <a:cs typeface="Arial" charset="0"/>
              </a:rPr>
              <a:t>STORAGE</a:t>
            </a:r>
            <a:endParaRPr lang="en-US" sz="1200" b="0" dirty="0">
              <a:latin typeface="Arial" charset="0"/>
              <a:ea typeface="Arial" charset="0"/>
              <a:cs typeface="Arial" charset="0"/>
            </a:endParaRPr>
          </a:p>
          <a:p>
            <a:pPr lvl="1" defTabSz="914377" fontAlgn="ctr">
              <a:spcAft>
                <a:spcPts val="0"/>
              </a:spcAft>
              <a:buClr>
                <a:srgbClr val="0D5966"/>
              </a:buClr>
              <a:buSzPct val="100000"/>
            </a:pPr>
            <a:r>
              <a:rPr lang="en-US" sz="1200" b="0" dirty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keep cysts &lt;5</a:t>
            </a:r>
            <a:r>
              <a:rPr lang="en-US" sz="1200" b="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⁰</a:t>
            </a:r>
            <a:r>
              <a:rPr lang="en-US" sz="1200" b="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endParaRPr lang="en-US" sz="1200" b="0" dirty="0">
              <a:solidFill>
                <a:srgbClr val="C00000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  <a:p>
            <a:pPr marL="216000" lvl="1" indent="0" defTabSz="914377" fontAlgn="ctr">
              <a:spcAft>
                <a:spcPts val="0"/>
              </a:spcAft>
              <a:buClr>
                <a:srgbClr val="0D5966"/>
              </a:buClr>
              <a:buSzPct val="100000"/>
              <a:buNone/>
            </a:pPr>
            <a:endParaRPr lang="en-US" sz="12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  <a:p>
            <a:pPr marL="216000" lvl="1" indent="0" defTabSz="914377" fontAlgn="ctr">
              <a:spcAft>
                <a:spcPts val="0"/>
              </a:spcAft>
              <a:buClr>
                <a:srgbClr val="0D5966"/>
              </a:buClr>
              <a:buSzPct val="100000"/>
              <a:buNone/>
            </a:pPr>
            <a:r>
              <a:rPr lang="en-US" sz="12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PRE-HATCH</a:t>
            </a:r>
          </a:p>
          <a:p>
            <a:pPr lvl="1" defTabSz="914377" fontAlgn="ctr">
              <a:spcAft>
                <a:spcPts val="0"/>
              </a:spcAft>
              <a:buClr>
                <a:srgbClr val="0D5966"/>
              </a:buClr>
              <a:buSzPct val="100000"/>
            </a:pPr>
            <a:r>
              <a:rPr lang="en-US" sz="1200" b="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clean facilities</a:t>
            </a:r>
          </a:p>
          <a:p>
            <a:pPr lvl="1" defTabSz="914377" fontAlgn="ctr">
              <a:spcAft>
                <a:spcPts val="0"/>
              </a:spcAft>
              <a:buClr>
                <a:srgbClr val="0D5966"/>
              </a:buClr>
              <a:buSzPct val="100000"/>
            </a:pPr>
            <a:r>
              <a:rPr lang="en-US" sz="1200" b="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disinfect equipment </a:t>
            </a:r>
          </a:p>
          <a:p>
            <a:pPr lvl="1" defTabSz="914377" fontAlgn="ctr">
              <a:spcAft>
                <a:spcPts val="0"/>
              </a:spcAft>
              <a:buClr>
                <a:srgbClr val="0D5966"/>
              </a:buClr>
              <a:buSzPct val="100000"/>
            </a:pPr>
            <a:r>
              <a:rPr lang="en-US" sz="1200" b="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filtered/disinfected water</a:t>
            </a:r>
          </a:p>
          <a:p>
            <a:pPr lvl="1" defTabSz="914377" fontAlgn="ctr">
              <a:spcAft>
                <a:spcPts val="0"/>
              </a:spcAft>
              <a:buClr>
                <a:srgbClr val="0D5966"/>
              </a:buClr>
              <a:buSzPct val="100000"/>
            </a:pPr>
            <a:r>
              <a:rPr lang="en-US" sz="1200" dirty="0">
                <a:latin typeface="Arial" charset="0"/>
                <a:ea typeface="Arial" charset="0"/>
                <a:cs typeface="Arial" charset="0"/>
              </a:rPr>
              <a:t>s</a:t>
            </a:r>
            <a:r>
              <a:rPr lang="en-US" sz="1200" b="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alinity optimal = 25-30ppt</a:t>
            </a:r>
          </a:p>
          <a:p>
            <a:pPr marL="216000" lvl="1" indent="0" defTabSz="914377" fontAlgn="ctr">
              <a:spcAft>
                <a:spcPts val="0"/>
              </a:spcAft>
              <a:buClr>
                <a:srgbClr val="0D5966"/>
              </a:buClr>
              <a:buSzPct val="100000"/>
              <a:buNone/>
            </a:pPr>
            <a:endParaRPr lang="en-US" sz="1200" b="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  <a:p>
            <a:pPr marL="216000" lvl="1" indent="0" defTabSz="914377" fontAlgn="ctr">
              <a:spcAft>
                <a:spcPts val="0"/>
              </a:spcAft>
              <a:buClr>
                <a:srgbClr val="0D5966"/>
              </a:buClr>
              <a:buSzPct val="100000"/>
              <a:buNone/>
            </a:pPr>
            <a:r>
              <a:rPr lang="en-US" sz="1200" b="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HATCH</a:t>
            </a:r>
          </a:p>
          <a:p>
            <a:pPr lvl="1" defTabSz="914377" fontAlgn="ctr">
              <a:spcAft>
                <a:spcPts val="0"/>
              </a:spcAft>
              <a:buClr>
                <a:srgbClr val="0D5966"/>
              </a:buClr>
              <a:buSzPct val="100000"/>
            </a:pPr>
            <a:r>
              <a:rPr lang="en-US" sz="1200" dirty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temperature 28-30 ⁰C</a:t>
            </a:r>
          </a:p>
          <a:p>
            <a:pPr lvl="1" defTabSz="914377" fontAlgn="ctr">
              <a:spcAft>
                <a:spcPts val="0"/>
              </a:spcAft>
              <a:buClr>
                <a:srgbClr val="0D5966"/>
              </a:buClr>
              <a:buSzPct val="100000"/>
            </a:pPr>
            <a:r>
              <a:rPr lang="en-US" sz="1200" dirty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pH &gt; 8-8.5</a:t>
            </a:r>
          </a:p>
          <a:p>
            <a:pPr lvl="1" defTabSz="914377" fontAlgn="ctr">
              <a:spcAft>
                <a:spcPts val="0"/>
              </a:spcAft>
              <a:buClr>
                <a:srgbClr val="0D5966"/>
              </a:buClr>
              <a:buSzPct val="100000"/>
            </a:pPr>
            <a:r>
              <a:rPr lang="en-US" sz="1200" b="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cyst density 2-3 gr/L</a:t>
            </a:r>
          </a:p>
          <a:p>
            <a:pPr lvl="1" defTabSz="914377" fontAlgn="ctr">
              <a:spcAft>
                <a:spcPts val="0"/>
              </a:spcAft>
              <a:buClr>
                <a:srgbClr val="0D5966"/>
              </a:buClr>
              <a:buSzPct val="100000"/>
            </a:pPr>
            <a:r>
              <a:rPr lang="en-US" sz="1200" i="1" dirty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Vibrio</a:t>
            </a:r>
            <a:r>
              <a:rPr lang="en-US" sz="1200" dirty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 suppression</a:t>
            </a:r>
          </a:p>
          <a:p>
            <a:pPr lvl="1" defTabSz="914377" fontAlgn="ctr">
              <a:spcAft>
                <a:spcPts val="0"/>
              </a:spcAft>
              <a:buClr>
                <a:srgbClr val="0D5966"/>
              </a:buClr>
              <a:buSzPct val="100000"/>
            </a:pPr>
            <a:r>
              <a:rPr lang="en-US" sz="1200" b="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DO &gt;4 mg/l</a:t>
            </a:r>
          </a:p>
          <a:p>
            <a:pPr lvl="1" defTabSz="914377" fontAlgn="ctr">
              <a:spcAft>
                <a:spcPts val="0"/>
              </a:spcAft>
              <a:buClr>
                <a:srgbClr val="0D5966"/>
              </a:buClr>
              <a:buSzPct val="100000"/>
            </a:pPr>
            <a:r>
              <a:rPr lang="en-US" sz="1200" dirty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light ≥2000 lux </a:t>
            </a:r>
            <a:r>
              <a:rPr lang="en-US" sz="1200" b="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at surface</a:t>
            </a:r>
          </a:p>
          <a:p>
            <a:pPr lvl="1" defTabSz="914377" fontAlgn="ctr">
              <a:spcAft>
                <a:spcPts val="0"/>
              </a:spcAft>
              <a:buClr>
                <a:srgbClr val="0D5966"/>
              </a:buClr>
              <a:buSzPct val="100000"/>
            </a:pPr>
            <a:r>
              <a:rPr lang="en-US" sz="1200" dirty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Instar I stage</a:t>
            </a:r>
            <a:endParaRPr lang="en-US" sz="1200" b="0" dirty="0">
              <a:solidFill>
                <a:srgbClr val="C00000"/>
              </a:solidFill>
              <a:latin typeface="Arial" charset="0"/>
              <a:ea typeface="Arial" charset="0"/>
              <a:cs typeface="Arial" charset="0"/>
            </a:endParaRPr>
          </a:p>
          <a:p>
            <a:pPr marL="216000" lvl="1" indent="0" defTabSz="914377" fontAlgn="ctr">
              <a:spcAft>
                <a:spcPts val="0"/>
              </a:spcAft>
              <a:buClr>
                <a:srgbClr val="0D5966"/>
              </a:buClr>
              <a:buSzPct val="100000"/>
              <a:buNone/>
            </a:pPr>
            <a:endParaRPr lang="en-US" sz="1200" b="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  <a:p>
            <a:pPr marL="216000" lvl="1" indent="0" defTabSz="914377" fontAlgn="ctr">
              <a:spcAft>
                <a:spcPts val="0"/>
              </a:spcAft>
              <a:buClr>
                <a:srgbClr val="0D5966"/>
              </a:buClr>
              <a:buSzPct val="100000"/>
              <a:buNone/>
            </a:pPr>
            <a:r>
              <a:rPr lang="en-US" sz="1200" b="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POST-HATCH</a:t>
            </a:r>
          </a:p>
          <a:p>
            <a:pPr lvl="1" defTabSz="914377" fontAlgn="ctr">
              <a:spcAft>
                <a:spcPts val="0"/>
              </a:spcAft>
              <a:buClr>
                <a:srgbClr val="0D5966"/>
              </a:buClr>
              <a:buSzPct val="100000"/>
            </a:pPr>
            <a:r>
              <a:rPr lang="en-US" sz="1200" dirty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c</a:t>
            </a:r>
            <a:r>
              <a:rPr lang="en-US" sz="1200" b="0" dirty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omplete separation</a:t>
            </a:r>
          </a:p>
          <a:p>
            <a:pPr lvl="1" defTabSz="914377" fontAlgn="ctr">
              <a:spcAft>
                <a:spcPts val="0"/>
              </a:spcAft>
              <a:buClr>
                <a:srgbClr val="0D5966"/>
              </a:buClr>
              <a:buSzPct val="100000"/>
            </a:pPr>
            <a:r>
              <a:rPr lang="en-US" sz="1200" dirty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damage-free cleaning</a:t>
            </a:r>
            <a:endParaRPr lang="en-US" sz="1200" b="0" dirty="0">
              <a:solidFill>
                <a:srgbClr val="C00000"/>
              </a:solidFill>
              <a:latin typeface="Arial" charset="0"/>
              <a:ea typeface="Arial" charset="0"/>
              <a:cs typeface="Arial" charset="0"/>
            </a:endParaRPr>
          </a:p>
          <a:p>
            <a:pPr lvl="1" defTabSz="914377" fontAlgn="ctr">
              <a:spcAft>
                <a:spcPts val="0"/>
              </a:spcAft>
              <a:buClr>
                <a:srgbClr val="0D5966"/>
              </a:buClr>
              <a:buSzPct val="100000"/>
            </a:pPr>
            <a:r>
              <a:rPr lang="en-US" sz="1200" b="0" dirty="0" err="1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naup</a:t>
            </a:r>
            <a:r>
              <a:rPr lang="en-US" sz="1200" b="0" dirty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 storage ≤10</a:t>
            </a:r>
            <a:r>
              <a:rPr lang="en-US" sz="1200" b="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⁰C</a:t>
            </a:r>
            <a:endParaRPr lang="en-US" sz="1200" b="0" dirty="0">
              <a:solidFill>
                <a:srgbClr val="C0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C32A8AB9-BC7A-17A7-7331-328CE58ED59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88130" y="2640453"/>
            <a:ext cx="986352" cy="13820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F68581EC-ACE1-3277-0F50-A7AEC022648E}"/>
              </a:ext>
            </a:extLst>
          </p:cNvPr>
          <p:cNvSpPr txBox="1">
            <a:spLocks/>
          </p:cNvSpPr>
          <p:nvPr/>
        </p:nvSpPr>
        <p:spPr>
          <a:xfrm>
            <a:off x="-392490" y="5919682"/>
            <a:ext cx="3310751" cy="27214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  <a:defRPr sz="3200"/>
            </a:pPr>
            <a:r>
              <a:rPr lang="en-US" sz="1000" b="1" spc="100" dirty="0">
                <a:solidFill>
                  <a:srgbClr val="007396"/>
                </a:solidFill>
                <a:latin typeface="Lato" panose="020F05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THE ARTEMIA YOU CAN TRUST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C437D8D-8F04-46B3-0479-4379B0162C23}"/>
              </a:ext>
            </a:extLst>
          </p:cNvPr>
          <p:cNvSpPr txBox="1"/>
          <p:nvPr/>
        </p:nvSpPr>
        <p:spPr>
          <a:xfrm>
            <a:off x="6807501" y="4492886"/>
            <a:ext cx="4258615" cy="1027397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007396"/>
              </a:buClr>
            </a:pPr>
            <a:r>
              <a:rPr lang="en-GB" sz="1400" b="1" dirty="0">
                <a:solidFill>
                  <a:srgbClr val="007396"/>
                </a:solidFill>
              </a:rPr>
              <a:t>Training programs </a:t>
            </a:r>
            <a:r>
              <a:rPr lang="en-GB" sz="1400" dirty="0"/>
              <a:t>for hatchery and nursery operators in the correct procedures of Artemia production, handling, enhancement and feeding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6467544-449B-8B55-2659-84934424B220}"/>
              </a:ext>
            </a:extLst>
          </p:cNvPr>
          <p:cNvSpPr/>
          <p:nvPr/>
        </p:nvSpPr>
        <p:spPr>
          <a:xfrm>
            <a:off x="8730661" y="2385971"/>
            <a:ext cx="41229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6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charset="0"/>
                <a:ea typeface="Arial" charset="0"/>
                <a:cs typeface="Arial" charset="0"/>
              </a:rPr>
              <a:t>$</a:t>
            </a:r>
            <a:endParaRPr lang="en-US" sz="32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6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E785329-BF21-FED0-6569-38F9EC3D12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88275" y="4447996"/>
            <a:ext cx="2133333" cy="120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8" name="Group 57">
            <a:extLst>
              <a:ext uri="{FF2B5EF4-FFF2-40B4-BE49-F238E27FC236}">
                <a16:creationId xmlns:a16="http://schemas.microsoft.com/office/drawing/2014/main" id="{FDEC8009-5482-636C-BE8A-F1582768B897}"/>
              </a:ext>
            </a:extLst>
          </p:cNvPr>
          <p:cNvGrpSpPr/>
          <p:nvPr/>
        </p:nvGrpSpPr>
        <p:grpSpPr>
          <a:xfrm>
            <a:off x="5264090" y="1256623"/>
            <a:ext cx="3132000" cy="430689"/>
            <a:chOff x="8109268" y="1266494"/>
            <a:chExt cx="3132000" cy="43068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77E2AFE-8135-F1B0-0DFB-F4BE0F246C74}"/>
                </a:ext>
              </a:extLst>
            </p:cNvPr>
            <p:cNvSpPr txBox="1"/>
            <p:nvPr/>
          </p:nvSpPr>
          <p:spPr>
            <a:xfrm>
              <a:off x="8236795" y="1306285"/>
              <a:ext cx="29706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E" dirty="0">
                  <a:solidFill>
                    <a:srgbClr val="007396"/>
                  </a:solidFill>
                </a:rPr>
                <a:t>light compliance </a:t>
              </a:r>
              <a:r>
                <a:rPr lang="en-IE" dirty="0">
                  <a:solidFill>
                    <a:srgbClr val="007396"/>
                  </a:solidFill>
                  <a:latin typeface="Aptos Narrow" panose="020B0004020202020204" pitchFamily="34" charset="0"/>
                </a:rPr>
                <a:t>← </a:t>
              </a:r>
              <a:r>
                <a:rPr lang="en-IE" b="1" dirty="0">
                  <a:solidFill>
                    <a:srgbClr val="007396"/>
                  </a:solidFill>
                </a:rPr>
                <a:t>19-25</a:t>
              </a:r>
              <a:r>
                <a:rPr lang="en-IE" dirty="0">
                  <a:solidFill>
                    <a:srgbClr val="007396"/>
                  </a:solidFill>
                </a:rPr>
                <a:t>%</a:t>
              </a:r>
            </a:p>
          </p:txBody>
        </p:sp>
        <p:sp>
          <p:nvSpPr>
            <p:cNvPr id="56" name="Rectangle: Rounded Corners 55">
              <a:extLst>
                <a:ext uri="{FF2B5EF4-FFF2-40B4-BE49-F238E27FC236}">
                  <a16:creationId xmlns:a16="http://schemas.microsoft.com/office/drawing/2014/main" id="{15825CD2-8C16-98A8-563A-BBEC21605965}"/>
                </a:ext>
              </a:extLst>
            </p:cNvPr>
            <p:cNvSpPr/>
            <p:nvPr/>
          </p:nvSpPr>
          <p:spPr>
            <a:xfrm>
              <a:off x="8109268" y="1266494"/>
              <a:ext cx="3132000" cy="430689"/>
            </a:xfrm>
            <a:prstGeom prst="roundRect">
              <a:avLst/>
            </a:prstGeom>
            <a:noFill/>
            <a:ln>
              <a:solidFill>
                <a:srgbClr val="6F6F6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44A51410-C659-3E27-CBF2-CEA1FF74884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45799" y="1136808"/>
            <a:ext cx="1897380" cy="34213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DCD16F8B-F022-E6C9-8030-845842E3374E}"/>
              </a:ext>
            </a:extLst>
          </p:cNvPr>
          <p:cNvGrpSpPr/>
          <p:nvPr/>
        </p:nvGrpSpPr>
        <p:grpSpPr>
          <a:xfrm>
            <a:off x="5520302" y="2004334"/>
            <a:ext cx="2736298" cy="551131"/>
            <a:chOff x="5520302" y="2004334"/>
            <a:chExt cx="2736298" cy="551131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CF3F938B-0298-EA0B-6280-0850B9BF34F8}"/>
                </a:ext>
              </a:extLst>
            </p:cNvPr>
            <p:cNvSpPr/>
            <p:nvPr/>
          </p:nvSpPr>
          <p:spPr>
            <a:xfrm>
              <a:off x="6760320" y="2004334"/>
              <a:ext cx="540000" cy="540000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IE" sz="1000" dirty="0">
                  <a:solidFill>
                    <a:schemeClr val="tx1"/>
                  </a:solidFill>
                </a:rPr>
                <a:t>5 ton</a:t>
              </a:r>
            </a:p>
          </p:txBody>
        </p:sp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A950B950-9753-71F4-29F5-CC244DE522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520302" y="2015465"/>
              <a:ext cx="720000" cy="54000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IE" sz="1000" dirty="0"/>
                <a:t>1-2B PL</a:t>
              </a: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8B147E35-0A3A-8115-1A89-B783D57FC37B}"/>
                </a:ext>
              </a:extLst>
            </p:cNvPr>
            <p:cNvGrpSpPr/>
            <p:nvPr/>
          </p:nvGrpSpPr>
          <p:grpSpPr>
            <a:xfrm>
              <a:off x="7606545" y="2030771"/>
              <a:ext cx="650055" cy="487126"/>
              <a:chOff x="7960753" y="1761106"/>
              <a:chExt cx="650055" cy="487126"/>
            </a:xfrm>
          </p:grpSpPr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7B6776EA-8FA9-D846-9B5A-5D8C41BC4E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960753" y="1761106"/>
                <a:ext cx="650055" cy="487126"/>
              </a:xfrm>
              <a:prstGeom prst="ellipse">
                <a:avLst/>
              </a:prstGeom>
              <a:ln>
                <a:noFill/>
              </a:ln>
              <a:effectLst>
                <a:softEdge rad="112500"/>
              </a:effectLst>
            </p:spPr>
          </p:pic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1C1D764-6EFA-2F07-0654-1DC99690A6BA}"/>
                  </a:ext>
                </a:extLst>
              </p:cNvPr>
              <p:cNvSpPr txBox="1"/>
              <p:nvPr/>
            </p:nvSpPr>
            <p:spPr>
              <a:xfrm>
                <a:off x="8008587" y="1870481"/>
                <a:ext cx="53572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IE" sz="1000" dirty="0">
                    <a:solidFill>
                      <a:schemeClr val="bg1"/>
                    </a:solidFill>
                    <a:latin typeface="Aptos Narrow" panose="020B0004020202020204" pitchFamily="34" charset="0"/>
                  </a:rPr>
                  <a:t>↓</a:t>
                </a:r>
                <a:r>
                  <a:rPr lang="en-IE" sz="1000" dirty="0">
                    <a:solidFill>
                      <a:schemeClr val="bg1"/>
                    </a:solidFill>
                  </a:rPr>
                  <a:t>1ton</a:t>
                </a: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9B005CD-8F97-50C3-A9D2-3EDCBCC426D0}"/>
              </a:ext>
            </a:extLst>
          </p:cNvPr>
          <p:cNvGrpSpPr/>
          <p:nvPr/>
        </p:nvGrpSpPr>
        <p:grpSpPr>
          <a:xfrm>
            <a:off x="5247293" y="2844422"/>
            <a:ext cx="3090222" cy="949516"/>
            <a:chOff x="5247293" y="2844422"/>
            <a:chExt cx="3090222" cy="949516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AE2DBE65-DF15-A9D5-DABB-E3D151D4B9E6}"/>
                </a:ext>
              </a:extLst>
            </p:cNvPr>
            <p:cNvGrpSpPr/>
            <p:nvPr/>
          </p:nvGrpSpPr>
          <p:grpSpPr>
            <a:xfrm>
              <a:off x="5247293" y="2844422"/>
              <a:ext cx="2177227" cy="949516"/>
              <a:chOff x="5415036" y="2919396"/>
              <a:chExt cx="2177227" cy="949516"/>
            </a:xfrm>
          </p:grpSpPr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02EEC459-5CAA-78B3-4145-A5B93E6E696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803863" y="2996492"/>
                <a:ext cx="788400" cy="788400"/>
              </a:xfrm>
              <a:prstGeom prst="ellipse">
                <a:avLst/>
              </a:prstGeom>
              <a:solidFill>
                <a:srgbClr val="FF99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E" sz="1000" dirty="0">
                    <a:solidFill>
                      <a:schemeClr val="tx1"/>
                    </a:solidFill>
                  </a:rPr>
                  <a:t>15 ton</a:t>
                </a:r>
              </a:p>
            </p:txBody>
          </p:sp>
          <p:sp>
            <p:nvSpPr>
              <p:cNvPr id="40" name="Rectangle: Rounded Corners 39">
                <a:extLst>
                  <a:ext uri="{FF2B5EF4-FFF2-40B4-BE49-F238E27FC236}">
                    <a16:creationId xmlns:a16="http://schemas.microsoft.com/office/drawing/2014/main" id="{315F328D-F9B9-90A5-EF1B-AEEB773BE6F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415036" y="2919396"/>
                <a:ext cx="1266020" cy="949516"/>
              </a:xfrm>
              <a:prstGeom prst="round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E" sz="1000" dirty="0"/>
                  <a:t>5B PL</a:t>
                </a: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AA1807E8-9002-98C6-3380-A1BB3765305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506967" y="2931885"/>
              <a:ext cx="830548" cy="622381"/>
              <a:chOff x="7960753" y="1761106"/>
              <a:chExt cx="650055" cy="487126"/>
            </a:xfrm>
          </p:grpSpPr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449B5B1D-A33D-E19E-4345-373F3C4A50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960753" y="1761106"/>
                <a:ext cx="650055" cy="487126"/>
              </a:xfrm>
              <a:prstGeom prst="ellipse">
                <a:avLst/>
              </a:prstGeom>
              <a:ln>
                <a:noFill/>
              </a:ln>
              <a:effectLst>
                <a:softEdge rad="112500"/>
              </a:effectLst>
            </p:spPr>
          </p:pic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DDA8E03-9544-E7C6-7B82-3FAD88387CAF}"/>
                  </a:ext>
                </a:extLst>
              </p:cNvPr>
              <p:cNvSpPr txBox="1"/>
              <p:nvPr/>
            </p:nvSpPr>
            <p:spPr>
              <a:xfrm>
                <a:off x="8067011" y="1885087"/>
                <a:ext cx="413028" cy="19271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IE" sz="1000" dirty="0">
                    <a:solidFill>
                      <a:schemeClr val="bg1"/>
                    </a:solidFill>
                    <a:latin typeface="Aptos Narrow" panose="020B0004020202020204" pitchFamily="34" charset="0"/>
                  </a:rPr>
                  <a:t>↓5</a:t>
                </a:r>
                <a:r>
                  <a:rPr lang="en-IE" sz="1000" dirty="0">
                    <a:solidFill>
                      <a:schemeClr val="bg1"/>
                    </a:solidFill>
                  </a:rPr>
                  <a:t>ton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26903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2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2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17" grpId="0"/>
      <p:bldP spid="3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E36A48-7A62-08D6-F90A-A2F15BBDF1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>
            <a:extLst>
              <a:ext uri="{FF2B5EF4-FFF2-40B4-BE49-F238E27FC236}">
                <a16:creationId xmlns:a16="http://schemas.microsoft.com/office/drawing/2014/main" id="{B30A2EDC-7C88-DCD7-62EC-818C21CB003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097" y="133432"/>
            <a:ext cx="1143000" cy="1143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06875E3-C217-BF74-E55E-CB533DB7EA2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23498A07-2AE1-4906-99DD-A7F4C55F52F9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2CD68E0-1E56-E51C-1968-E0F18F7200D7}"/>
              </a:ext>
            </a:extLst>
          </p:cNvPr>
          <p:cNvSpPr txBox="1"/>
          <p:nvPr/>
        </p:nvSpPr>
        <p:spPr>
          <a:xfrm>
            <a:off x="1996281" y="316875"/>
            <a:ext cx="6224589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IE" sz="2800" dirty="0">
                <a:solidFill>
                  <a:srgbClr val="6F6F6F"/>
                </a:solidFill>
              </a:rPr>
              <a:t>ARTEMIA HATCHING and HANDLING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D458F1A-0CAD-8107-2B47-EC1191EE7899}"/>
              </a:ext>
            </a:extLst>
          </p:cNvPr>
          <p:cNvGrpSpPr>
            <a:grpSpLocks noChangeAspect="1"/>
          </p:cNvGrpSpPr>
          <p:nvPr/>
        </p:nvGrpSpPr>
        <p:grpSpPr>
          <a:xfrm>
            <a:off x="919597" y="1321783"/>
            <a:ext cx="7106442" cy="3997783"/>
            <a:chOff x="4880726" y="822244"/>
            <a:chExt cx="6368297" cy="3582536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B180A8D-36FF-618C-72C8-EA5FF67757F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80726" y="822244"/>
              <a:ext cx="6368297" cy="3582536"/>
            </a:xfrm>
            <a:prstGeom prst="rect">
              <a:avLst/>
            </a:prstGeom>
            <a:effectLst>
              <a:softEdge rad="31750"/>
            </a:effectLst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FF75FC41-3068-11F9-5EDF-9556CDBA420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8383246">
              <a:off x="9933461" y="3767412"/>
              <a:ext cx="562530" cy="515652"/>
            </a:xfrm>
            <a:prstGeom prst="ellipse">
              <a:avLst/>
            </a:prstGeom>
            <a:ln>
              <a:noFill/>
            </a:ln>
            <a:effectLst>
              <a:glow rad="139700">
                <a:schemeClr val="bg1">
                  <a:alpha val="40000"/>
                </a:schemeClr>
              </a:glow>
              <a:softEdge rad="63500"/>
            </a:effectLst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F519295E-B43F-DA93-097F-3760ADDE05B1}"/>
              </a:ext>
            </a:extLst>
          </p:cNvPr>
          <p:cNvSpPr txBox="1"/>
          <p:nvPr/>
        </p:nvSpPr>
        <p:spPr>
          <a:xfrm>
            <a:off x="7932039" y="1900650"/>
            <a:ext cx="3421759" cy="32895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180000">
              <a:lnSpc>
                <a:spcPct val="150000"/>
              </a:lnSpc>
              <a:buFont typeface="Aptos Narrow" panose="020B0004020202020204" pitchFamily="34" charset="0"/>
              <a:buChar char="→"/>
            </a:pPr>
            <a:r>
              <a:rPr lang="en-IE" sz="1400" dirty="0"/>
              <a:t>Managed by professional operators </a:t>
            </a:r>
            <a:r>
              <a:rPr lang="en-IE" sz="1400" dirty="0">
                <a:latin typeface="Aptos Narrow" panose="020B0004020202020204" pitchFamily="34" charset="0"/>
              </a:rPr>
              <a:t>→ </a:t>
            </a:r>
            <a:r>
              <a:rPr lang="en-IE" sz="1400" dirty="0"/>
              <a:t>zero to </a:t>
            </a:r>
            <a:r>
              <a:rPr lang="en-IE" sz="1400" b="1" dirty="0"/>
              <a:t>minimal losses </a:t>
            </a:r>
            <a:r>
              <a:rPr lang="en-IE" sz="1400" dirty="0"/>
              <a:t>of Artemia cysts</a:t>
            </a:r>
          </a:p>
          <a:p>
            <a:pPr marL="342900" indent="-180000">
              <a:lnSpc>
                <a:spcPct val="150000"/>
              </a:lnSpc>
              <a:buFont typeface="Aptos Narrow" panose="020B0004020202020204" pitchFamily="34" charset="0"/>
              <a:buChar char="→"/>
            </a:pPr>
            <a:endParaRPr lang="en-IE" sz="1400" dirty="0"/>
          </a:p>
          <a:p>
            <a:pPr marL="342900" indent="-180000">
              <a:lnSpc>
                <a:spcPct val="150000"/>
              </a:lnSpc>
              <a:buFont typeface="Aptos Narrow" panose="020B0004020202020204" pitchFamily="34" charset="0"/>
              <a:buChar char="→"/>
            </a:pPr>
            <a:r>
              <a:rPr lang="en-IE" sz="1400" dirty="0"/>
              <a:t>Add value through quality Artemia enhancement, e.g. via </a:t>
            </a:r>
            <a:r>
              <a:rPr lang="en-IE" sz="1400" b="1" dirty="0"/>
              <a:t>enrichment</a:t>
            </a:r>
          </a:p>
          <a:p>
            <a:pPr marL="342900" indent="-180000">
              <a:lnSpc>
                <a:spcPct val="150000"/>
              </a:lnSpc>
              <a:buFont typeface="Aptos Narrow" panose="020B0004020202020204" pitchFamily="34" charset="0"/>
              <a:buChar char="→"/>
            </a:pPr>
            <a:endParaRPr lang="en-IE" sz="1400" b="1" dirty="0"/>
          </a:p>
          <a:p>
            <a:pPr marL="342900" indent="-180000">
              <a:lnSpc>
                <a:spcPct val="150000"/>
              </a:lnSpc>
              <a:buFont typeface="Aptos Narrow" panose="020B0004020202020204" pitchFamily="34" charset="0"/>
              <a:buChar char="→"/>
            </a:pPr>
            <a:r>
              <a:rPr lang="en-IE" sz="1400" dirty="0"/>
              <a:t>Valorise the entire Artemia cyst product, including </a:t>
            </a:r>
            <a:r>
              <a:rPr lang="en-IE" sz="1400" b="1" dirty="0"/>
              <a:t>non-hatching</a:t>
            </a:r>
            <a:r>
              <a:rPr lang="en-IE" sz="1400" dirty="0"/>
              <a:t> cysts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E7DDB5-A4C8-25F9-0B54-7FC5E589B812}"/>
              </a:ext>
            </a:extLst>
          </p:cNvPr>
          <p:cNvSpPr txBox="1"/>
          <p:nvPr/>
        </p:nvSpPr>
        <p:spPr>
          <a:xfrm>
            <a:off x="1291460" y="5450347"/>
            <a:ext cx="66405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600" dirty="0">
                <a:solidFill>
                  <a:srgbClr val="007396"/>
                </a:solidFill>
                <a:latin typeface="Aptos Narrow" panose="020B0004020202020204" pitchFamily="34" charset="0"/>
              </a:rPr>
              <a:t>→</a:t>
            </a:r>
            <a:r>
              <a:rPr lang="en-IE" sz="1600" dirty="0">
                <a:solidFill>
                  <a:srgbClr val="007396"/>
                </a:solidFill>
              </a:rPr>
              <a:t> </a:t>
            </a:r>
            <a:r>
              <a:rPr lang="en-IE" sz="1600" b="1" dirty="0">
                <a:solidFill>
                  <a:srgbClr val="007396"/>
                </a:solidFill>
              </a:rPr>
              <a:t>much more efficient use </a:t>
            </a:r>
            <a:r>
              <a:rPr lang="en-IE" sz="1600" dirty="0">
                <a:solidFill>
                  <a:srgbClr val="007396"/>
                </a:solidFill>
              </a:rPr>
              <a:t>of the available Artemia resources</a:t>
            </a:r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82FD7450-AFC1-AF0B-A086-E83485E54B28}"/>
              </a:ext>
            </a:extLst>
          </p:cNvPr>
          <p:cNvSpPr txBox="1">
            <a:spLocks/>
          </p:cNvSpPr>
          <p:nvPr/>
        </p:nvSpPr>
        <p:spPr>
          <a:xfrm>
            <a:off x="-392490" y="5919682"/>
            <a:ext cx="3310751" cy="27214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  <a:defRPr sz="3200"/>
            </a:pPr>
            <a:r>
              <a:rPr lang="en-US" sz="1000" b="1" spc="100" dirty="0">
                <a:solidFill>
                  <a:srgbClr val="007396"/>
                </a:solidFill>
                <a:latin typeface="Lato" panose="020F05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THE ARTEMIA YOU CAN TRUST</a:t>
            </a:r>
          </a:p>
        </p:txBody>
      </p:sp>
      <p:pic>
        <p:nvPicPr>
          <p:cNvPr id="3" name="Picture Placeholder 28" descr="A picture containing person&#10;&#10;Description automatically generated">
            <a:extLst>
              <a:ext uri="{FF2B5EF4-FFF2-40B4-BE49-F238E27FC236}">
                <a16:creationId xmlns:a16="http://schemas.microsoft.com/office/drawing/2014/main" id="{4F565B08-6906-F950-1F65-06E2A0E8F1A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9198"/>
          <a:stretch/>
        </p:blipFill>
        <p:spPr>
          <a:xfrm flipV="1">
            <a:off x="7432452" y="915906"/>
            <a:ext cx="1670271" cy="1390622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DBA8E8D0-570C-6D7C-A405-1B6CA2582F0D}"/>
              </a:ext>
            </a:extLst>
          </p:cNvPr>
          <p:cNvSpPr txBox="1">
            <a:spLocks/>
          </p:cNvSpPr>
          <p:nvPr/>
        </p:nvSpPr>
        <p:spPr>
          <a:xfrm>
            <a:off x="1491097" y="954380"/>
            <a:ext cx="5966039" cy="46166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b="1" spc="20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Live Artemia Supply </a:t>
            </a:r>
            <a:r>
              <a:rPr lang="en-GB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Centers</a:t>
            </a:r>
            <a:endParaRPr lang="en-GB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1333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60EC57-2C8A-ACC8-9122-BFD05A77E0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>
            <a:extLst>
              <a:ext uri="{FF2B5EF4-FFF2-40B4-BE49-F238E27FC236}">
                <a16:creationId xmlns:a16="http://schemas.microsoft.com/office/drawing/2014/main" id="{5360F581-2677-C74B-E874-E4A7287CE40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097" y="133432"/>
            <a:ext cx="1143000" cy="1143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AF17845-AB70-9D58-EA56-477155B8994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23498A07-2AE1-4906-99DD-A7F4C55F52F9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B377BD-527A-05E6-C2D5-9AF74AD38D0A}"/>
              </a:ext>
            </a:extLst>
          </p:cNvPr>
          <p:cNvSpPr txBox="1"/>
          <p:nvPr/>
        </p:nvSpPr>
        <p:spPr>
          <a:xfrm>
            <a:off x="2121152" y="316875"/>
            <a:ext cx="1683474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IE" sz="2800" dirty="0">
                <a:solidFill>
                  <a:srgbClr val="6F6F6F"/>
                </a:solidFill>
              </a:rPr>
              <a:t>ARTEMIA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4AA300B-875E-81EC-A70C-F4B1F7FDA9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8383246">
            <a:off x="10458380" y="350395"/>
            <a:ext cx="562530" cy="515652"/>
          </a:xfrm>
          <a:prstGeom prst="ellipse">
            <a:avLst/>
          </a:prstGeom>
          <a:ln>
            <a:noFill/>
          </a:ln>
          <a:effectLst>
            <a:glow rad="139700">
              <a:schemeClr val="bg1">
                <a:alpha val="40000"/>
              </a:schemeClr>
            </a:glow>
            <a:softEdge rad="63500"/>
          </a:effectLst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92CD2BFD-6FB6-F255-698A-8321EAA2D0B0}"/>
              </a:ext>
            </a:extLst>
          </p:cNvPr>
          <p:cNvSpPr txBox="1">
            <a:spLocks/>
          </p:cNvSpPr>
          <p:nvPr/>
        </p:nvSpPr>
        <p:spPr>
          <a:xfrm>
            <a:off x="4196848" y="325208"/>
            <a:ext cx="5966039" cy="52322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b="1" spc="20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Live Artemia Supply </a:t>
            </a:r>
            <a:r>
              <a:rPr lang="en-GB" sz="2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Centers</a:t>
            </a:r>
            <a:endParaRPr lang="en-GB" sz="2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D6E8DD-03BC-25DF-075E-25A205FEE15B}"/>
              </a:ext>
            </a:extLst>
          </p:cNvPr>
          <p:cNvSpPr txBox="1"/>
          <p:nvPr/>
        </p:nvSpPr>
        <p:spPr>
          <a:xfrm>
            <a:off x="2554510" y="4141070"/>
            <a:ext cx="8799288" cy="1933863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2906100" lvl="6"/>
            <a:r>
              <a:rPr lang="en-IE" sz="1400" b="1" dirty="0">
                <a:solidFill>
                  <a:srgbClr val="6F6F6F"/>
                </a:solidFill>
              </a:rPr>
              <a:t>For the user:</a:t>
            </a:r>
          </a:p>
          <a:p>
            <a:pPr marL="905850" lvl="1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IE" sz="1400" dirty="0"/>
              <a:t>Quality product: disease-free + optimal energy content</a:t>
            </a:r>
          </a:p>
          <a:p>
            <a:pPr marL="905850" lvl="1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IE" sz="1400" dirty="0"/>
              <a:t>Daily delivery</a:t>
            </a:r>
          </a:p>
          <a:p>
            <a:pPr marL="905850" lvl="1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IE" sz="1400" dirty="0"/>
              <a:t>&gt;24 hour storage with access to live, vivid nauplii at any time</a:t>
            </a:r>
          </a:p>
          <a:p>
            <a:pPr marL="905850" lvl="1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IE" sz="1400" dirty="0"/>
              <a:t>No more uncertainty about the cyst hatch-out</a:t>
            </a:r>
            <a:r>
              <a:rPr lang="en-IE" sz="1400" dirty="0">
                <a:latin typeface="Aptos Narrow" panose="020B0004020202020204" pitchFamily="34" charset="0"/>
              </a:rPr>
              <a:t>→</a:t>
            </a:r>
            <a:r>
              <a:rPr lang="en-IE" sz="1400" dirty="0"/>
              <a:t> verifiable fixed number of nauplii/g paste</a:t>
            </a:r>
          </a:p>
          <a:p>
            <a:pPr marL="905850" lvl="1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IE" sz="1400" dirty="0"/>
              <a:t>Zero investment in Artemia room facilities and </a:t>
            </a:r>
            <a:r>
              <a:rPr lang="en-IE" sz="1400" dirty="0" err="1"/>
              <a:t>labor</a:t>
            </a:r>
            <a:endParaRPr lang="en-IE" sz="1400" dirty="0"/>
          </a:p>
          <a:p>
            <a:pPr marL="905850" lvl="1" indent="-285750">
              <a:buFont typeface="Arial" panose="020B0604020202020204" pitchFamily="34" charset="0"/>
              <a:buChar char="•"/>
            </a:pPr>
            <a:r>
              <a:rPr lang="en-IE" sz="1400" dirty="0"/>
              <a:t>Zero investment in Artemia stock</a:t>
            </a:r>
          </a:p>
          <a:p>
            <a:pPr marL="448650" indent="-285750">
              <a:buFont typeface="Arial" panose="020B0604020202020204" pitchFamily="34" charset="0"/>
              <a:buChar char="•"/>
            </a:pPr>
            <a:endParaRPr lang="en-IE" sz="5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0D3A5EB-EE45-D905-5609-B732CCB0403F}"/>
              </a:ext>
            </a:extLst>
          </p:cNvPr>
          <p:cNvSpPr txBox="1"/>
          <p:nvPr/>
        </p:nvSpPr>
        <p:spPr>
          <a:xfrm>
            <a:off x="3467363" y="1372385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b="1" dirty="0">
                <a:solidFill>
                  <a:srgbClr val="007396"/>
                </a:solidFill>
              </a:rPr>
              <a:t>2012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A672D37-20AF-06F2-F59D-21173CF10829}"/>
              </a:ext>
            </a:extLst>
          </p:cNvPr>
          <p:cNvSpPr txBox="1"/>
          <p:nvPr/>
        </p:nvSpPr>
        <p:spPr>
          <a:xfrm>
            <a:off x="4127249" y="1372385"/>
            <a:ext cx="64395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b="1" dirty="0">
                <a:solidFill>
                  <a:srgbClr val="6F6F6F"/>
                </a:solidFill>
                <a:latin typeface="Aptos Narrow" panose="020B0004020202020204" pitchFamily="34" charset="0"/>
              </a:rPr>
              <a:t>→ </a:t>
            </a:r>
            <a:r>
              <a:rPr lang="en-IE" b="1" dirty="0">
                <a:solidFill>
                  <a:srgbClr val="6F6F6F"/>
                </a:solidFill>
              </a:rPr>
              <a:t>1</a:t>
            </a:r>
            <a:r>
              <a:rPr lang="en-IE" b="1" baseline="30000" dirty="0">
                <a:solidFill>
                  <a:srgbClr val="6F6F6F"/>
                </a:solidFill>
              </a:rPr>
              <a:t>st</a:t>
            </a:r>
            <a:r>
              <a:rPr lang="en-IE" b="1" dirty="0">
                <a:solidFill>
                  <a:srgbClr val="6F6F6F"/>
                </a:solidFill>
              </a:rPr>
              <a:t> dedicated Live Artemia Nauplii </a:t>
            </a:r>
            <a:r>
              <a:rPr lang="en-IE" b="1" dirty="0" err="1">
                <a:solidFill>
                  <a:srgbClr val="6F6F6F"/>
                </a:solidFill>
              </a:rPr>
              <a:t>Center</a:t>
            </a:r>
            <a:r>
              <a:rPr lang="en-IE" b="1" dirty="0">
                <a:solidFill>
                  <a:srgbClr val="6F6F6F"/>
                </a:solidFill>
              </a:rPr>
              <a:t> in Thailand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E42F0AC-4E3F-C67C-C9C5-6721E12F3811}"/>
              </a:ext>
            </a:extLst>
          </p:cNvPr>
          <p:cNvSpPr txBox="1"/>
          <p:nvPr/>
        </p:nvSpPr>
        <p:spPr>
          <a:xfrm>
            <a:off x="5822786" y="1762939"/>
            <a:ext cx="2654894" cy="11849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16000" indent="-2160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sz="1400" dirty="0"/>
              <a:t>live nauplii in a paste form</a:t>
            </a:r>
          </a:p>
          <a:p>
            <a:pPr marL="216000" indent="-2160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sz="1400" dirty="0"/>
              <a:t>&gt;24h storage (0-4 ⁰C)</a:t>
            </a:r>
          </a:p>
          <a:p>
            <a:pPr marL="216000" indent="-2160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sz="1400" dirty="0"/>
              <a:t>instar I</a:t>
            </a:r>
          </a:p>
          <a:p>
            <a:pPr marL="216000" indent="-216000">
              <a:buFont typeface="Arial" panose="020B0604020202020204" pitchFamily="34" charset="0"/>
              <a:buChar char="•"/>
            </a:pPr>
            <a:r>
              <a:rPr lang="en-IE" sz="1400" b="1" dirty="0">
                <a:solidFill>
                  <a:srgbClr val="007396"/>
                </a:solidFill>
              </a:rPr>
              <a:t>Vibrio-free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60B8EEC-709E-EDB7-2E78-CD328FC1331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2592" y="1703342"/>
            <a:ext cx="2392422" cy="14751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DDCD72AE-F631-BF33-4492-522BF326ED92}"/>
              </a:ext>
            </a:extLst>
          </p:cNvPr>
          <p:cNvGrpSpPr>
            <a:grpSpLocks noChangeAspect="1"/>
          </p:cNvGrpSpPr>
          <p:nvPr/>
        </p:nvGrpSpPr>
        <p:grpSpPr>
          <a:xfrm>
            <a:off x="2479939" y="3084646"/>
            <a:ext cx="3252223" cy="1312524"/>
            <a:chOff x="7666590" y="4151703"/>
            <a:chExt cx="4252178" cy="1714663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4FC683B-4B14-483A-C66C-E263ED1BA2E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28283" r="-4383"/>
            <a:stretch>
              <a:fillRect/>
            </a:stretch>
          </p:blipFill>
          <p:spPr>
            <a:xfrm>
              <a:off x="7666590" y="4151703"/>
              <a:ext cx="4252178" cy="1714663"/>
            </a:xfrm>
            <a:prstGeom prst="rect">
              <a:avLst/>
            </a:prstGeom>
            <a:effectLst>
              <a:softEdge rad="317500"/>
            </a:effectLst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94047D63-34A9-C46F-0553-3C05456A1EE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057478" y="4673420"/>
              <a:ext cx="390049" cy="395764"/>
            </a:xfrm>
            <a:prstGeom prst="ellipse">
              <a:avLst/>
            </a:prstGeom>
            <a:ln>
              <a:noFill/>
            </a:ln>
            <a:effectLst>
              <a:softEdge rad="31750"/>
            </a:effectLst>
          </p:spPr>
        </p:pic>
      </p:grpSp>
      <p:sp>
        <p:nvSpPr>
          <p:cNvPr id="31" name="Text Placeholder 6">
            <a:extLst>
              <a:ext uri="{FF2B5EF4-FFF2-40B4-BE49-F238E27FC236}">
                <a16:creationId xmlns:a16="http://schemas.microsoft.com/office/drawing/2014/main" id="{1742050B-4D3E-9C72-75D9-A716205C147E}"/>
              </a:ext>
            </a:extLst>
          </p:cNvPr>
          <p:cNvSpPr txBox="1">
            <a:spLocks/>
          </p:cNvSpPr>
          <p:nvPr/>
        </p:nvSpPr>
        <p:spPr>
          <a:xfrm>
            <a:off x="-392490" y="5919682"/>
            <a:ext cx="3310751" cy="27214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  <a:defRPr sz="3200"/>
            </a:pPr>
            <a:r>
              <a:rPr lang="en-US" sz="1000" b="1" spc="100" dirty="0">
                <a:solidFill>
                  <a:srgbClr val="007396"/>
                </a:solidFill>
                <a:latin typeface="Lato" panose="020F05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THE ARTEMIA YOU CAN TRUST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BB83813-BAE7-61A2-9EE1-938AF81FED2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2782" y="1024924"/>
            <a:ext cx="1423988" cy="14853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821DC50-4EA2-2F0B-8E18-5E233DCC9203}"/>
              </a:ext>
            </a:extLst>
          </p:cNvPr>
          <p:cNvSpPr txBox="1"/>
          <p:nvPr/>
        </p:nvSpPr>
        <p:spPr>
          <a:xfrm>
            <a:off x="519852" y="1372385"/>
            <a:ext cx="1047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b="1" dirty="0">
                <a:solidFill>
                  <a:srgbClr val="007396"/>
                </a:solidFill>
              </a:rPr>
              <a:t>1980-90</a:t>
            </a:r>
          </a:p>
        </p:txBody>
      </p:sp>
      <p:pic>
        <p:nvPicPr>
          <p:cNvPr id="28" name="Picture Placeholder 28" descr="A picture containing person&#10;&#10;Description automatically generated">
            <a:extLst>
              <a:ext uri="{FF2B5EF4-FFF2-40B4-BE49-F238E27FC236}">
                <a16:creationId xmlns:a16="http://schemas.microsoft.com/office/drawing/2014/main" id="{D8E6C9C7-878F-BF9D-89C6-F3BB1962F47C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9198"/>
          <a:stretch/>
        </p:blipFill>
        <p:spPr>
          <a:xfrm rot="5400000" flipV="1">
            <a:off x="641452" y="3872292"/>
            <a:ext cx="2087839" cy="1738278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3487DA38-746D-C6E1-81EE-50D603916616}"/>
              </a:ext>
            </a:extLst>
          </p:cNvPr>
          <p:cNvSpPr txBox="1"/>
          <p:nvPr/>
        </p:nvSpPr>
        <p:spPr>
          <a:xfrm>
            <a:off x="1643177" y="1071103"/>
            <a:ext cx="11047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1000" dirty="0">
                <a:solidFill>
                  <a:schemeClr val="bg1"/>
                </a:solidFill>
              </a:rPr>
              <a:t>hatched nauplii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DA9E2D1-6562-0B87-349A-3BE313FBA5C7}"/>
              </a:ext>
            </a:extLst>
          </p:cNvPr>
          <p:cNvGrpSpPr/>
          <p:nvPr/>
        </p:nvGrpSpPr>
        <p:grpSpPr>
          <a:xfrm>
            <a:off x="8350568" y="1728005"/>
            <a:ext cx="2698175" cy="2912038"/>
            <a:chOff x="8350568" y="1728005"/>
            <a:chExt cx="2698175" cy="2912038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962D7F0A-7ABE-D6C5-71B2-E01D35288DD9}"/>
                </a:ext>
              </a:extLst>
            </p:cNvPr>
            <p:cNvGrpSpPr/>
            <p:nvPr/>
          </p:nvGrpSpPr>
          <p:grpSpPr>
            <a:xfrm>
              <a:off x="8350568" y="1728005"/>
              <a:ext cx="2698175" cy="1200824"/>
              <a:chOff x="9002811" y="2518347"/>
              <a:chExt cx="2698175" cy="1200824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091E29A-108C-1CF5-4181-0E867AA33E93}"/>
                  </a:ext>
                </a:extLst>
              </p:cNvPr>
              <p:cNvSpPr txBox="1"/>
              <p:nvPr/>
            </p:nvSpPr>
            <p:spPr>
              <a:xfrm>
                <a:off x="9002811" y="2518347"/>
                <a:ext cx="269817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IE" dirty="0">
                    <a:latin typeface="Aptos Narrow" panose="020B0004020202020204" pitchFamily="34" charset="0"/>
                  </a:rPr>
                  <a:t>→</a:t>
                </a:r>
                <a:r>
                  <a:rPr lang="en-IE" sz="1400" dirty="0"/>
                  <a:t> Artemia is dormant in paste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2C81756-0A39-8B58-5D80-F0F9F1859B70}"/>
                  </a:ext>
                </a:extLst>
              </p:cNvPr>
              <p:cNvSpPr txBox="1"/>
              <p:nvPr/>
            </p:nvSpPr>
            <p:spPr>
              <a:xfrm>
                <a:off x="9511007" y="2980507"/>
                <a:ext cx="1589431" cy="738664"/>
              </a:xfrm>
              <a:prstGeom prst="rect">
                <a:avLst/>
              </a:prstGeom>
              <a:solidFill>
                <a:schemeClr val="tx1">
                  <a:lumMod val="20000"/>
                  <a:lumOff val="80000"/>
                </a:scheme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IE" sz="1400" dirty="0">
                    <a:solidFill>
                      <a:srgbClr val="007396"/>
                    </a:solidFill>
                  </a:rPr>
                  <a:t>revive within 5 minutes in seawater</a:t>
                </a: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126E810-093B-3B92-2826-1EEA55B31EA4}"/>
                  </a:ext>
                </a:extLst>
              </p:cNvPr>
              <p:cNvSpPr txBox="1"/>
              <p:nvPr/>
            </p:nvSpPr>
            <p:spPr>
              <a:xfrm>
                <a:off x="10124748" y="2730585"/>
                <a:ext cx="3225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IE" dirty="0">
                    <a:solidFill>
                      <a:srgbClr val="007396"/>
                    </a:solidFill>
                    <a:latin typeface="Aptos Narrow" panose="020B0004020202020204" pitchFamily="34" charset="0"/>
                  </a:rPr>
                  <a:t>↓</a:t>
                </a:r>
                <a:endParaRPr lang="en-IE" dirty="0">
                  <a:solidFill>
                    <a:srgbClr val="007396"/>
                  </a:solidFill>
                </a:endParaRPr>
              </a:p>
            </p:txBody>
          </p:sp>
        </p:grpSp>
        <p:pic>
          <p:nvPicPr>
            <p:cNvPr id="6" name="Picture Placeholder 11">
              <a:extLst>
                <a:ext uri="{FF2B5EF4-FFF2-40B4-BE49-F238E27FC236}">
                  <a16:creationId xmlns:a16="http://schemas.microsoft.com/office/drawing/2014/main" id="{39A65DB5-9898-EEFB-2E5F-8C808236B2C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721904" y="2925757"/>
              <a:ext cx="1823726" cy="171428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  <p:extLst>
      <p:ext uri="{BB962C8B-B14F-4D97-AF65-F5344CB8AC3E}">
        <p14:creationId xmlns:p14="http://schemas.microsoft.com/office/powerpoint/2010/main" val="1792137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58019-7098-0EE2-EEA9-27B3053963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C92E744-5159-7E44-36BD-509CBA74EC3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23498A07-2AE1-4906-99DD-A7F4C55F52F9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1F2EA5-712C-2F42-4461-B7BF5EF13DCC}"/>
              </a:ext>
            </a:extLst>
          </p:cNvPr>
          <p:cNvSpPr txBox="1"/>
          <p:nvPr/>
        </p:nvSpPr>
        <p:spPr>
          <a:xfrm>
            <a:off x="2115329" y="316875"/>
            <a:ext cx="6375528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IE" sz="2800" dirty="0">
                <a:solidFill>
                  <a:srgbClr val="6F6F6F"/>
                </a:solidFill>
              </a:rPr>
              <a:t>ARTEMIA USAGE: </a:t>
            </a:r>
            <a:r>
              <a:rPr lang="en-IE" sz="2800" b="1" dirty="0">
                <a:solidFill>
                  <a:srgbClr val="007396"/>
                </a:solidFill>
              </a:rPr>
              <a:t>Umbrella</a:t>
            </a:r>
            <a:r>
              <a:rPr lang="en-IE" sz="2800" dirty="0">
                <a:solidFill>
                  <a:srgbClr val="6F6F6F"/>
                </a:solidFill>
              </a:rPr>
              <a:t> Artemia</a:t>
            </a:r>
            <a:endParaRPr lang="en-IE" sz="2800" b="1" dirty="0">
              <a:solidFill>
                <a:srgbClr val="007396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9C26711-ABE9-DCCC-307F-0AC20BFEC912}"/>
              </a:ext>
            </a:extLst>
          </p:cNvPr>
          <p:cNvSpPr txBox="1"/>
          <p:nvPr/>
        </p:nvSpPr>
        <p:spPr>
          <a:xfrm>
            <a:off x="742394" y="2319195"/>
            <a:ext cx="568219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IE" sz="2000" b="1" dirty="0">
                <a:solidFill>
                  <a:srgbClr val="007396"/>
                </a:solidFill>
              </a:rPr>
              <a:t>Usage</a:t>
            </a:r>
            <a:r>
              <a:rPr lang="en-IE" sz="2000" dirty="0">
                <a:solidFill>
                  <a:srgbClr val="007396"/>
                </a:solidFill>
              </a:rPr>
              <a:t> </a:t>
            </a:r>
            <a:r>
              <a:rPr lang="en-IE" sz="1400" dirty="0">
                <a:solidFill>
                  <a:srgbClr val="007396"/>
                </a:solidFill>
              </a:rPr>
              <a:t>at present</a:t>
            </a:r>
          </a:p>
          <a:p>
            <a:pPr lvl="0"/>
            <a:r>
              <a:rPr lang="en-GB" sz="1400" dirty="0">
                <a:solidFill>
                  <a:srgbClr val="3F3F3F"/>
                </a:solidFill>
              </a:rPr>
              <a:t>Production of Scylla </a:t>
            </a:r>
            <a:r>
              <a:rPr lang="en-GB" sz="1400" dirty="0" err="1">
                <a:solidFill>
                  <a:srgbClr val="3F3F3F"/>
                </a:solidFill>
              </a:rPr>
              <a:t>crablets</a:t>
            </a:r>
            <a:r>
              <a:rPr lang="en-GB" sz="1400" dirty="0">
                <a:solidFill>
                  <a:srgbClr val="3F3F3F"/>
                </a:solidFill>
              </a:rPr>
              <a:t> in Vietnam: Zoea 1 + Zoea 2 (6 days)</a:t>
            </a:r>
          </a:p>
          <a:p>
            <a:pPr lvl="0"/>
            <a:r>
              <a:rPr lang="en-GB" sz="1400" dirty="0">
                <a:solidFill>
                  <a:srgbClr val="3F3F3F"/>
                </a:solidFill>
              </a:rPr>
              <a:t>Fraction of shrimp hatcheries, mainly in Vietnam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C33F0B-F70D-9250-E28E-77A246CF44C4}"/>
              </a:ext>
            </a:extLst>
          </p:cNvPr>
          <p:cNvSpPr txBox="1"/>
          <p:nvPr/>
        </p:nvSpPr>
        <p:spPr>
          <a:xfrm>
            <a:off x="742393" y="3159103"/>
            <a:ext cx="103423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IE" sz="2000" b="1" dirty="0">
                <a:solidFill>
                  <a:srgbClr val="007396"/>
                </a:solidFill>
              </a:rPr>
              <a:t>Usage</a:t>
            </a:r>
            <a:r>
              <a:rPr lang="en-IE" sz="2000" dirty="0">
                <a:solidFill>
                  <a:srgbClr val="007396"/>
                </a:solidFill>
              </a:rPr>
              <a:t> </a:t>
            </a:r>
            <a:r>
              <a:rPr lang="en-IE" sz="1400" dirty="0">
                <a:solidFill>
                  <a:srgbClr val="007396"/>
                </a:solidFill>
              </a:rPr>
              <a:t>potential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3F3F3F"/>
                </a:solidFill>
              </a:rPr>
              <a:t>Rotifer substitute/supplement in marine fish hatcheries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3F3F3F"/>
                </a:solidFill>
              </a:rPr>
              <a:t>Substitute for knocked-down (cold or high temperature) Artemia nauplii in penaeid shrimp hatcheries: Zoea 2 – Mysis 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97CB7F8-9B16-96D6-3C90-1A169D5DE7D5}"/>
              </a:ext>
            </a:extLst>
          </p:cNvPr>
          <p:cNvSpPr txBox="1"/>
          <p:nvPr/>
        </p:nvSpPr>
        <p:spPr>
          <a:xfrm>
            <a:off x="742394" y="4003800"/>
            <a:ext cx="105368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IE" sz="2000" b="1" dirty="0">
                <a:solidFill>
                  <a:srgbClr val="007396"/>
                </a:solidFill>
              </a:rPr>
              <a:t>Challenge</a:t>
            </a:r>
            <a:endParaRPr lang="en-IE" sz="1400" dirty="0">
              <a:solidFill>
                <a:srgbClr val="007396"/>
              </a:solidFill>
            </a:endParaRPr>
          </a:p>
          <a:p>
            <a:pPr lvl="0"/>
            <a:r>
              <a:rPr lang="en-GB" sz="1400" dirty="0">
                <a:solidFill>
                  <a:srgbClr val="3F3F3F"/>
                </a:solidFill>
              </a:rPr>
              <a:t>Develop a user-friendly, (semi-) automated system for the separation and harvest of umbrella stages during the Artemia hatching process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3F5465B-30A9-678B-7EC9-072F6107B052}"/>
              </a:ext>
            </a:extLst>
          </p:cNvPr>
          <p:cNvSpPr txBox="1"/>
          <p:nvPr/>
        </p:nvSpPr>
        <p:spPr>
          <a:xfrm>
            <a:off x="742394" y="4838836"/>
            <a:ext cx="1053684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IE" sz="2000" b="1" dirty="0">
                <a:solidFill>
                  <a:srgbClr val="007396"/>
                </a:solidFill>
              </a:rPr>
              <a:t>Industry Application</a:t>
            </a:r>
            <a:endParaRPr lang="en-IE" sz="1400" dirty="0">
              <a:solidFill>
                <a:srgbClr val="007396"/>
              </a:solidFill>
            </a:endParaRPr>
          </a:p>
          <a:p>
            <a:pPr lvl="0"/>
            <a:r>
              <a:rPr lang="en-GB" sz="1400" dirty="0">
                <a:solidFill>
                  <a:srgbClr val="3F3F3F"/>
                </a:solidFill>
              </a:rPr>
              <a:t>Live Artemia Supply </a:t>
            </a:r>
            <a:r>
              <a:rPr lang="en-GB" sz="1400" dirty="0" err="1">
                <a:solidFill>
                  <a:srgbClr val="3F3F3F"/>
                </a:solidFill>
              </a:rPr>
              <a:t>Centers</a:t>
            </a:r>
            <a:r>
              <a:rPr lang="en-GB" sz="1400" dirty="0">
                <a:solidFill>
                  <a:srgbClr val="3F3F3F"/>
                </a:solidFill>
              </a:rPr>
              <a:t> + selected fish and crustacean hatcheries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A5CEF73-A71D-6E28-D9E3-E88514CD225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097" y="133432"/>
            <a:ext cx="1143000" cy="1143000"/>
          </a:xfrm>
          <a:prstGeom prst="rect">
            <a:avLst/>
          </a:prstGeom>
        </p:spPr>
      </p:pic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73D2E38A-BF4B-1418-D667-CB3334ABB149}"/>
              </a:ext>
            </a:extLst>
          </p:cNvPr>
          <p:cNvSpPr txBox="1">
            <a:spLocks/>
          </p:cNvSpPr>
          <p:nvPr/>
        </p:nvSpPr>
        <p:spPr>
          <a:xfrm>
            <a:off x="-392490" y="5919682"/>
            <a:ext cx="3310751" cy="27214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  <a:defRPr sz="3200"/>
            </a:pPr>
            <a:r>
              <a:rPr lang="en-US" sz="1000" b="1" spc="100" dirty="0">
                <a:solidFill>
                  <a:srgbClr val="007396"/>
                </a:solidFill>
                <a:latin typeface="Lato" panose="020F05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THE ARTEMIA YOU CAN TRUST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ADAF7C6-DDA4-C264-33CD-BF65C80A27DD}"/>
              </a:ext>
            </a:extLst>
          </p:cNvPr>
          <p:cNvGrpSpPr/>
          <p:nvPr/>
        </p:nvGrpSpPr>
        <p:grpSpPr>
          <a:xfrm>
            <a:off x="742393" y="1038677"/>
            <a:ext cx="10611405" cy="1588294"/>
            <a:chOff x="742393" y="1038677"/>
            <a:chExt cx="10611405" cy="1588294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44103C3-C364-AB0E-D601-DABE9227CE3A}"/>
                </a:ext>
              </a:extLst>
            </p:cNvPr>
            <p:cNvSpPr txBox="1"/>
            <p:nvPr/>
          </p:nvSpPr>
          <p:spPr>
            <a:xfrm>
              <a:off x="742393" y="1267487"/>
              <a:ext cx="10611405" cy="1046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IE" sz="2000" b="1" dirty="0">
                  <a:solidFill>
                    <a:srgbClr val="007396"/>
                  </a:solidFill>
                </a:rPr>
                <a:t>Why?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en-IE" sz="1400" dirty="0">
                  <a:solidFill>
                    <a:srgbClr val="3F3F3F"/>
                  </a:solidFill>
                </a:rPr>
                <a:t>Floating in the water column, no active swimming </a:t>
              </a:r>
              <a:r>
                <a:rPr lang="en-IE" sz="1400" dirty="0">
                  <a:solidFill>
                    <a:srgbClr val="3F3F3F"/>
                  </a:solidFill>
                  <a:latin typeface="Aptos Narrow" panose="020B0004020202020204" pitchFamily="34" charset="0"/>
                </a:rPr>
                <a:t>→ </a:t>
              </a:r>
              <a:r>
                <a:rPr lang="en-IE" sz="1400" dirty="0">
                  <a:solidFill>
                    <a:srgbClr val="3F3F3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easier to catch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en-IE" sz="1400" dirty="0">
                  <a:solidFill>
                    <a:srgbClr val="3F3F3F"/>
                  </a:solidFill>
                </a:rPr>
                <a:t>Umbrella are smaller vs instar I </a:t>
              </a:r>
              <a:r>
                <a:rPr lang="en-IE" sz="1400" dirty="0">
                  <a:solidFill>
                    <a:srgbClr val="3F3F3F"/>
                  </a:solidFill>
                  <a:latin typeface="Aptos Narrow" panose="020B0004020202020204" pitchFamily="34" charset="0"/>
                </a:rPr>
                <a:t>→ </a:t>
              </a:r>
              <a:r>
                <a:rPr lang="en-IE" sz="1400" dirty="0">
                  <a:solidFill>
                    <a:srgbClr val="3F3F3F"/>
                  </a:solidFill>
                </a:rPr>
                <a:t>first live stages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en-IE" sz="1400" dirty="0">
                  <a:solidFill>
                    <a:srgbClr val="3F3F3F"/>
                  </a:solidFill>
                </a:rPr>
                <a:t>Energy content umbrella &gt; instar I: </a:t>
              </a:r>
              <a:r>
                <a:rPr lang="en-IE" sz="1400" dirty="0"/>
                <a:t>10+% </a:t>
              </a:r>
              <a:r>
                <a:rPr lang="en-IE" sz="1400" b="1" dirty="0">
                  <a:solidFill>
                    <a:srgbClr val="3F3F3F"/>
                  </a:solidFill>
                  <a:latin typeface="Aptos Narrow" panose="020B0004020202020204" pitchFamily="34" charset="0"/>
                </a:rPr>
                <a:t>→</a:t>
              </a:r>
              <a:r>
                <a:rPr lang="en-IE" sz="1400" b="1" dirty="0">
                  <a:solidFill>
                    <a:srgbClr val="C00000"/>
                  </a:solidFill>
                  <a:latin typeface="Aptos Narrow" panose="020B0004020202020204" pitchFamily="34" charset="0"/>
                </a:rPr>
                <a:t> </a:t>
              </a:r>
              <a:r>
                <a:rPr lang="en-IE" sz="1400" dirty="0">
                  <a:solidFill>
                    <a:srgbClr val="3F3F3F"/>
                  </a:solidFill>
                </a:rPr>
                <a:t>less cysts</a:t>
              </a: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40778D7-1409-F5A3-88F5-3B48EC1623F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09769" y="1038677"/>
              <a:ext cx="1081088" cy="158829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089776E-E427-3B29-10C7-66D76CEF940D}"/>
              </a:ext>
            </a:extLst>
          </p:cNvPr>
          <p:cNvGrpSpPr/>
          <p:nvPr/>
        </p:nvGrpSpPr>
        <p:grpSpPr>
          <a:xfrm>
            <a:off x="9355609" y="888058"/>
            <a:ext cx="1470184" cy="2471930"/>
            <a:chOff x="9355609" y="888058"/>
            <a:chExt cx="1470184" cy="247193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98C4269F-16E5-9DF1-224A-31F0194B28C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355609" y="1038677"/>
              <a:ext cx="1470184" cy="221361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6C770BD-5ABC-82CA-F2E1-C4018EBF271B}"/>
                </a:ext>
              </a:extLst>
            </p:cNvPr>
            <p:cNvSpPr txBox="1"/>
            <p:nvPr/>
          </p:nvSpPr>
          <p:spPr>
            <a:xfrm>
              <a:off x="9583083" y="888058"/>
              <a:ext cx="93968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E" sz="1000" dirty="0"/>
                <a:t>pre-nauplius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06F281E-CBF7-5969-D2EC-2CFE48DBA381}"/>
                </a:ext>
              </a:extLst>
            </p:cNvPr>
            <p:cNvSpPr txBox="1"/>
            <p:nvPr/>
          </p:nvSpPr>
          <p:spPr>
            <a:xfrm>
              <a:off x="9393234" y="3113767"/>
              <a:ext cx="139493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E" sz="1000" dirty="0"/>
                <a:t>hatching membrane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91179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500"/>
                            </p:stCondLst>
                            <p:childTnLst>
                              <p:par>
                                <p:cTn id="2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7C7E3F-A495-DD00-B763-ACFD72CF80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3173BFD-4F91-A2D0-DE43-7526CCE4955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23498A07-2AE1-4906-99DD-A7F4C55F52F9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CCBE07C-718B-4BA0-9267-270A53E938F3}"/>
              </a:ext>
            </a:extLst>
          </p:cNvPr>
          <p:cNvSpPr txBox="1"/>
          <p:nvPr/>
        </p:nvSpPr>
        <p:spPr>
          <a:xfrm>
            <a:off x="2115329" y="316875"/>
            <a:ext cx="6610336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IE" sz="2800" dirty="0">
                <a:solidFill>
                  <a:srgbClr val="6F6F6F"/>
                </a:solidFill>
              </a:rPr>
              <a:t>ARTEMIA USAGE: Artemia </a:t>
            </a:r>
            <a:r>
              <a:rPr lang="en-IE" sz="2800" b="1" dirty="0">
                <a:solidFill>
                  <a:srgbClr val="007396"/>
                </a:solidFill>
              </a:rPr>
              <a:t>Enrichment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A7CCC12-8FA8-F36B-774C-C2BA4AF4401C}"/>
              </a:ext>
            </a:extLst>
          </p:cNvPr>
          <p:cNvSpPr txBox="1"/>
          <p:nvPr/>
        </p:nvSpPr>
        <p:spPr>
          <a:xfrm>
            <a:off x="2115329" y="840095"/>
            <a:ext cx="5040867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IE" sz="1400" b="1" dirty="0">
                <a:solidFill>
                  <a:srgbClr val="007396"/>
                </a:solidFill>
              </a:rPr>
              <a:t>EXPAND</a:t>
            </a:r>
            <a:r>
              <a:rPr lang="en-IE" sz="1400" dirty="0">
                <a:solidFill>
                  <a:srgbClr val="6F6F6F"/>
                </a:solidFill>
              </a:rPr>
              <a:t> THE ENRICHMENT PRODUCT RANGE FOR SHRIMP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3E9CE7-9F7B-73DE-DE48-A2937A1EFE73}"/>
              </a:ext>
            </a:extLst>
          </p:cNvPr>
          <p:cNvSpPr txBox="1"/>
          <p:nvPr/>
        </p:nvSpPr>
        <p:spPr>
          <a:xfrm>
            <a:off x="742394" y="2347662"/>
            <a:ext cx="8762783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2000" b="1" dirty="0">
                <a:solidFill>
                  <a:srgbClr val="007396"/>
                </a:solidFill>
              </a:rPr>
              <a:t>Usage</a:t>
            </a:r>
            <a:r>
              <a:rPr lang="en-IE" sz="2000" dirty="0">
                <a:solidFill>
                  <a:srgbClr val="007396"/>
                </a:solidFill>
              </a:rPr>
              <a:t> </a:t>
            </a:r>
            <a:r>
              <a:rPr lang="en-IE" sz="1400" dirty="0">
                <a:solidFill>
                  <a:srgbClr val="007396"/>
                </a:solidFill>
              </a:rPr>
              <a:t>at present</a:t>
            </a:r>
          </a:p>
          <a:p>
            <a:r>
              <a:rPr lang="en-GB" sz="1400" dirty="0"/>
              <a:t>Marine fish hatcheries (global), few freshwater shrimp hatcheries</a:t>
            </a:r>
            <a:r>
              <a:rPr lang="en-IE" sz="1400" dirty="0"/>
              <a:t> - main functional component = </a:t>
            </a:r>
            <a:r>
              <a:rPr lang="en-IE" sz="1400" b="1" dirty="0">
                <a:solidFill>
                  <a:schemeClr val="accent1"/>
                </a:solidFill>
              </a:rPr>
              <a:t>HUFA</a:t>
            </a:r>
            <a:endParaRPr lang="en-GB" sz="1400" b="1" dirty="0">
              <a:solidFill>
                <a:schemeClr val="accent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5D46F8-1C7B-F979-BDA0-7BFD0EC77649}"/>
              </a:ext>
            </a:extLst>
          </p:cNvPr>
          <p:cNvSpPr txBox="1"/>
          <p:nvPr/>
        </p:nvSpPr>
        <p:spPr>
          <a:xfrm>
            <a:off x="742394" y="2972957"/>
            <a:ext cx="467230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2000" b="1" dirty="0">
                <a:solidFill>
                  <a:srgbClr val="007396"/>
                </a:solidFill>
              </a:rPr>
              <a:t>Usage</a:t>
            </a:r>
            <a:r>
              <a:rPr lang="en-IE" sz="2000" dirty="0">
                <a:solidFill>
                  <a:srgbClr val="007396"/>
                </a:solidFill>
              </a:rPr>
              <a:t> </a:t>
            </a:r>
            <a:r>
              <a:rPr lang="en-IE" sz="1400" dirty="0">
                <a:solidFill>
                  <a:srgbClr val="007396"/>
                </a:solidFill>
              </a:rPr>
              <a:t>potential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Penaeid shrimp hatcheries from PL stage onwards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Early stages in penaeid shrimp nurseries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C2F231B-C971-1237-E1CA-9A56B86EADA0}"/>
              </a:ext>
            </a:extLst>
          </p:cNvPr>
          <p:cNvSpPr txBox="1"/>
          <p:nvPr/>
        </p:nvSpPr>
        <p:spPr>
          <a:xfrm>
            <a:off x="742394" y="3814594"/>
            <a:ext cx="10108922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000" b="1" dirty="0">
                <a:solidFill>
                  <a:srgbClr val="007396"/>
                </a:solidFill>
              </a:rPr>
              <a:t>Challenge</a:t>
            </a:r>
            <a:endParaRPr lang="en-IE" sz="1400" dirty="0">
              <a:solidFill>
                <a:srgbClr val="007396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Develop a user-friendly enrichment protocol for shrimp hatcheries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Develop a practical efficient </a:t>
            </a:r>
            <a:r>
              <a:rPr lang="en-GB" sz="1400" b="1" dirty="0">
                <a:solidFill>
                  <a:schemeClr val="accent1"/>
                </a:solidFill>
              </a:rPr>
              <a:t>storage</a:t>
            </a:r>
            <a:r>
              <a:rPr lang="en-GB" sz="1400" dirty="0"/>
              <a:t> procedure for the enriched nauplii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Secure the </a:t>
            </a:r>
            <a:r>
              <a:rPr lang="en-GB" sz="1400" b="1" dirty="0">
                <a:solidFill>
                  <a:schemeClr val="accent1"/>
                </a:solidFill>
              </a:rPr>
              <a:t>biosecurity</a:t>
            </a:r>
            <a:r>
              <a:rPr lang="en-GB" sz="1400" dirty="0"/>
              <a:t> of the enriched nauplii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E0D25AC-EDD6-1692-7DA2-5550B8B6C82E}"/>
              </a:ext>
            </a:extLst>
          </p:cNvPr>
          <p:cNvSpPr txBox="1"/>
          <p:nvPr/>
        </p:nvSpPr>
        <p:spPr>
          <a:xfrm>
            <a:off x="742394" y="4870785"/>
            <a:ext cx="1010892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000" b="1" dirty="0">
                <a:solidFill>
                  <a:srgbClr val="007396"/>
                </a:solidFill>
              </a:rPr>
              <a:t>Industry Application</a:t>
            </a:r>
            <a:endParaRPr lang="en-IE" sz="1400" dirty="0">
              <a:solidFill>
                <a:srgbClr val="007396"/>
              </a:solidFill>
            </a:endParaRPr>
          </a:p>
          <a:p>
            <a:r>
              <a:rPr lang="en-GB" sz="1400" dirty="0"/>
              <a:t>Live Artemia Supply </a:t>
            </a:r>
            <a:r>
              <a:rPr lang="en-GB" sz="1400" dirty="0" err="1"/>
              <a:t>Centers</a:t>
            </a:r>
            <a:r>
              <a:rPr lang="en-GB" sz="1400" dirty="0"/>
              <a:t> + selected fish and crustacean hatcheries</a:t>
            </a:r>
          </a:p>
        </p:txBody>
      </p:sp>
      <p:pic>
        <p:nvPicPr>
          <p:cNvPr id="3074" name="Picture 2" descr="Products - Artemia Knowledge Hub">
            <a:extLst>
              <a:ext uri="{FF2B5EF4-FFF2-40B4-BE49-F238E27FC236}">
                <a16:creationId xmlns:a16="http://schemas.microsoft.com/office/drawing/2014/main" id="{437DC975-32CC-9212-7FAA-E7F37A0D2B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8533130" y="3012507"/>
            <a:ext cx="2267331" cy="30231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62590C5-71F7-025C-CCF2-B2E8DCBEC57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097" y="133432"/>
            <a:ext cx="1143000" cy="11430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CE56DDA-E855-62B8-886D-63CD8802C2E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01806" y="40827"/>
            <a:ext cx="2176543" cy="15226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object 2">
            <a:extLst>
              <a:ext uri="{FF2B5EF4-FFF2-40B4-BE49-F238E27FC236}">
                <a16:creationId xmlns:a16="http://schemas.microsoft.com/office/drawing/2014/main" id="{A8FA9F7A-704D-BE88-2234-9D1B3ECAC6C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429048">
            <a:off x="7849812" y="2732816"/>
            <a:ext cx="1238571" cy="205142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FE6C8461-9C2E-57BA-F5DE-72EE6955A3FD}"/>
              </a:ext>
            </a:extLst>
          </p:cNvPr>
          <p:cNvSpPr txBox="1">
            <a:spLocks/>
          </p:cNvSpPr>
          <p:nvPr/>
        </p:nvSpPr>
        <p:spPr>
          <a:xfrm>
            <a:off x="-392490" y="5919682"/>
            <a:ext cx="3310751" cy="27214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  <a:defRPr sz="3200"/>
            </a:pPr>
            <a:r>
              <a:rPr lang="en-US" sz="1000" b="1" spc="100" dirty="0">
                <a:solidFill>
                  <a:srgbClr val="007396"/>
                </a:solidFill>
                <a:latin typeface="Lato" panose="020F05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THE ARTEMIA YOU CAN TRUST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9C550CE-A107-99FB-D56D-184E44802E4B}"/>
              </a:ext>
            </a:extLst>
          </p:cNvPr>
          <p:cNvGrpSpPr/>
          <p:nvPr/>
        </p:nvGrpSpPr>
        <p:grpSpPr>
          <a:xfrm>
            <a:off x="742394" y="1267487"/>
            <a:ext cx="10833112" cy="1269055"/>
            <a:chOff x="742394" y="1267487"/>
            <a:chExt cx="10833112" cy="1269055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BD7BF0D-BD6E-3BC4-174F-EF77D9CB37E3}"/>
                </a:ext>
              </a:extLst>
            </p:cNvPr>
            <p:cNvGrpSpPr/>
            <p:nvPr/>
          </p:nvGrpSpPr>
          <p:grpSpPr>
            <a:xfrm>
              <a:off x="742394" y="1267487"/>
              <a:ext cx="10297012" cy="1269055"/>
              <a:chOff x="742394" y="1267487"/>
              <a:chExt cx="10297012" cy="1269055"/>
            </a:xfrm>
          </p:grpSpPr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3AEA867-B8B1-9B1F-31C0-D05B49AC856A}"/>
                  </a:ext>
                </a:extLst>
              </p:cNvPr>
              <p:cNvSpPr txBox="1"/>
              <p:nvPr/>
            </p:nvSpPr>
            <p:spPr>
              <a:xfrm>
                <a:off x="742394" y="1267487"/>
                <a:ext cx="8648201" cy="10464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IE" sz="2000" b="1" dirty="0">
                    <a:solidFill>
                      <a:schemeClr val="accent1"/>
                    </a:solidFill>
                  </a:rPr>
                  <a:t>Why?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IE" sz="1400" dirty="0"/>
                  <a:t>Reduce the Artemia cyst quantity consumed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IE" sz="1400" dirty="0"/>
                  <a:t>Expansion of the application of </a:t>
                </a:r>
                <a:r>
                  <a:rPr lang="en-IE" sz="1400" b="1" dirty="0">
                    <a:solidFill>
                      <a:srgbClr val="007396"/>
                    </a:solidFill>
                  </a:rPr>
                  <a:t>functional feeds</a:t>
                </a:r>
                <a:r>
                  <a:rPr lang="en-IE" sz="1400" dirty="0"/>
                  <a:t> </a:t>
                </a:r>
                <a:r>
                  <a:rPr lang="en-IE" sz="1400" dirty="0">
                    <a:latin typeface="Aptos Narrow" panose="020B0004020202020204" pitchFamily="34" charset="0"/>
                  </a:rPr>
                  <a:t>→ </a:t>
                </a:r>
                <a:r>
                  <a:rPr lang="en-IE" sz="1400" dirty="0"/>
                  <a:t>enrichment with probiotics, yeasts, …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IE" sz="14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Taking advantage of the </a:t>
                </a:r>
                <a:r>
                  <a:rPr lang="en-IE" sz="1400" b="1" dirty="0">
                    <a:solidFill>
                      <a:srgbClr val="007396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live feed factor</a:t>
                </a:r>
                <a:r>
                  <a:rPr lang="en-IE" sz="14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: intake of the active </a:t>
                </a:r>
                <a:r>
                  <a:rPr lang="en-IE" sz="1400" b="1" dirty="0">
                    <a:solidFill>
                      <a:srgbClr val="007396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functional component </a:t>
                </a:r>
                <a:r>
                  <a:rPr lang="en-IE" sz="14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via live feed </a:t>
                </a:r>
                <a:endParaRPr lang="en-IE" sz="1400" b="1" dirty="0">
                  <a:solidFill>
                    <a:srgbClr val="007396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668B1C7-9124-F444-7E7D-4D5FBE4A4F8E}"/>
                  </a:ext>
                </a:extLst>
              </p:cNvPr>
              <p:cNvSpPr txBox="1"/>
              <p:nvPr/>
            </p:nvSpPr>
            <p:spPr>
              <a:xfrm>
                <a:off x="9196456" y="2013322"/>
                <a:ext cx="1842950" cy="52322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IE" sz="1400" dirty="0">
                    <a:solidFill>
                      <a:schemeClr val="accent1"/>
                    </a:solidFill>
                    <a:latin typeface="Aptos Narrow" panose="020B0004020202020204" pitchFamily="34" charset="0"/>
                  </a:rPr>
                  <a:t>→ </a:t>
                </a:r>
                <a:r>
                  <a:rPr lang="en-IE" sz="1400" dirty="0">
                    <a:solidFill>
                      <a:schemeClr val="accent1"/>
                    </a:solidFill>
                  </a:rPr>
                  <a:t>easier uptake and assimilation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3C51D5A-2B5F-1666-0729-3BD09FD501DF}"/>
                  </a:ext>
                </a:extLst>
              </p:cNvPr>
              <p:cNvSpPr txBox="1"/>
              <p:nvPr/>
            </p:nvSpPr>
            <p:spPr>
              <a:xfrm>
                <a:off x="4795058" y="1563460"/>
                <a:ext cx="5762106" cy="307777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IE" sz="1400" dirty="0">
                    <a:solidFill>
                      <a:schemeClr val="accent1"/>
                    </a:solidFill>
                    <a:latin typeface="Aptos Narrow" panose="020B0004020202020204" pitchFamily="34" charset="0"/>
                  </a:rPr>
                  <a:t>→ </a:t>
                </a:r>
                <a:r>
                  <a:rPr lang="en-IE" sz="1400" dirty="0">
                    <a:solidFill>
                      <a:schemeClr val="accent1"/>
                    </a:solidFill>
                  </a:rPr>
                  <a:t>energy content of 24 hour enriched nauplius &gt; instar I: up to 20%</a:t>
                </a:r>
                <a:r>
                  <a:rPr lang="en-IE" sz="1400" dirty="0">
                    <a:solidFill>
                      <a:srgbClr val="C00000"/>
                    </a:solidFill>
                  </a:rPr>
                  <a:t> </a:t>
                </a:r>
              </a:p>
            </p:txBody>
          </p: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26FD4F2-7509-C189-F430-B5BAB818F455}"/>
                </a:ext>
              </a:extLst>
            </p:cNvPr>
            <p:cNvSpPr txBox="1"/>
            <p:nvPr/>
          </p:nvSpPr>
          <p:spPr>
            <a:xfrm>
              <a:off x="10413415" y="1560928"/>
              <a:ext cx="1162091" cy="307777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r>
                <a:rPr lang="en-IE" sz="1400" dirty="0">
                  <a:latin typeface="Aptos Narrow" panose="020B0004020202020204" pitchFamily="34" charset="0"/>
                </a:rPr>
                <a:t>→ </a:t>
              </a:r>
              <a:r>
                <a:rPr lang="en-IE" sz="1400" dirty="0"/>
                <a:t>less cysts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C7C2B457-BC7F-C030-7527-59DBE767F41C}"/>
              </a:ext>
            </a:extLst>
          </p:cNvPr>
          <p:cNvSpPr txBox="1"/>
          <p:nvPr/>
        </p:nvSpPr>
        <p:spPr>
          <a:xfrm>
            <a:off x="9305166" y="3306952"/>
            <a:ext cx="14221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1000" dirty="0"/>
              <a:t>upgrade via</a:t>
            </a:r>
          </a:p>
          <a:p>
            <a:r>
              <a:rPr lang="en-IE" sz="1000" dirty="0">
                <a:solidFill>
                  <a:schemeClr val="bg1"/>
                </a:solidFill>
              </a:rPr>
              <a:t>BIOENCAPSULATION</a:t>
            </a:r>
          </a:p>
        </p:txBody>
      </p:sp>
    </p:spTree>
    <p:extLst>
      <p:ext uri="{BB962C8B-B14F-4D97-AF65-F5344CB8AC3E}">
        <p14:creationId xmlns:p14="http://schemas.microsoft.com/office/powerpoint/2010/main" val="2803871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500"/>
                            </p:stCondLst>
                            <p:childTnLst>
                              <p:par>
                                <p:cTn id="2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2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E093B3-AB25-BB2D-A7C3-F326F45241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5D62C2F-73E4-0E92-0633-7ADCA05032A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23498A07-2AE1-4906-99DD-A7F4C55F52F9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C190CC-00D2-30D4-0756-73F4168E7A8D}"/>
              </a:ext>
            </a:extLst>
          </p:cNvPr>
          <p:cNvSpPr txBox="1"/>
          <p:nvPr/>
        </p:nvSpPr>
        <p:spPr>
          <a:xfrm>
            <a:off x="2115329" y="316875"/>
            <a:ext cx="6375528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IE" sz="2800" dirty="0">
                <a:solidFill>
                  <a:srgbClr val="6F6F6F"/>
                </a:solidFill>
              </a:rPr>
              <a:t>ARTEMIA USAGE: </a:t>
            </a:r>
            <a:r>
              <a:rPr lang="en-IE" sz="2800" b="1" dirty="0">
                <a:solidFill>
                  <a:srgbClr val="007396"/>
                </a:solidFill>
              </a:rPr>
              <a:t>SPECIALTY</a:t>
            </a:r>
            <a:r>
              <a:rPr lang="en-IE" sz="2800" dirty="0">
                <a:solidFill>
                  <a:srgbClr val="6F6F6F"/>
                </a:solidFill>
              </a:rPr>
              <a:t> Artemia</a:t>
            </a:r>
            <a:endParaRPr lang="en-IE" sz="2800" b="1" dirty="0">
              <a:solidFill>
                <a:srgbClr val="007396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C16A33-B11F-9EBF-ACD5-D165FE71751E}"/>
              </a:ext>
            </a:extLst>
          </p:cNvPr>
          <p:cNvSpPr txBox="1"/>
          <p:nvPr/>
        </p:nvSpPr>
        <p:spPr>
          <a:xfrm>
            <a:off x="2343195" y="840095"/>
            <a:ext cx="6205610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IE" sz="1400" b="1" dirty="0">
                <a:solidFill>
                  <a:srgbClr val="007396"/>
                </a:solidFill>
              </a:rPr>
              <a:t>INCREASE</a:t>
            </a:r>
            <a:r>
              <a:rPr lang="en-IE" sz="1400" dirty="0">
                <a:solidFill>
                  <a:srgbClr val="6F6F6F"/>
                </a:solidFill>
              </a:rPr>
              <a:t> THE AVAILABILITY OF SMALL, HIGH-NUTRIENT ARTEMIA CYSTS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2D540C-0C6A-D4C9-C81A-2444556BA053}"/>
              </a:ext>
            </a:extLst>
          </p:cNvPr>
          <p:cNvSpPr txBox="1"/>
          <p:nvPr/>
        </p:nvSpPr>
        <p:spPr>
          <a:xfrm>
            <a:off x="742394" y="2104596"/>
            <a:ext cx="4802918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2000" b="1" dirty="0">
                <a:solidFill>
                  <a:srgbClr val="007396"/>
                </a:solidFill>
              </a:rPr>
              <a:t>Usage</a:t>
            </a:r>
            <a:r>
              <a:rPr lang="en-IE" sz="2000" dirty="0">
                <a:solidFill>
                  <a:srgbClr val="007396"/>
                </a:solidFill>
              </a:rPr>
              <a:t> </a:t>
            </a:r>
            <a:r>
              <a:rPr lang="en-IE" sz="1400" dirty="0">
                <a:solidFill>
                  <a:srgbClr val="007396"/>
                </a:solidFill>
              </a:rPr>
              <a:t>at present</a:t>
            </a:r>
          </a:p>
          <a:p>
            <a:r>
              <a:rPr lang="en-GB" sz="1400" dirty="0"/>
              <a:t>Marine fish hatcheries and crustacean Scylla hatcheries</a:t>
            </a:r>
            <a:endParaRPr lang="en-GB" sz="1400" b="1" dirty="0">
              <a:solidFill>
                <a:schemeClr val="accent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8E8EF2-96CC-1451-DC00-76B23EC52B9A}"/>
              </a:ext>
            </a:extLst>
          </p:cNvPr>
          <p:cNvSpPr txBox="1"/>
          <p:nvPr/>
        </p:nvSpPr>
        <p:spPr>
          <a:xfrm>
            <a:off x="742394" y="2729891"/>
            <a:ext cx="4637039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2000" b="1" dirty="0">
                <a:solidFill>
                  <a:srgbClr val="007396"/>
                </a:solidFill>
              </a:rPr>
              <a:t>Usage</a:t>
            </a:r>
            <a:r>
              <a:rPr lang="en-IE" sz="2000" dirty="0">
                <a:solidFill>
                  <a:srgbClr val="007396"/>
                </a:solidFill>
              </a:rPr>
              <a:t> </a:t>
            </a:r>
            <a:r>
              <a:rPr lang="en-IE" sz="1400" dirty="0">
                <a:solidFill>
                  <a:srgbClr val="007396"/>
                </a:solidFill>
              </a:rPr>
              <a:t>potential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Wider usage in marine fish hatcheries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Selected crustacean </a:t>
            </a:r>
            <a:r>
              <a:rPr lang="en-GB" sz="1400" dirty="0" err="1"/>
              <a:t>larvicultures</a:t>
            </a:r>
            <a:r>
              <a:rPr lang="en-GB" sz="1400" dirty="0"/>
              <a:t> (crab, lobster, …)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Novel aquaculture species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BDB3A5-3FC5-3039-0B05-1B02DF38B97D}"/>
              </a:ext>
            </a:extLst>
          </p:cNvPr>
          <p:cNvSpPr txBox="1"/>
          <p:nvPr/>
        </p:nvSpPr>
        <p:spPr>
          <a:xfrm>
            <a:off x="742393" y="1267487"/>
            <a:ext cx="106114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000" b="1" dirty="0">
                <a:solidFill>
                  <a:schemeClr val="accent1"/>
                </a:solidFill>
              </a:rPr>
              <a:t>Why?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400" dirty="0"/>
              <a:t>More nutritious + more </a:t>
            </a:r>
            <a:r>
              <a:rPr lang="en-IE" sz="1400" dirty="0" err="1"/>
              <a:t>biosecure</a:t>
            </a:r>
            <a:r>
              <a:rPr lang="en-IE" sz="1400" dirty="0"/>
              <a:t> alternative for rotifers and other zooplankton that require growth cultures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400" dirty="0"/>
              <a:t>Production and supply is limited </a:t>
            </a:r>
            <a:r>
              <a:rPr lang="en-IE" sz="1400" dirty="0">
                <a:latin typeface="Aptos Narrow" panose="020B0004020202020204" pitchFamily="34" charset="0"/>
              </a:rPr>
              <a:t>→</a:t>
            </a:r>
            <a:r>
              <a:rPr lang="en-IE" sz="1400" dirty="0"/>
              <a:t> cost-efficiency of hatchery SOP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999C8BD-285D-411B-D21A-5A85E8DBC9DD}"/>
              </a:ext>
            </a:extLst>
          </p:cNvPr>
          <p:cNvSpPr txBox="1"/>
          <p:nvPr/>
        </p:nvSpPr>
        <p:spPr>
          <a:xfrm>
            <a:off x="742394" y="3779869"/>
            <a:ext cx="10108922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000" b="1" dirty="0">
                <a:solidFill>
                  <a:srgbClr val="007396"/>
                </a:solidFill>
              </a:rPr>
              <a:t>Challenge</a:t>
            </a:r>
            <a:endParaRPr lang="en-IE" sz="1400" dirty="0">
              <a:solidFill>
                <a:srgbClr val="007396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Cost-efficiency of production and logistics </a:t>
            </a:r>
            <a:r>
              <a:rPr lang="en-GB" sz="1400" dirty="0">
                <a:latin typeface="Aptos Narrow" panose="020B0004020202020204" pitchFamily="34" charset="0"/>
              </a:rPr>
              <a:t>→ </a:t>
            </a:r>
            <a:r>
              <a:rPr lang="en-GB" sz="1400" dirty="0">
                <a:solidFill>
                  <a:srgbClr val="007396"/>
                </a:solidFill>
              </a:rPr>
              <a:t>economics of scale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“New” more reliable production technologies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Develop a wider range of specialty cyst types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5129672-64FF-5D02-193A-20BF77F3000D}"/>
              </a:ext>
            </a:extLst>
          </p:cNvPr>
          <p:cNvSpPr txBox="1"/>
          <p:nvPr/>
        </p:nvSpPr>
        <p:spPr>
          <a:xfrm>
            <a:off x="742394" y="4848162"/>
            <a:ext cx="1053684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000" b="1" dirty="0">
                <a:solidFill>
                  <a:srgbClr val="007396"/>
                </a:solidFill>
              </a:rPr>
              <a:t>Industry Application</a:t>
            </a:r>
            <a:endParaRPr lang="en-IE" sz="1400" dirty="0">
              <a:solidFill>
                <a:srgbClr val="007396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Dedicated production of specialty cysts </a:t>
            </a:r>
            <a:r>
              <a:rPr lang="en-GB" sz="1400" dirty="0">
                <a:latin typeface="Aptos Narrow" panose="020B0004020202020204" pitchFamily="34" charset="0"/>
              </a:rPr>
              <a:t>→</a:t>
            </a:r>
            <a:r>
              <a:rPr lang="en-GB" sz="1400" dirty="0"/>
              <a:t> environmental </a:t>
            </a:r>
            <a:r>
              <a:rPr lang="en-GB" sz="1400" dirty="0">
                <a:latin typeface="Aptos Narrow" panose="020B0004020202020204" pitchFamily="34" charset="0"/>
              </a:rPr>
              <a:t>+ </a:t>
            </a:r>
            <a:r>
              <a:rPr lang="en-GB" sz="1400" dirty="0"/>
              <a:t>nutrient management: private enterprises and public projects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Selected salt farms and salt farm cooperatives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Selective screening of harvested Artemia cysts from “wild” sources: current Artemia harvesters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293E34D-A945-682C-3F9D-F05FEDFCF9B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097" y="133432"/>
            <a:ext cx="1143000" cy="11430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A99EACC6-E2D6-3157-FBAD-785FEF298EE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53634" y="215032"/>
            <a:ext cx="1625600" cy="12192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EA33914C-6E16-31AD-8351-E1C779B28B1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37386" y="170173"/>
            <a:ext cx="1057275" cy="30384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9FCBA7FC-8DC5-C4F0-8505-67512AF323B1}"/>
              </a:ext>
            </a:extLst>
          </p:cNvPr>
          <p:cNvGrpSpPr>
            <a:grpSpLocks noChangeAspect="1"/>
          </p:cNvGrpSpPr>
          <p:nvPr/>
        </p:nvGrpSpPr>
        <p:grpSpPr>
          <a:xfrm>
            <a:off x="6590040" y="2218099"/>
            <a:ext cx="4314649" cy="2642540"/>
            <a:chOff x="6526553" y="2218099"/>
            <a:chExt cx="4324763" cy="2648732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67FE9626-CA88-30C6-C698-E8C56AEADAB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26553" y="2218099"/>
              <a:ext cx="4324763" cy="2462529"/>
            </a:xfrm>
            <a:prstGeom prst="rect">
              <a:avLst/>
            </a:prstGeom>
            <a:effectLst>
              <a:glow rad="1905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8A205B3-B1B9-D4AB-2233-E45D26C5A451}"/>
                </a:ext>
              </a:extLst>
            </p:cNvPr>
            <p:cNvSpPr txBox="1"/>
            <p:nvPr/>
          </p:nvSpPr>
          <p:spPr>
            <a:xfrm>
              <a:off x="10081553" y="4651387"/>
              <a:ext cx="76976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E" sz="800" dirty="0"/>
                <a:t>FAO Manual</a:t>
              </a:r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4851DB51-E120-296C-E0A4-599CF87B6638}"/>
              </a:ext>
            </a:extLst>
          </p:cNvPr>
          <p:cNvSpPr/>
          <p:nvPr/>
        </p:nvSpPr>
        <p:spPr>
          <a:xfrm>
            <a:off x="9841654" y="618014"/>
            <a:ext cx="1055096" cy="400110"/>
          </a:xfrm>
          <a:prstGeom prst="rect">
            <a:avLst/>
          </a:prstGeom>
          <a:noFill/>
          <a:effectLst>
            <a:glow>
              <a:schemeClr val="accent3">
                <a:satMod val="175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bg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20:5</a:t>
            </a:r>
            <a:r>
              <a:rPr lang="az-Cyrl-AZ" sz="2000" b="0" cap="none" spc="0" dirty="0">
                <a:ln w="0"/>
                <a:solidFill>
                  <a:schemeClr val="bg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ptos Narrow" panose="020B0004020202020204" pitchFamily="34" charset="0"/>
              </a:rPr>
              <a:t>Ѡ</a:t>
            </a:r>
            <a:r>
              <a:rPr lang="en-IE" sz="2000" b="0" cap="none" spc="0" dirty="0">
                <a:ln w="0"/>
                <a:solidFill>
                  <a:schemeClr val="bg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3</a:t>
            </a:r>
            <a:endParaRPr lang="en-US" sz="2000" b="0" cap="none" spc="0" dirty="0">
              <a:ln w="0"/>
              <a:solidFill>
                <a:schemeClr val="bg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2F9539A4-8D90-9873-F867-B33DCD0CBC4A}"/>
              </a:ext>
            </a:extLst>
          </p:cNvPr>
          <p:cNvSpPr txBox="1">
            <a:spLocks/>
          </p:cNvSpPr>
          <p:nvPr/>
        </p:nvSpPr>
        <p:spPr>
          <a:xfrm>
            <a:off x="-392490" y="5919682"/>
            <a:ext cx="3310751" cy="27214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  <a:defRPr sz="3200"/>
            </a:pPr>
            <a:r>
              <a:rPr lang="en-US" sz="1000" b="1" spc="100" dirty="0">
                <a:solidFill>
                  <a:srgbClr val="007396"/>
                </a:solidFill>
                <a:latin typeface="Lato" panose="020F05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THE ARTEMIA YOU CAN TRUST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46FC9DF-BE24-F75E-DA34-32AF30B8A5C6}"/>
              </a:ext>
            </a:extLst>
          </p:cNvPr>
          <p:cNvSpPr/>
          <p:nvPr/>
        </p:nvSpPr>
        <p:spPr>
          <a:xfrm>
            <a:off x="6590040" y="3041780"/>
            <a:ext cx="4158825" cy="144000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18312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5" grpId="0"/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DD1F2D-BC4D-F098-4AE7-3698766720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DFE1A21-E446-2D99-782B-C09E5D1737DD}"/>
              </a:ext>
            </a:extLst>
          </p:cNvPr>
          <p:cNvSpPr txBox="1"/>
          <p:nvPr/>
        </p:nvSpPr>
        <p:spPr>
          <a:xfrm>
            <a:off x="788693" y="1239731"/>
            <a:ext cx="10450325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000" b="1" dirty="0">
                <a:solidFill>
                  <a:schemeClr val="accent1"/>
                </a:solidFill>
              </a:rPr>
              <a:t>Why?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400" dirty="0"/>
              <a:t>More energy-rich live feed for the larger shrimp stages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400" dirty="0"/>
              <a:t>More efficient use of Artemia as a live feed component, including the introduction of </a:t>
            </a:r>
            <a:r>
              <a:rPr lang="en-IE" sz="1400" b="1" dirty="0">
                <a:solidFill>
                  <a:schemeClr val="accent1"/>
                </a:solidFill>
              </a:rPr>
              <a:t>enriched</a:t>
            </a:r>
            <a:r>
              <a:rPr lang="en-IE" sz="1400" dirty="0"/>
              <a:t> Artemia juveniles and adult biomass </a:t>
            </a:r>
            <a:r>
              <a:rPr lang="en-IE" sz="1400" dirty="0">
                <a:latin typeface="Aptos Narrow" panose="020B0004020202020204" pitchFamily="34" charset="0"/>
              </a:rPr>
              <a:t>→ </a:t>
            </a:r>
            <a:r>
              <a:rPr lang="en-IE" sz="14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functional</a:t>
            </a:r>
            <a:r>
              <a:rPr lang="en-IE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live feeds</a:t>
            </a:r>
            <a:endParaRPr lang="en-IE" sz="14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2F1C2DA-1EF8-FCE8-57EA-822194D893C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23498A07-2AE1-4906-99DD-A7F4C55F52F9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BCA066-5A6B-6EB2-7B97-95B52148FE6A}"/>
              </a:ext>
            </a:extLst>
          </p:cNvPr>
          <p:cNvSpPr txBox="1"/>
          <p:nvPr/>
        </p:nvSpPr>
        <p:spPr>
          <a:xfrm>
            <a:off x="1825619" y="316875"/>
            <a:ext cx="8801640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IE" sz="2800" dirty="0">
                <a:solidFill>
                  <a:srgbClr val="6F6F6F"/>
                </a:solidFill>
              </a:rPr>
              <a:t>ARTEMIA USAGE: Artemia juvenile</a:t>
            </a:r>
            <a:r>
              <a:rPr lang="en-IE" sz="2800" b="1" dirty="0">
                <a:solidFill>
                  <a:schemeClr val="accent1"/>
                </a:solidFill>
              </a:rPr>
              <a:t> </a:t>
            </a:r>
            <a:r>
              <a:rPr lang="en-IE" sz="2800" dirty="0">
                <a:solidFill>
                  <a:srgbClr val="6F6F6F"/>
                </a:solidFill>
              </a:rPr>
              <a:t>+ adult </a:t>
            </a:r>
            <a:r>
              <a:rPr lang="en-IE" sz="2800" b="1" dirty="0">
                <a:solidFill>
                  <a:srgbClr val="007396"/>
                </a:solidFill>
              </a:rPr>
              <a:t>Biomass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165D54-4C9B-01CE-5C3C-0F6634514DF2}"/>
              </a:ext>
            </a:extLst>
          </p:cNvPr>
          <p:cNvSpPr txBox="1"/>
          <p:nvPr/>
        </p:nvSpPr>
        <p:spPr>
          <a:xfrm>
            <a:off x="788694" y="2301370"/>
            <a:ext cx="9857635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2000" b="1" dirty="0">
                <a:solidFill>
                  <a:srgbClr val="007396"/>
                </a:solidFill>
              </a:rPr>
              <a:t>Usage</a:t>
            </a:r>
            <a:r>
              <a:rPr lang="en-IE" sz="2000" dirty="0">
                <a:solidFill>
                  <a:srgbClr val="007396"/>
                </a:solidFill>
              </a:rPr>
              <a:t> </a:t>
            </a:r>
            <a:r>
              <a:rPr lang="en-IE" sz="1400" dirty="0">
                <a:solidFill>
                  <a:srgbClr val="007396"/>
                </a:solidFill>
              </a:rPr>
              <a:t>at present</a:t>
            </a:r>
          </a:p>
          <a:p>
            <a:r>
              <a:rPr lang="en-IE" sz="1400" dirty="0"/>
              <a:t>Limited usage in penaeid shrimp maturation (iso </a:t>
            </a:r>
            <a:r>
              <a:rPr lang="en-IE" sz="1400" dirty="0" err="1"/>
              <a:t>polychaets</a:t>
            </a:r>
            <a:r>
              <a:rPr lang="en-IE" sz="1400" dirty="0"/>
              <a:t>) + pioneering trials in shrimp </a:t>
            </a:r>
            <a:r>
              <a:rPr lang="en-IE" sz="1400" dirty="0" err="1"/>
              <a:t>growout</a:t>
            </a:r>
            <a:r>
              <a:rPr lang="en-IE" sz="1400" dirty="0"/>
              <a:t> supplementation</a:t>
            </a:r>
            <a:endParaRPr lang="en-GB" sz="1400" b="1" dirty="0">
              <a:solidFill>
                <a:schemeClr val="accent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176CAC2-719C-5A87-902A-1192B49269CC}"/>
              </a:ext>
            </a:extLst>
          </p:cNvPr>
          <p:cNvSpPr txBox="1"/>
          <p:nvPr/>
        </p:nvSpPr>
        <p:spPr>
          <a:xfrm>
            <a:off x="788694" y="2926665"/>
            <a:ext cx="4952831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2000" b="1" dirty="0">
                <a:solidFill>
                  <a:srgbClr val="007396"/>
                </a:solidFill>
              </a:rPr>
              <a:t>Usage</a:t>
            </a:r>
            <a:r>
              <a:rPr lang="en-IE" sz="2000" dirty="0">
                <a:solidFill>
                  <a:srgbClr val="007396"/>
                </a:solidFill>
              </a:rPr>
              <a:t> </a:t>
            </a:r>
            <a:r>
              <a:rPr lang="en-IE" sz="1400" dirty="0">
                <a:solidFill>
                  <a:srgbClr val="007396"/>
                </a:solidFill>
              </a:rPr>
              <a:t>potential</a:t>
            </a:r>
          </a:p>
          <a:p>
            <a:r>
              <a:rPr lang="en-GB" sz="1400" dirty="0"/>
              <a:t>Supplemental booster feed in shrimp and fish </a:t>
            </a:r>
            <a:r>
              <a:rPr lang="en-GB" sz="1400" dirty="0" err="1"/>
              <a:t>ongrowing</a:t>
            </a:r>
            <a:endParaRPr lang="en-GB" sz="1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BED09A3-098E-14B6-4FCC-17066C672AE0}"/>
              </a:ext>
            </a:extLst>
          </p:cNvPr>
          <p:cNvSpPr txBox="1">
            <a:spLocks noChangeAspect="1"/>
          </p:cNvSpPr>
          <p:nvPr/>
        </p:nvSpPr>
        <p:spPr>
          <a:xfrm>
            <a:off x="788693" y="3551557"/>
            <a:ext cx="1010892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000" b="1" dirty="0">
                <a:solidFill>
                  <a:srgbClr val="007396"/>
                </a:solidFill>
              </a:rPr>
              <a:t>Challenge</a:t>
            </a:r>
            <a:endParaRPr lang="en-IE" sz="1400" dirty="0">
              <a:solidFill>
                <a:srgbClr val="007396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Extension/upscaling of cost efficient Artemia biomass production systems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Assurance of supply in shrimp producing areas</a:t>
            </a:r>
          </a:p>
          <a:p>
            <a:pPr marL="742950" lvl="1" indent="-144000">
              <a:buClr>
                <a:schemeClr val="tx1"/>
              </a:buClr>
              <a:buFont typeface="Aptos Narrow" panose="020B0004020202020204" pitchFamily="34" charset="0"/>
              <a:buChar char="→"/>
            </a:pPr>
            <a:r>
              <a:rPr lang="en-GB" sz="1400" dirty="0"/>
              <a:t>regional production and/or efficient transport logistics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Secure the </a:t>
            </a:r>
            <a:r>
              <a:rPr lang="en-GB" sz="1400" b="1" dirty="0">
                <a:solidFill>
                  <a:schemeClr val="accent1"/>
                </a:solidFill>
              </a:rPr>
              <a:t>biosecurity</a:t>
            </a:r>
            <a:r>
              <a:rPr lang="en-GB" sz="1400" dirty="0"/>
              <a:t> of the live feed product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59C59A3-AD32-97CB-7952-929D943B8D7E}"/>
              </a:ext>
            </a:extLst>
          </p:cNvPr>
          <p:cNvSpPr txBox="1"/>
          <p:nvPr/>
        </p:nvSpPr>
        <p:spPr>
          <a:xfrm>
            <a:off x="788693" y="4823330"/>
            <a:ext cx="101089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000" b="1" dirty="0">
                <a:solidFill>
                  <a:srgbClr val="007396"/>
                </a:solidFill>
              </a:rPr>
              <a:t>Industry Application</a:t>
            </a:r>
            <a:endParaRPr lang="en-IE" sz="1400" dirty="0">
              <a:solidFill>
                <a:srgbClr val="007396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Dedicated production of Artemia biomass (+ cysts) </a:t>
            </a:r>
            <a:r>
              <a:rPr lang="en-GB" sz="1400" dirty="0">
                <a:latin typeface="Aptos Narrow" panose="020B0004020202020204" pitchFamily="34" charset="0"/>
              </a:rPr>
              <a:t>← </a:t>
            </a:r>
            <a:r>
              <a:rPr lang="en-GB" sz="1400" dirty="0"/>
              <a:t>nutrient management: private enterprises and public projects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Selected salt farms and salt farm cooperatives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A6225F6-CD63-4DD2-43B9-E9442D3428D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097" y="133432"/>
            <a:ext cx="1143000" cy="1143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C158D2A-F8E8-09E8-C497-38954F7D0993}"/>
              </a:ext>
            </a:extLst>
          </p:cNvPr>
          <p:cNvSpPr txBox="1"/>
          <p:nvPr/>
        </p:nvSpPr>
        <p:spPr>
          <a:xfrm>
            <a:off x="5692337" y="1535168"/>
            <a:ext cx="5068424" cy="307777"/>
          </a:xfrm>
          <a:prstGeom prst="rect">
            <a:avLst/>
          </a:prstGeom>
          <a:solidFill>
            <a:schemeClr val="bg1">
              <a:lumMod val="85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en-IE" sz="1400" dirty="0">
                <a:solidFill>
                  <a:schemeClr val="accent1"/>
                </a:solidFill>
                <a:latin typeface="Aptos Narrow" panose="020B0004020202020204" pitchFamily="34" charset="0"/>
              </a:rPr>
              <a:t>→ </a:t>
            </a:r>
            <a:r>
              <a:rPr lang="en-IE" sz="1400" dirty="0">
                <a:solidFill>
                  <a:schemeClr val="accent1"/>
                </a:solidFill>
              </a:rPr>
              <a:t>energy content of Artemia biomass &gt;&gt;&gt; Artemia nauplius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C418FA2-C34D-9F87-B91B-3490C6566E01}"/>
              </a:ext>
            </a:extLst>
          </p:cNvPr>
          <p:cNvSpPr txBox="1"/>
          <p:nvPr/>
        </p:nvSpPr>
        <p:spPr>
          <a:xfrm>
            <a:off x="4255031" y="1970061"/>
            <a:ext cx="4387404" cy="307777"/>
          </a:xfrm>
          <a:prstGeom prst="rect">
            <a:avLst/>
          </a:prstGeom>
          <a:solidFill>
            <a:schemeClr val="bg1">
              <a:lumMod val="85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en-IE" sz="1400" dirty="0">
                <a:solidFill>
                  <a:schemeClr val="accent1"/>
                </a:solidFill>
                <a:latin typeface="Aptos" panose="020B0004020202020204" pitchFamily="34" charset="0"/>
                <a:cs typeface="+mj-cs"/>
              </a:rPr>
              <a:t>→</a:t>
            </a:r>
            <a:r>
              <a:rPr lang="en-IE" sz="1400" dirty="0">
                <a:solidFill>
                  <a:schemeClr val="accent1"/>
                </a:solidFill>
              </a:rPr>
              <a:t> Artemia biomass can be fully enriched in 1 hour 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D6859AF-A1E0-7D7C-380D-9E0295827D16}"/>
              </a:ext>
            </a:extLst>
          </p:cNvPr>
          <p:cNvGrpSpPr/>
          <p:nvPr/>
        </p:nvGrpSpPr>
        <p:grpSpPr>
          <a:xfrm>
            <a:off x="4704628" y="734421"/>
            <a:ext cx="5738022" cy="889204"/>
            <a:chOff x="4704628" y="734421"/>
            <a:chExt cx="5738022" cy="889204"/>
          </a:xfrm>
        </p:grpSpPr>
        <p:pic>
          <p:nvPicPr>
            <p:cNvPr id="14" name="Picture Placeholder 2">
              <a:extLst>
                <a:ext uri="{FF2B5EF4-FFF2-40B4-BE49-F238E27FC236}">
                  <a16:creationId xmlns:a16="http://schemas.microsoft.com/office/drawing/2014/main" id="{ED075984-E471-339D-6748-9475A93C6D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4704628" y="734421"/>
              <a:ext cx="3177124" cy="88920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1" name="Picture Placeholder 2">
              <a:extLst>
                <a:ext uri="{FF2B5EF4-FFF2-40B4-BE49-F238E27FC236}">
                  <a16:creationId xmlns:a16="http://schemas.microsoft.com/office/drawing/2014/main" id="{04DE10CA-685D-2887-9575-CC9A43D9D4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>
              <a:off x="7265526" y="734421"/>
              <a:ext cx="3177124" cy="88920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4E5B7C89-2111-141E-C281-DC71475FAF96}"/>
              </a:ext>
            </a:extLst>
          </p:cNvPr>
          <p:cNvGrpSpPr/>
          <p:nvPr/>
        </p:nvGrpSpPr>
        <p:grpSpPr>
          <a:xfrm>
            <a:off x="8263777" y="3175203"/>
            <a:ext cx="2866644" cy="1982592"/>
            <a:chOff x="8761490" y="3175203"/>
            <a:chExt cx="2866644" cy="1982592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5C3F8BB6-5DB7-E411-D94D-53C145A0531C}"/>
                </a:ext>
              </a:extLst>
            </p:cNvPr>
            <p:cNvGrpSpPr/>
            <p:nvPr/>
          </p:nvGrpSpPr>
          <p:grpSpPr>
            <a:xfrm>
              <a:off x="8761490" y="3175203"/>
              <a:ext cx="2866644" cy="1982592"/>
              <a:chOff x="8761490" y="3175203"/>
              <a:chExt cx="2866644" cy="1982592"/>
            </a:xfrm>
          </p:grpSpPr>
          <p:pic>
            <p:nvPicPr>
              <p:cNvPr id="1026" name="Picture 2">
                <a:extLst>
                  <a:ext uri="{FF2B5EF4-FFF2-40B4-BE49-F238E27FC236}">
                    <a16:creationId xmlns:a16="http://schemas.microsoft.com/office/drawing/2014/main" id="{3C18ACC6-6BB3-4D5B-D6BF-866CEDB29A6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761490" y="3246699"/>
                <a:ext cx="2866644" cy="1911096"/>
              </a:xfrm>
              <a:prstGeom prst="rect">
                <a:avLst/>
              </a:prstGeom>
              <a:noFill/>
              <a:effectLst>
                <a:softEdge rad="12700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A8F48A5-D0BF-547D-6EF5-2C096EC1AA73}"/>
                  </a:ext>
                </a:extLst>
              </p:cNvPr>
              <p:cNvSpPr txBox="1"/>
              <p:nvPr/>
            </p:nvSpPr>
            <p:spPr>
              <a:xfrm>
                <a:off x="8897011" y="3175203"/>
                <a:ext cx="917239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IE" sz="1100" b="1" dirty="0">
                    <a:solidFill>
                      <a:schemeClr val="accent1"/>
                    </a:solidFill>
                  </a:rPr>
                  <a:t>URGENCY</a:t>
                </a:r>
              </a:p>
              <a:p>
                <a:pPr algn="ctr"/>
                <a:r>
                  <a:rPr lang="en-IE" sz="1100" b="1" dirty="0">
                    <a:solidFill>
                      <a:schemeClr val="accent1"/>
                    </a:solidFill>
                  </a:rPr>
                  <a:t>NECESSITY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9A76795-A325-812F-EA13-951388747654}"/>
                  </a:ext>
                </a:extLst>
              </p:cNvPr>
              <p:cNvSpPr txBox="1"/>
              <p:nvPr/>
            </p:nvSpPr>
            <p:spPr>
              <a:xfrm>
                <a:off x="10614658" y="3304569"/>
                <a:ext cx="756938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IE" sz="1100" b="1" dirty="0">
                    <a:solidFill>
                      <a:srgbClr val="6F6F6F"/>
                    </a:solidFill>
                  </a:rPr>
                  <a:t>BENEFIT</a:t>
                </a:r>
              </a:p>
              <a:p>
                <a:pPr algn="ctr"/>
                <a:r>
                  <a:rPr lang="en-IE" sz="1100" b="1" dirty="0">
                    <a:solidFill>
                      <a:srgbClr val="6F6F6F"/>
                    </a:solidFill>
                  </a:rPr>
                  <a:t>COST</a:t>
                </a:r>
              </a:p>
            </p:txBody>
          </p: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449D894-5AAB-B223-ACEE-F178127236CC}"/>
                </a:ext>
              </a:extLst>
            </p:cNvPr>
            <p:cNvSpPr txBox="1"/>
            <p:nvPr/>
          </p:nvSpPr>
          <p:spPr>
            <a:xfrm>
              <a:off x="9224127" y="4000614"/>
              <a:ext cx="189987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E" sz="1000" dirty="0">
                  <a:solidFill>
                    <a:schemeClr val="bg1"/>
                  </a:solidFill>
                </a:rPr>
                <a:t>available Artemia resources</a:t>
              </a:r>
            </a:p>
          </p:txBody>
        </p:sp>
      </p:grpSp>
      <p:sp>
        <p:nvSpPr>
          <p:cNvPr id="23" name="Text Placeholder 6">
            <a:extLst>
              <a:ext uri="{FF2B5EF4-FFF2-40B4-BE49-F238E27FC236}">
                <a16:creationId xmlns:a16="http://schemas.microsoft.com/office/drawing/2014/main" id="{4BF506DC-7BE4-5591-790B-D962AB8AE375}"/>
              </a:ext>
            </a:extLst>
          </p:cNvPr>
          <p:cNvSpPr txBox="1">
            <a:spLocks/>
          </p:cNvSpPr>
          <p:nvPr/>
        </p:nvSpPr>
        <p:spPr>
          <a:xfrm>
            <a:off x="-392490" y="5919682"/>
            <a:ext cx="3310751" cy="27214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  <a:defRPr sz="3200"/>
            </a:pPr>
            <a:r>
              <a:rPr lang="en-US" sz="1000" b="1" spc="100" dirty="0">
                <a:solidFill>
                  <a:srgbClr val="007396"/>
                </a:solidFill>
                <a:latin typeface="Lato" panose="020F05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THE ARTEMIA YOU CAN TRUST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C48FD07-028D-4A7B-FE1B-072D4704870C}"/>
              </a:ext>
            </a:extLst>
          </p:cNvPr>
          <p:cNvSpPr txBox="1"/>
          <p:nvPr/>
        </p:nvSpPr>
        <p:spPr>
          <a:xfrm>
            <a:off x="10635782" y="1541878"/>
            <a:ext cx="1162091" cy="30777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IE" sz="1400" dirty="0">
                <a:latin typeface="Aptos Narrow" panose="020B0004020202020204" pitchFamily="34" charset="0"/>
              </a:rPr>
              <a:t>→ </a:t>
            </a:r>
            <a:r>
              <a:rPr lang="en-IE" sz="1400" dirty="0"/>
              <a:t>less cysts</a:t>
            </a:r>
          </a:p>
        </p:txBody>
      </p:sp>
    </p:spTree>
    <p:extLst>
      <p:ext uri="{BB962C8B-B14F-4D97-AF65-F5344CB8AC3E}">
        <p14:creationId xmlns:p14="http://schemas.microsoft.com/office/powerpoint/2010/main" val="2865875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2" grpId="0"/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GSLA Theme">
      <a:dk1>
        <a:srgbClr val="3F3F3F"/>
      </a:dk1>
      <a:lt1>
        <a:srgbClr val="FFFFFF"/>
      </a:lt1>
      <a:dk2>
        <a:srgbClr val="24426D"/>
      </a:dk2>
      <a:lt2>
        <a:srgbClr val="E7E6E6"/>
      </a:lt2>
      <a:accent1>
        <a:srgbClr val="007396"/>
      </a:accent1>
      <a:accent2>
        <a:srgbClr val="E9C46A"/>
      </a:accent2>
      <a:accent3>
        <a:srgbClr val="6F615A"/>
      </a:accent3>
      <a:accent4>
        <a:srgbClr val="939598"/>
      </a:accent4>
      <a:accent5>
        <a:srgbClr val="24426D"/>
      </a:accent5>
      <a:accent6>
        <a:srgbClr val="427437"/>
      </a:accent6>
      <a:hlink>
        <a:srgbClr val="07AFE2"/>
      </a:hlink>
      <a:folHlink>
        <a:srgbClr val="735DA8"/>
      </a:folHlink>
    </a:clrScheme>
    <a:fontScheme name="GSLA Theme Fonts">
      <a:majorFont>
        <a:latin typeface="Lato"/>
        <a:ea typeface=""/>
        <a:cs typeface="Lato"/>
      </a:majorFont>
      <a:minorFont>
        <a:latin typeface="Open Sans"/>
        <a:ea typeface=""/>
        <a:cs typeface="Lato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SLA_Master_2023_rev2.potx" id="{AED545F7-E20D-4BD7-838D-84B0CA7EEA57}" vid="{A643A4A5-7FD8-46FD-A3E6-96658CA56DE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GSLA_Master_2023_rev2</Template>
  <TotalTime>6000</TotalTime>
  <Words>1195</Words>
  <Application>Microsoft Office PowerPoint</Application>
  <PresentationFormat>Widescreen</PresentationFormat>
  <Paragraphs>210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Aptos</vt:lpstr>
      <vt:lpstr>Aptos Narrow</vt:lpstr>
      <vt:lpstr>Arial</vt:lpstr>
      <vt:lpstr>Calibri</vt:lpstr>
      <vt:lpstr>Courier New</vt:lpstr>
      <vt:lpstr>Lato</vt:lpstr>
      <vt:lpstr>Open Sans</vt:lpstr>
      <vt:lpstr>Roboto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Thomas Bosteels</dc:creator>
  <cp:lastModifiedBy>Simon Wilkinson</cp:lastModifiedBy>
  <cp:revision>51</cp:revision>
  <dcterms:created xsi:type="dcterms:W3CDTF">2025-11-02T01:21:27Z</dcterms:created>
  <dcterms:modified xsi:type="dcterms:W3CDTF">2026-08-13T13:04:08Z</dcterms:modified>
</cp:coreProperties>
</file>