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64" r:id="rId3"/>
    <p:sldMasterId id="2147483687" r:id="rId4"/>
    <p:sldMasterId id="2147483741" r:id="rId5"/>
  </p:sldMasterIdLst>
  <p:notesMasterIdLst>
    <p:notesMasterId r:id="rId36"/>
  </p:notesMasterIdLst>
  <p:sldIdLst>
    <p:sldId id="257" r:id="rId6"/>
    <p:sldId id="10960" r:id="rId7"/>
    <p:sldId id="10961" r:id="rId8"/>
    <p:sldId id="259" r:id="rId9"/>
    <p:sldId id="10947" r:id="rId10"/>
    <p:sldId id="10948" r:id="rId11"/>
    <p:sldId id="10949" r:id="rId12"/>
    <p:sldId id="11041" r:id="rId13"/>
    <p:sldId id="10950" r:id="rId14"/>
    <p:sldId id="11043" r:id="rId15"/>
    <p:sldId id="11045" r:id="rId16"/>
    <p:sldId id="10955" r:id="rId17"/>
    <p:sldId id="10956" r:id="rId18"/>
    <p:sldId id="10953" r:id="rId19"/>
    <p:sldId id="10954" r:id="rId20"/>
    <p:sldId id="10905" r:id="rId21"/>
    <p:sldId id="272" r:id="rId22"/>
    <p:sldId id="273" r:id="rId23"/>
    <p:sldId id="274" r:id="rId24"/>
    <p:sldId id="10959" r:id="rId25"/>
    <p:sldId id="263" r:id="rId26"/>
    <p:sldId id="10903" r:id="rId27"/>
    <p:sldId id="266" r:id="rId28"/>
    <p:sldId id="10942" r:id="rId29"/>
    <p:sldId id="267" r:id="rId30"/>
    <p:sldId id="268" r:id="rId31"/>
    <p:sldId id="269" r:id="rId32"/>
    <p:sldId id="270" r:id="rId33"/>
    <p:sldId id="271" r:id="rId34"/>
    <p:sldId id="287" r:id="rId35"/>
  </p:sldIdLst>
  <p:sldSz cx="12192000" cy="6858000"/>
  <p:notesSz cx="9144000" cy="6858000"/>
  <p:embeddedFontLst>
    <p:embeddedFont>
      <p:font typeface="Impact" panose="020B0806030902050204" pitchFamily="34" charset="0"/>
      <p:regular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Play" panose="020B0604020202020204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57">
          <p15:clr>
            <a:srgbClr val="9AA0A6"/>
          </p15:clr>
        </p15:guide>
        <p15:guide id="2" orient="horz" pos="216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hCT4u9JpQsI6nHX96nUlQ7UIv+O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lek Kaminsk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91CABB-95FC-4F6C-B551-851801FECDF3}" v="1" dt="2026-08-13T13:00:44.375"/>
  </p1510:revLst>
</p1510:revInfo>
</file>

<file path=ppt/tableStyles.xml><?xml version="1.0" encoding="utf-8"?>
<a:tblStyleLst xmlns:a="http://schemas.openxmlformats.org/drawingml/2006/main" def="{C0ACB620-ABE0-440A-A6A0-1F937D1A065F}">
  <a:tblStyle styleId="{C0ACB620-ABE0-440A-A6A0-1F937D1A06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E6DF68E-AAEF-432F-87F4-6C9A9B6D3EB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696" y="114"/>
      </p:cViewPr>
      <p:guideLst>
        <p:guide pos="3857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3.fnt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6.fntdata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66" Type="http://customschemas.google.com/relationships/presentationmetadata" Target="meta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7.fntdata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72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2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font" Target="fonts/font5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dbb633c57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75" y="638175"/>
            <a:ext cx="3063875" cy="1724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g33dbb633c57_7_0:notes"/>
          <p:cNvSpPr txBox="1">
            <a:spLocks noGrp="1"/>
          </p:cNvSpPr>
          <p:nvPr>
            <p:ph type="body" idx="1"/>
          </p:nvPr>
        </p:nvSpPr>
        <p:spPr>
          <a:xfrm>
            <a:off x="1325457" y="2457547"/>
            <a:ext cx="10603600" cy="201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95" name="Google Shape;95;g33dbb633c57_7_0:notes"/>
          <p:cNvSpPr txBox="1">
            <a:spLocks noGrp="1"/>
          </p:cNvSpPr>
          <p:nvPr>
            <p:ph type="sldNum" idx="12"/>
          </p:nvPr>
        </p:nvSpPr>
        <p:spPr>
          <a:xfrm>
            <a:off x="7507855" y="4850376"/>
            <a:ext cx="5743600" cy="25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8d301bf4c2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85338" y="241300"/>
            <a:ext cx="2135187" cy="12017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" name="Google Shape;229;g38d301bf4c2_0_113:notes"/>
          <p:cNvSpPr txBox="1">
            <a:spLocks noGrp="1"/>
          </p:cNvSpPr>
          <p:nvPr>
            <p:ph type="body" idx="1"/>
          </p:nvPr>
        </p:nvSpPr>
        <p:spPr>
          <a:xfrm>
            <a:off x="2150263" y="1523109"/>
            <a:ext cx="17207200" cy="14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8d301bf4c2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927600" y="419100"/>
            <a:ext cx="3730625" cy="2098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8" name="Google Shape;238;g38d301bf4c2_0_121:notes"/>
          <p:cNvSpPr txBox="1">
            <a:spLocks noGrp="1"/>
          </p:cNvSpPr>
          <p:nvPr>
            <p:ph type="body" idx="1"/>
          </p:nvPr>
        </p:nvSpPr>
        <p:spPr>
          <a:xfrm>
            <a:off x="1359065" y="2655849"/>
            <a:ext cx="10866000" cy="25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8d301bf4c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3288" y="574675"/>
            <a:ext cx="5119687" cy="2879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7" name="Google Shape;217;g38d301bf4c2_0_103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8d301bf4c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3288" y="574675"/>
            <a:ext cx="5119687" cy="2879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g38d301bf4c2_0_10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We discovered Artemia in sufficient amounts for starting up operations..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2895ed67a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2895ed67a_0_26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3f2895ed67a_0_26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8d301bf4c2_0_153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g38d301bf4c2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8d301bf4c2_0_15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38d301bf4c2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8d301bf4c2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g38d301bf4c2_0_21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0"/>
              <a:t>Thank you, I would like to present briefly about the rationale for, and role of, the International Artemia Aquaculture Consortium.</a:t>
            </a:r>
            <a:endParaRPr/>
          </a:p>
        </p:txBody>
      </p:sp>
      <p:sp>
        <p:nvSpPr>
          <p:cNvPr id="333" name="Google Shape;333;g38d301bf4c2_0_211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>
          <a:extLst>
            <a:ext uri="{FF2B5EF4-FFF2-40B4-BE49-F238E27FC236}">
              <a16:creationId xmlns:a16="http://schemas.microsoft.com/office/drawing/2014/main" id="{908B3E79-B4F6-94B8-C78C-111ED4307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8d301bf4c2_0_128:notes">
            <a:extLst>
              <a:ext uri="{FF2B5EF4-FFF2-40B4-BE49-F238E27FC236}">
                <a16:creationId xmlns:a16="http://schemas.microsoft.com/office/drawing/2014/main" id="{025978D1-C3BD-FF53-C2C0-6C78B9F1A1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g38d301bf4c2_0_128:notes">
            <a:extLst>
              <a:ext uri="{FF2B5EF4-FFF2-40B4-BE49-F238E27FC236}">
                <a16:creationId xmlns:a16="http://schemas.microsoft.com/office/drawing/2014/main" id="{79F6CF38-5734-EC9E-37A3-887305C0FF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g38d301bf4c2_0_128:notes">
            <a:extLst>
              <a:ext uri="{FF2B5EF4-FFF2-40B4-BE49-F238E27FC236}">
                <a16:creationId xmlns:a16="http://schemas.microsoft.com/office/drawing/2014/main" id="{E0AC2905-E4C9-8436-8ECE-C4E51ED412A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6989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e80ca1fca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3e80ca1fca_1_12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3e80ca1fca_1_1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7898301A-F677-899C-1430-571FA9967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fcadd0c1a_0_273:notes">
            <a:extLst>
              <a:ext uri="{FF2B5EF4-FFF2-40B4-BE49-F238E27FC236}">
                <a16:creationId xmlns:a16="http://schemas.microsoft.com/office/drawing/2014/main" id="{85CD3F91-DEE0-1E09-82E3-C807B46783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34fcadd0c1a_0_273:notes">
            <a:extLst>
              <a:ext uri="{FF2B5EF4-FFF2-40B4-BE49-F238E27FC236}">
                <a16:creationId xmlns:a16="http://schemas.microsoft.com/office/drawing/2014/main" id="{AECDBBEE-85AE-8CAA-FD8D-5E5E51A13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g34fcadd0c1a_0_273:notes">
            <a:extLst>
              <a:ext uri="{FF2B5EF4-FFF2-40B4-BE49-F238E27FC236}">
                <a16:creationId xmlns:a16="http://schemas.microsoft.com/office/drawing/2014/main" id="{F0DAC92F-A309-DBA7-FD82-AF7A3DFEC33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7942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4fcadd0c1a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34fcadd0c1a_0_52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8" name="Google Shape;248;g34fcadd0c1a_0_52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3e80ca1fca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3e80ca1fca_1_4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g33e80ca1fca_1_4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a785c9645_0_151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 figures need to be checked </a:t>
            </a:r>
            <a:endParaRPr/>
          </a:p>
        </p:txBody>
      </p:sp>
      <p:sp>
        <p:nvSpPr>
          <p:cNvPr id="260" name="Google Shape;260;g33a785c9645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3e80ca1fca_1_7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 figures need to be checked </a:t>
            </a:r>
            <a:endParaRPr/>
          </a:p>
        </p:txBody>
      </p:sp>
      <p:sp>
        <p:nvSpPr>
          <p:cNvPr id="271" name="Google Shape;271;g33e80ca1fca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3e80ca1fca_1_94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 figures need to be checked </a:t>
            </a:r>
            <a:endParaRPr/>
          </a:p>
        </p:txBody>
      </p:sp>
      <p:sp>
        <p:nvSpPr>
          <p:cNvPr id="282" name="Google Shape;282;g33e80ca1fca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3e80ca1fca_1_110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 figures need to be checked </a:t>
            </a:r>
            <a:endParaRPr/>
          </a:p>
        </p:txBody>
      </p:sp>
      <p:sp>
        <p:nvSpPr>
          <p:cNvPr id="293" name="Google Shape;293;g33e80ca1fca_1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3e88954b6e_2_18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 figures need to be checked </a:t>
            </a:r>
            <a:endParaRPr/>
          </a:p>
        </p:txBody>
      </p:sp>
      <p:sp>
        <p:nvSpPr>
          <p:cNvPr id="304" name="Google Shape;304;g33e88954b6e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3dbb633c57_7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95875" y="638175"/>
            <a:ext cx="3063875" cy="1724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6" name="Google Shape;566;g33dbb633c57_7_43:notes"/>
          <p:cNvSpPr txBox="1">
            <a:spLocks noGrp="1"/>
          </p:cNvSpPr>
          <p:nvPr>
            <p:ph type="body" idx="1"/>
          </p:nvPr>
        </p:nvSpPr>
        <p:spPr>
          <a:xfrm>
            <a:off x="1325457" y="2457547"/>
            <a:ext cx="10603600" cy="201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567" name="Google Shape;567;g33dbb633c57_7_43:notes"/>
          <p:cNvSpPr txBox="1">
            <a:spLocks noGrp="1"/>
          </p:cNvSpPr>
          <p:nvPr>
            <p:ph type="sldNum" idx="12"/>
          </p:nvPr>
        </p:nvSpPr>
        <p:spPr>
          <a:xfrm>
            <a:off x="7507855" y="4850376"/>
            <a:ext cx="5743600" cy="25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DD25840A-5511-69A2-18B2-8D7EFE40D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fcadd0c1a_0_273:notes">
            <a:extLst>
              <a:ext uri="{FF2B5EF4-FFF2-40B4-BE49-F238E27FC236}">
                <a16:creationId xmlns:a16="http://schemas.microsoft.com/office/drawing/2014/main" id="{D632F1ED-B82B-57CB-3002-E24F8ED9CC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34fcadd0c1a_0_273:notes">
            <a:extLst>
              <a:ext uri="{FF2B5EF4-FFF2-40B4-BE49-F238E27FC236}">
                <a16:creationId xmlns:a16="http://schemas.microsoft.com/office/drawing/2014/main" id="{ECBEA589-278B-688A-5CCC-B85E9AC68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g34fcadd0c1a_0_273:notes">
            <a:extLst>
              <a:ext uri="{FF2B5EF4-FFF2-40B4-BE49-F238E27FC236}">
                <a16:creationId xmlns:a16="http://schemas.microsoft.com/office/drawing/2014/main" id="{763001DB-ACAE-CDCF-EDAA-B0C38D0F86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7123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8d301bf4c2_0_1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4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38d301bf4c2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3288" y="576263"/>
            <a:ext cx="5118100" cy="287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" name="Google Shape;128;g38d301bf4c2_0_1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&lt;culture-aspects, life-stage, life-cycle&gt;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8d301bf4c2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75" y="576263"/>
            <a:ext cx="5116513" cy="287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3" name="Google Shape;153;g38d301bf4c2_0_44:notes"/>
          <p:cNvSpPr txBox="1">
            <a:spLocks noGrp="1"/>
          </p:cNvSpPr>
          <p:nvPr>
            <p:ph type="body" idx="1"/>
          </p:nvPr>
        </p:nvSpPr>
        <p:spPr>
          <a:xfrm>
            <a:off x="946121" y="3646703"/>
            <a:ext cx="7573600" cy="3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&lt;slide-content, just-text&gt;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8d301bf4c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75" y="576263"/>
            <a:ext cx="5116513" cy="287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Google Shape;160;g38d301bf4c2_0_51:notes"/>
          <p:cNvSpPr txBox="1">
            <a:spLocks noGrp="1"/>
          </p:cNvSpPr>
          <p:nvPr>
            <p:ph type="body" idx="1"/>
          </p:nvPr>
        </p:nvSpPr>
        <p:spPr>
          <a:xfrm>
            <a:off x="946121" y="3646703"/>
            <a:ext cx="7573600" cy="3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&lt;organisms, non-aquatic-organism, life-sciences, ecology, zoogeography, natural-distribution&gt;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8d301bf4c2_0_5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8d301bf4c2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539750"/>
            <a:ext cx="4795838" cy="2697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Google Shape;168;g38d301bf4c2_0_59:notes"/>
          <p:cNvSpPr txBox="1">
            <a:spLocks noGrp="1"/>
          </p:cNvSpPr>
          <p:nvPr>
            <p:ph type="body" idx="1"/>
          </p:nvPr>
        </p:nvSpPr>
        <p:spPr>
          <a:xfrm>
            <a:off x="1300852" y="3415958"/>
            <a:ext cx="7153600" cy="32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8d301bf4c2_0_66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imes New Roman"/>
                <a:buNone/>
                <a:tabLst/>
                <a:defRPr/>
              </a:pPr>
              <a:t>9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g38d301bf4c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g38d301bf4c2_0_66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&lt;other-aspects, sectors, research, research-nei, slide-content, just-text&gt;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9A8B27-6049-4AC8-AB16-A4C7A72298EB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62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300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2"/>
          </p:nvPr>
        </p:nvSpPr>
        <p:spPr>
          <a:xfrm>
            <a:off x="601000" y="6420775"/>
            <a:ext cx="6838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strategic approach to Brine Shrimp (Artemia) Aquabusiness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1_Blank 2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913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>
  <p:cSld name="1_Blank 2 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3a785c9645_0_639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77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2_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0877357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">
  <p:cSld name="1_Template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300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2"/>
          </p:nvPr>
        </p:nvSpPr>
        <p:spPr>
          <a:xfrm>
            <a:off x="601000" y="6420775"/>
            <a:ext cx="6838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strategic approach to Brine Shrimp (Artemia) Aquabusiness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6097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19a1125d08_0_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319a1125d08_0_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g319a1125d08_0_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289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1">
  <p:cSld name="1_Template 1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19e229ef7c_0_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g319e229ef7c_0_36"/>
          <p:cNvSpPr txBox="1">
            <a:spLocks noGrp="1"/>
          </p:cNvSpPr>
          <p:nvPr>
            <p:ph type="sldNum" idx="2"/>
          </p:nvPr>
        </p:nvSpPr>
        <p:spPr>
          <a:xfrm>
            <a:off x="256925" y="6420775"/>
            <a:ext cx="5037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g319e229ef7c_0_36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6" name="Google Shape;36;g319e229ef7c_0_36"/>
          <p:cNvSpPr txBox="1">
            <a:spLocks noGrp="1"/>
          </p:cNvSpPr>
          <p:nvPr>
            <p:ph type="sldNum" idx="3"/>
          </p:nvPr>
        </p:nvSpPr>
        <p:spPr>
          <a:xfrm>
            <a:off x="601000" y="6420775"/>
            <a:ext cx="6838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WORLD BANK GROUP: </a:t>
            </a:r>
            <a:r>
              <a:rPr lang="en-US" b="0"/>
              <a:t>DIGITAL ROADMAP for Aquaculture Promotion and Development</a:t>
            </a:r>
            <a:endParaRPr b="0"/>
          </a:p>
        </p:txBody>
      </p:sp>
    </p:spTree>
    <p:extLst>
      <p:ext uri="{BB962C8B-B14F-4D97-AF65-F5344CB8AC3E}">
        <p14:creationId xmlns:p14="http://schemas.microsoft.com/office/powerpoint/2010/main" val="854774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3a785c9645_0_6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g33a785c9645_0_6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g33a785c9645_0_6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g33a785c9645_0_6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g33a785c9645_0_6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83591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1_Blank 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3a785c9645_0_631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g33a785c9645_0_631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9355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1_Title and Content 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3a785c9645_0_634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g33a785c9645_0_634"/>
          <p:cNvSpPr txBox="1">
            <a:spLocks noGrp="1"/>
          </p:cNvSpPr>
          <p:nvPr>
            <p:ph type="body"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g33a785c9645_0_634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g33a785c9645_0_634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8046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3a785c9645_0_641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g33a785c9645_0_641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g33a785c9645_0_641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262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319a1125d08_0_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g319a1125d08_0_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g319a1125d08_0_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3a785c9645_0_64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Char char="●"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33a785c9645_0_64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g33a785c9645_0_6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g33a785c9645_0_6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g33a785c9645_0_6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7406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2">
  <p:cSld name="Template 1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28759b05c_0_8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g3f28759b05c_0_8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g3f28759b05c_0_8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65" name="Google Shape;65;g3f28759b05c_0_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2695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3">
  <p:cSld name="Template 1 3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28759b05c_0_121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" name="Google Shape;68;g3f28759b05c_0_121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g3f28759b05c_0_121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70" name="Google Shape;70;g3f28759b05c_0_1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4447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4">
  <p:cSld name="Template 1 4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288421ba2_0_18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g3f288421ba2_0_18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g3f288421ba2_0_18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75" name="Google Shape;75;g3f288421ba2_0_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9295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288421ba2_0_1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3f288421ba2_0_1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g3f288421ba2_0_18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g3f288421ba2_0_1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3f288421ba2_0_1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3f288421ba2_0_1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7524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5">
  <p:cSld name="Template 1 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2895ed67a_0_58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5" name="Google Shape;85;g3f2895ed67a_0_58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g3f2895ed67a_0_58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7" name="Google Shape;87;g3f2895ed67a_0_5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54425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6">
  <p:cSld name="Template 1 6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2895ed67a_0_125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0" name="Google Shape;90;g3f2895ed67a_0_125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g3f2895ed67a_0_125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" name="Google Shape;92;g3f2895ed67a_0_12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07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7">
  <p:cSld name="Template 1 7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2895ed67a_0_196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5" name="Google Shape;95;g3f2895ed67a_0_196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g3f2895ed67a_0_196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g3f2895ed67a_0_19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8912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8">
  <p:cSld name="Template 1 8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2895ed67a_0_26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0" name="Google Shape;100;g3f2895ed67a_0_26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g3f2895ed67a_0_26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" name="Google Shape;102;g3f2895ed67a_0_26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9861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9">
  <p:cSld name="Template 1 9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2895ed67a_0_331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g3f2895ed67a_0_331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g3f2895ed67a_0_331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7" name="Google Shape;107;g3f2895ed67a_0_33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255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1">
  <p:cSld name="BLANK_2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19e229ef7c_0_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g319e229ef7c_0_36"/>
          <p:cNvSpPr txBox="1">
            <a:spLocks noGrp="1"/>
          </p:cNvSpPr>
          <p:nvPr>
            <p:ph type="sldNum" idx="2"/>
          </p:nvPr>
        </p:nvSpPr>
        <p:spPr>
          <a:xfrm>
            <a:off x="256925" y="6420775"/>
            <a:ext cx="5037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g319e229ef7c_0_36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g319e229ef7c_0_36"/>
          <p:cNvSpPr txBox="1">
            <a:spLocks noGrp="1"/>
          </p:cNvSpPr>
          <p:nvPr>
            <p:ph type="sldNum" idx="3"/>
          </p:nvPr>
        </p:nvSpPr>
        <p:spPr>
          <a:xfrm>
            <a:off x="601000" y="6420775"/>
            <a:ext cx="6838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WORLD BANK GROUP: </a:t>
            </a:r>
            <a:r>
              <a:rPr lang="en-US" b="0"/>
              <a:t>DIGITAL ROADMAP for Aquaculture Promotion and Development</a:t>
            </a:r>
            <a:endParaRPr b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11">
  <p:cSld name="Template 1 1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2895ed67a_0_48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5" name="Google Shape;115;g3f2895ed67a_0_48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g3f2895ed67a_0_48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7" name="Google Shape;117;g3f2895ed67a_0_48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551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>
  <p:cSld name="Blank 2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3a785c9645_0_639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96076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" type="blank">
  <p:cSld name="Template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22" name="Google Shape;2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11384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300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2"/>
          </p:nvPr>
        </p:nvSpPr>
        <p:spPr>
          <a:xfrm>
            <a:off x="5013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28" name="Google Shape;2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552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>
  <p:cSld name="Blank 2 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3a785c9645_0_639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71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2221526"/>
      </p:ext>
    </p:extLst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">
  <p:cSld name="Template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5967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19a1125d08_0_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319a1125d08_0_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g319a1125d08_0_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0561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1">
  <p:cSld name="Template 1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19e229ef7c_0_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g319e229ef7c_0_36"/>
          <p:cNvSpPr txBox="1">
            <a:spLocks noGrp="1"/>
          </p:cNvSpPr>
          <p:nvPr>
            <p:ph type="sldNum" idx="2"/>
          </p:nvPr>
        </p:nvSpPr>
        <p:spPr>
          <a:xfrm>
            <a:off x="256925" y="6420775"/>
            <a:ext cx="5037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g319e229ef7c_0_36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87960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6" name="Google Shape;36;g319e229ef7c_0_36"/>
          <p:cNvSpPr txBox="1">
            <a:spLocks noGrp="1"/>
          </p:cNvSpPr>
          <p:nvPr>
            <p:ph type="sldNum" idx="3"/>
          </p:nvPr>
        </p:nvSpPr>
        <p:spPr>
          <a:xfrm>
            <a:off x="601000" y="6420775"/>
            <a:ext cx="6838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WORLD BANK GROUP: </a:t>
            </a:r>
            <a:r>
              <a:rPr lang="en-US" b="0"/>
              <a:t>DIGITAL ROADMAP for Aquaculture Promotion and Development</a:t>
            </a:r>
            <a:endParaRPr b="0"/>
          </a:p>
        </p:txBody>
      </p:sp>
    </p:spTree>
    <p:extLst>
      <p:ext uri="{BB962C8B-B14F-4D97-AF65-F5344CB8AC3E}">
        <p14:creationId xmlns:p14="http://schemas.microsoft.com/office/powerpoint/2010/main" val="3109262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3a785c9645_0_6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g33a785c9645_0_6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g33a785c9645_0_6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g33a785c9645_0_6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g33a785c9645_0_6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941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3a785c9645_0_6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33a785c9645_0_6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g33a785c9645_0_6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33a785c9645_0_6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g33a785c9645_0_6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3a785c9645_0_631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g33a785c9645_0_631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76134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3a785c9645_0_634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g33a785c9645_0_634"/>
          <p:cNvSpPr txBox="1">
            <a:spLocks noGrp="1"/>
          </p:cNvSpPr>
          <p:nvPr>
            <p:ph type="body"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g33a785c9645_0_634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g33a785c9645_0_634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219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3a785c9645_0_641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g33a785c9645_0_641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g33a785c9645_0_641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22270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3a785c9645_0_64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Char char="●"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33a785c9645_0_64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g33a785c9645_0_6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g33a785c9645_0_6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g33a785c9645_0_6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91442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2">
  <p:cSld name="Template 1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28759b05c_0_8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g3f28759b05c_0_8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g3f28759b05c_0_8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65" name="Google Shape;65;g3f28759b05c_0_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4143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3">
  <p:cSld name="Template 1 3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28759b05c_0_121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" name="Google Shape;68;g3f28759b05c_0_121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g3f28759b05c_0_121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70" name="Google Shape;70;g3f28759b05c_0_1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27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4">
  <p:cSld name="Template 1 4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288421ba2_0_18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g3f288421ba2_0_18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g3f288421ba2_0_18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Synthesis Report: A strategic approach to Brine Shrimp (Artemia) Aquabusiness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D7D31"/>
              </a:solidFill>
            </a:endParaRPr>
          </a:p>
        </p:txBody>
      </p:sp>
      <p:pic>
        <p:nvPicPr>
          <p:cNvPr id="75" name="Google Shape;75;g3f288421ba2_0_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3543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288421ba2_0_1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3f288421ba2_0_1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g3f288421ba2_0_18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g3f288421ba2_0_1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3f288421ba2_0_1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3f288421ba2_0_1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21835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5">
  <p:cSld name="Template 1 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2895ed67a_0_58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5" name="Google Shape;85;g3f2895ed67a_0_58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g3f2895ed67a_0_58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7" name="Google Shape;87;g3f2895ed67a_0_5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9742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6">
  <p:cSld name="Template 1 6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2895ed67a_0_125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0" name="Google Shape;90;g3f2895ed67a_0_125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g3f2895ed67a_0_125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" name="Google Shape;92;g3f2895ed67a_0_12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85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3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33a785c9645_0_631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33a785c9645_0_631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7">
  <p:cSld name="Template 1 7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2895ed67a_0_196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5" name="Google Shape;95;g3f2895ed67a_0_196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g3f2895ed67a_0_196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g3f2895ed67a_0_19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2052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8">
  <p:cSld name="Template 1 8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2895ed67a_0_26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0" name="Google Shape;100;g3f2895ed67a_0_26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g3f2895ed67a_0_26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" name="Google Shape;102;g3f2895ed67a_0_26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726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9">
  <p:cSld name="Template 1 9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2895ed67a_0_331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g3f2895ed67a_0_331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g3f2895ed67a_0_331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7" name="Google Shape;107;g3f2895ed67a_0_33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7137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10">
  <p:cSld name="Template 1 10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2895ed67a_0_410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0" name="Google Shape;110;g3f2895ed67a_0_410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g3f2895ed67a_0_410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" name="Google Shape;112;g3f2895ed67a_0_41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f2895ed67a_0_410" title="Futurefishlogo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520" b="21279"/>
          <a:stretch/>
        </p:blipFill>
        <p:spPr>
          <a:xfrm>
            <a:off x="10805507" y="6237852"/>
            <a:ext cx="634008" cy="32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85787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plate 1 11">
  <p:cSld name="Template 1 1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2895ed67a_0_48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6" name="Google Shape;116;g3f2895ed67a_0_48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g3f2895ed67a_0_482"/>
          <p:cNvSpPr txBox="1">
            <a:spLocks noGrp="1"/>
          </p:cNvSpPr>
          <p:nvPr>
            <p:ph type="sldNum" idx="2"/>
          </p:nvPr>
        </p:nvSpPr>
        <p:spPr>
          <a:xfrm>
            <a:off x="729925" y="6460650"/>
            <a:ext cx="8142000" cy="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Economic Analysis of Artemia Production in Uzbekistan</a:t>
            </a:r>
            <a:endParaRPr b="1" i="0" u="none" strike="noStrike" cap="none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ED7D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8" name="Google Shape;118;g3f2895ed67a_0_48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41403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354344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out images">
  <p:cSld name="1_Content without image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d301bf4c2_0_323"/>
          <p:cNvSpPr txBox="1">
            <a:spLocks noGrp="1"/>
          </p:cNvSpPr>
          <p:nvPr>
            <p:ph type="ctrTitle"/>
          </p:nvPr>
        </p:nvSpPr>
        <p:spPr>
          <a:xfrm>
            <a:off x="1917517" y="549284"/>
            <a:ext cx="8787000" cy="11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19" b="1" i="0" u="none" strike="noStrike" cap="none">
                <a:solidFill>
                  <a:srgbClr val="23556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g38d301bf4c2_0_323"/>
          <p:cNvSpPr txBox="1">
            <a:spLocks noGrp="1"/>
          </p:cNvSpPr>
          <p:nvPr>
            <p:ph type="sldNum" idx="12"/>
          </p:nvPr>
        </p:nvSpPr>
        <p:spPr>
          <a:xfrm>
            <a:off x="11136312" y="6308733"/>
            <a:ext cx="720600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 b="1" i="0" u="none" strike="noStrike" cap="none">
                <a:solidFill>
                  <a:srgbClr val="23556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23556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23556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g38d301bf4c2_0_323"/>
          <p:cNvSpPr txBox="1">
            <a:spLocks noGrp="1"/>
          </p:cNvSpPr>
          <p:nvPr>
            <p:ph type="subTitle" idx="1"/>
          </p:nvPr>
        </p:nvSpPr>
        <p:spPr>
          <a:xfrm>
            <a:off x="1917519" y="2276482"/>
            <a:ext cx="8787000" cy="40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1"/>
              <a:buFont typeface="Arial"/>
              <a:buNone/>
              <a:defRPr sz="118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4"/>
              <a:buFont typeface="Arial"/>
              <a:buNone/>
              <a:defRPr sz="84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"/>
              <a:buFont typeface="Arial"/>
              <a:buNone/>
              <a:defRPr sz="76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sz="6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sz="6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sz="6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sz="6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sz="6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sz="6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14311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d301bf4c2_0_3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Char char="●"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g38d301bf4c2_0_3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g38d301bf4c2_0_3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g38d301bf4c2_0_3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g38d301bf4c2_0_3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‹#›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4265453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 preserve="1" userDrawn="1">
  <p:cSld name="1_Blank 2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3a785c9645_0_639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g33a785c9645_0_639" title="AdobeStock_868249655.jpe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89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CA456C-CFEC-2709-9125-A4D3CD262F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1457" y="733879"/>
            <a:ext cx="5842122" cy="5461648"/>
          </a:xfrm>
          <a:prstGeom prst="rect">
            <a:avLst/>
          </a:prstGeom>
        </p:spPr>
      </p:pic>
      <p:sp>
        <p:nvSpPr>
          <p:cNvPr id="3" name="Google Shape;18;p6">
            <a:extLst>
              <a:ext uri="{FF2B5EF4-FFF2-40B4-BE49-F238E27FC236}">
                <a16:creationId xmlns:a16="http://schemas.microsoft.com/office/drawing/2014/main" id="{4B3C0EA7-8516-E86D-3C77-6DC92AA7AA2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75136" y="941667"/>
            <a:ext cx="5364407" cy="5067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pic>
        <p:nvPicPr>
          <p:cNvPr id="9" name="Google Shape;51;g3252111e4b0_0_0">
            <a:extLst>
              <a:ext uri="{FF2B5EF4-FFF2-40B4-BE49-F238E27FC236}">
                <a16:creationId xmlns:a16="http://schemas.microsoft.com/office/drawing/2014/main" id="{3BE954B7-5D6F-B557-A61C-ADC0871299AC}"/>
              </a:ext>
            </a:extLst>
          </p:cNvPr>
          <p:cNvPicPr preferRelativeResize="0"/>
          <p:nvPr userDrawn="1"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3"/>
          <a:stretch/>
        </p:blipFill>
        <p:spPr>
          <a:xfrm>
            <a:off x="645575" y="328525"/>
            <a:ext cx="177812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2;g3252111e4b0_0_0">
            <a:extLst>
              <a:ext uri="{FF2B5EF4-FFF2-40B4-BE49-F238E27FC236}">
                <a16:creationId xmlns:a16="http://schemas.microsoft.com/office/drawing/2014/main" id="{0BF194C9-168C-9C1D-685E-69CE4F7BC3E8}"/>
              </a:ext>
            </a:extLst>
          </p:cNvPr>
          <p:cNvPicPr preferRelativeResize="0"/>
          <p:nvPr userDrawn="1"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39"/>
          <a:stretch/>
        </p:blipFill>
        <p:spPr>
          <a:xfrm>
            <a:off x="2347500" y="328525"/>
            <a:ext cx="1294575" cy="3504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6">
            <a:extLst>
              <a:ext uri="{FF2B5EF4-FFF2-40B4-BE49-F238E27FC236}">
                <a16:creationId xmlns:a16="http://schemas.microsoft.com/office/drawing/2014/main" id="{0C806546-44AE-382E-42A3-0AAE055E348C}"/>
              </a:ext>
            </a:extLst>
          </p:cNvPr>
          <p:cNvSpPr txBox="1">
            <a:spLocks/>
          </p:cNvSpPr>
          <p:nvPr userDrawn="1"/>
        </p:nvSpPr>
        <p:spPr>
          <a:xfrm>
            <a:off x="10804849" y="4926564"/>
            <a:ext cx="1026368" cy="1772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AU" dirty="0"/>
              <a:t>Add your logo here</a:t>
            </a:r>
          </a:p>
        </p:txBody>
      </p:sp>
    </p:spTree>
    <p:extLst>
      <p:ext uri="{BB962C8B-B14F-4D97-AF65-F5344CB8AC3E}">
        <p14:creationId xmlns:p14="http://schemas.microsoft.com/office/powerpoint/2010/main" val="2544620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 preserve="1" userDrawn="1">
  <p:cSld name="2_Blank 2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g33a785c9645_0_639" title="AdobeStock_868249655.jpe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89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06950E-D798-79E7-5140-CDF28F4813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8992" y="681588"/>
            <a:ext cx="5685106" cy="6176412"/>
          </a:xfrm>
          <a:prstGeom prst="rect">
            <a:avLst/>
          </a:prstGeom>
        </p:spPr>
      </p:pic>
      <p:sp>
        <p:nvSpPr>
          <p:cNvPr id="3" name="Google Shape;18;p6">
            <a:extLst>
              <a:ext uri="{FF2B5EF4-FFF2-40B4-BE49-F238E27FC236}">
                <a16:creationId xmlns:a16="http://schemas.microsoft.com/office/drawing/2014/main" id="{4B3C0EA7-8516-E86D-3C77-6DC92AA7AA2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75137" y="941668"/>
            <a:ext cx="5123640" cy="475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pic>
        <p:nvPicPr>
          <p:cNvPr id="9" name="Google Shape;51;g3252111e4b0_0_0">
            <a:extLst>
              <a:ext uri="{FF2B5EF4-FFF2-40B4-BE49-F238E27FC236}">
                <a16:creationId xmlns:a16="http://schemas.microsoft.com/office/drawing/2014/main" id="{3BE954B7-5D6F-B557-A61C-ADC0871299AC}"/>
              </a:ext>
            </a:extLst>
          </p:cNvPr>
          <p:cNvPicPr preferRelativeResize="0"/>
          <p:nvPr userDrawn="1"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3"/>
          <a:stretch/>
        </p:blipFill>
        <p:spPr>
          <a:xfrm>
            <a:off x="645575" y="328525"/>
            <a:ext cx="177812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2;g3252111e4b0_0_0">
            <a:extLst>
              <a:ext uri="{FF2B5EF4-FFF2-40B4-BE49-F238E27FC236}">
                <a16:creationId xmlns:a16="http://schemas.microsoft.com/office/drawing/2014/main" id="{0BF194C9-168C-9C1D-685E-69CE4F7BC3E8}"/>
              </a:ext>
            </a:extLst>
          </p:cNvPr>
          <p:cNvPicPr preferRelativeResize="0"/>
          <p:nvPr userDrawn="1"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39"/>
          <a:stretch/>
        </p:blipFill>
        <p:spPr>
          <a:xfrm>
            <a:off x="2347500" y="328525"/>
            <a:ext cx="129457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group of fish in a black background&#10;&#10;Description automatically generated">
            <a:extLst>
              <a:ext uri="{FF2B5EF4-FFF2-40B4-BE49-F238E27FC236}">
                <a16:creationId xmlns:a16="http://schemas.microsoft.com/office/drawing/2014/main" id="{569A16FB-8BFF-0549-05F7-C9CB219D3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81" b="22223"/>
          <a:stretch/>
        </p:blipFill>
        <p:spPr>
          <a:xfrm>
            <a:off x="10242176" y="5342965"/>
            <a:ext cx="17620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58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3a785c9645_0_634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33a785c9645_0_634"/>
          <p:cNvSpPr txBox="1">
            <a:spLocks noGrp="1"/>
          </p:cNvSpPr>
          <p:nvPr>
            <p:ph type="body"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33a785c9645_0_634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33a785c9645_0_634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 preserve="1" userDrawn="1">
  <p:cSld name="3_Blank 2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8;g36860e510b8_0_17" title="AdobeStock_206939514.jpeg">
            <a:extLst>
              <a:ext uri="{FF2B5EF4-FFF2-40B4-BE49-F238E27FC236}">
                <a16:creationId xmlns:a16="http://schemas.microsoft.com/office/drawing/2014/main" id="{5F853CDB-C2E1-CEE8-BAE9-38231171B93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06950E-D798-79E7-5140-CDF28F4813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8992" y="681588"/>
            <a:ext cx="5685106" cy="6176412"/>
          </a:xfrm>
          <a:prstGeom prst="rect">
            <a:avLst/>
          </a:prstGeom>
        </p:spPr>
      </p:pic>
      <p:sp>
        <p:nvSpPr>
          <p:cNvPr id="3" name="Google Shape;18;p6">
            <a:extLst>
              <a:ext uri="{FF2B5EF4-FFF2-40B4-BE49-F238E27FC236}">
                <a16:creationId xmlns:a16="http://schemas.microsoft.com/office/drawing/2014/main" id="{4B3C0EA7-8516-E86D-3C77-6DC92AA7AA2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75137" y="941668"/>
            <a:ext cx="5123640" cy="475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pic>
        <p:nvPicPr>
          <p:cNvPr id="9" name="Google Shape;51;g3252111e4b0_0_0">
            <a:extLst>
              <a:ext uri="{FF2B5EF4-FFF2-40B4-BE49-F238E27FC236}">
                <a16:creationId xmlns:a16="http://schemas.microsoft.com/office/drawing/2014/main" id="{3BE954B7-5D6F-B557-A61C-ADC0871299AC}"/>
              </a:ext>
            </a:extLst>
          </p:cNvPr>
          <p:cNvPicPr preferRelativeResize="0"/>
          <p:nvPr userDrawn="1"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3"/>
          <a:stretch/>
        </p:blipFill>
        <p:spPr>
          <a:xfrm>
            <a:off x="645575" y="328525"/>
            <a:ext cx="177812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2;g3252111e4b0_0_0">
            <a:extLst>
              <a:ext uri="{FF2B5EF4-FFF2-40B4-BE49-F238E27FC236}">
                <a16:creationId xmlns:a16="http://schemas.microsoft.com/office/drawing/2014/main" id="{0BF194C9-168C-9C1D-685E-69CE4F7BC3E8}"/>
              </a:ext>
            </a:extLst>
          </p:cNvPr>
          <p:cNvPicPr preferRelativeResize="0"/>
          <p:nvPr userDrawn="1"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39"/>
          <a:stretch/>
        </p:blipFill>
        <p:spPr>
          <a:xfrm>
            <a:off x="2347500" y="328525"/>
            <a:ext cx="129457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group of fish in a black background&#10;&#10;Description automatically generated">
            <a:extLst>
              <a:ext uri="{FF2B5EF4-FFF2-40B4-BE49-F238E27FC236}">
                <a16:creationId xmlns:a16="http://schemas.microsoft.com/office/drawing/2014/main" id="{E34D2012-666C-4E54-75E2-FF8362057E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81" b="22223"/>
          <a:stretch/>
        </p:blipFill>
        <p:spPr>
          <a:xfrm>
            <a:off x="10242176" y="5342965"/>
            <a:ext cx="17620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41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 preserve="1" userDrawn="1">
  <p:cSld name="4_Blank 2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8;g36860e510b8_0_17" title="AdobeStock_206939514.jpeg">
            <a:extLst>
              <a:ext uri="{FF2B5EF4-FFF2-40B4-BE49-F238E27FC236}">
                <a16:creationId xmlns:a16="http://schemas.microsoft.com/office/drawing/2014/main" id="{5F853CDB-C2E1-CEE8-BAE9-38231171B93A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9EC89F-CAFA-687F-3529-9AB4B36063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1457" y="733879"/>
            <a:ext cx="5842122" cy="5461648"/>
          </a:xfrm>
          <a:prstGeom prst="rect">
            <a:avLst/>
          </a:prstGeom>
        </p:spPr>
      </p:pic>
      <p:sp>
        <p:nvSpPr>
          <p:cNvPr id="3" name="Google Shape;18;p6">
            <a:extLst>
              <a:ext uri="{FF2B5EF4-FFF2-40B4-BE49-F238E27FC236}">
                <a16:creationId xmlns:a16="http://schemas.microsoft.com/office/drawing/2014/main" id="{4B3C0EA7-8516-E86D-3C77-6DC92AA7AA2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75136" y="941668"/>
            <a:ext cx="5320863" cy="5001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dirty="0"/>
          </a:p>
        </p:txBody>
      </p:sp>
      <p:pic>
        <p:nvPicPr>
          <p:cNvPr id="9" name="Google Shape;51;g3252111e4b0_0_0">
            <a:extLst>
              <a:ext uri="{FF2B5EF4-FFF2-40B4-BE49-F238E27FC236}">
                <a16:creationId xmlns:a16="http://schemas.microsoft.com/office/drawing/2014/main" id="{3BE954B7-5D6F-B557-A61C-ADC0871299AC}"/>
              </a:ext>
            </a:extLst>
          </p:cNvPr>
          <p:cNvPicPr preferRelativeResize="0"/>
          <p:nvPr userDrawn="1"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3"/>
          <a:stretch/>
        </p:blipFill>
        <p:spPr>
          <a:xfrm>
            <a:off x="645575" y="328525"/>
            <a:ext cx="177812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2;g3252111e4b0_0_0">
            <a:extLst>
              <a:ext uri="{FF2B5EF4-FFF2-40B4-BE49-F238E27FC236}">
                <a16:creationId xmlns:a16="http://schemas.microsoft.com/office/drawing/2014/main" id="{0BF194C9-168C-9C1D-685E-69CE4F7BC3E8}"/>
              </a:ext>
            </a:extLst>
          </p:cNvPr>
          <p:cNvPicPr preferRelativeResize="0"/>
          <p:nvPr userDrawn="1"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39"/>
          <a:stretch/>
        </p:blipFill>
        <p:spPr>
          <a:xfrm>
            <a:off x="2347500" y="328525"/>
            <a:ext cx="129457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group of fish in a black background&#10;&#10;Description automatically generated">
            <a:extLst>
              <a:ext uri="{FF2B5EF4-FFF2-40B4-BE49-F238E27FC236}">
                <a16:creationId xmlns:a16="http://schemas.microsoft.com/office/drawing/2014/main" id="{DF401A5E-695D-461C-8004-E5AB1B7C41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81" b="22223"/>
          <a:stretch/>
        </p:blipFill>
        <p:spPr>
          <a:xfrm>
            <a:off x="10242176" y="5342965"/>
            <a:ext cx="17620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058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2556660A-6BCC-48BF-AA24-F38A2DE2DE0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3BEB2-6688-4499-9AB7-A4FF7718D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573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C40C8-CCB3-FB1D-FF8A-91DD61ED8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A4B05-8977-5CA8-C0CD-5CD05C9B2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6B05B-AFFD-E7E0-7C5A-E869E6B9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E78BB-E5D3-4AF9-BCCE-8F38FF145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34FD1-6E97-48B2-5FD4-3757D414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118212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0A99D-8492-6F17-2BBE-20374B15E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26B87-A81C-443F-6A56-ACD674762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E3E18-942F-D748-808C-FE70DBA52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2BB8E-6006-DE12-560C-43D2A7AB5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DA4A2-25B0-A643-E4E6-F45C6212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04543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4A3A4-6B19-D99D-3D89-5FAB2EA41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7EA75-30C1-C80A-3069-DAFFA1378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E06FA-F0DA-ED05-76A2-613D4FFA8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5F7DB-C085-5ABD-C7B8-DD6A71F5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6D8BD-CFD0-5726-0A47-72BEE730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874725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D907-296F-46AC-8A04-C48203ADC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12305-7BC7-BAA6-D168-FD8DA90296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F1371-7C95-92F9-827D-7F7BD4FAF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7382B-0C83-3C26-726F-4DDA1F118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F9CF85-4732-4A2B-1971-EFBC4823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E559A9-3201-1214-A7BD-61FAB77FF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596826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C9955-61BE-607C-2CEE-DA3623F66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EEA7E-A27D-BEDE-8731-E7B71893C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F40F0F-4281-D9BE-D51C-498C68934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FB7B5F-33FC-0604-391B-075FC33B7D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DB486F-80FD-0205-E7DF-A59F4D5A29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975E99-E9FE-2EE8-DBFE-476CEEE40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C9D9D7-A13F-6661-31E2-2181B39A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BA2455-B792-DEB2-18A7-2AA40BAA6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7635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2CEA-4691-4202-9951-53F6DED3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12C14-19C7-4C41-0AF9-8785F9FE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96D8C9-0093-0838-AB0B-A3E2E3B0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E15E2-F374-5549-42A4-07E30B5D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258255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5A5E50-C3F4-3112-97D2-6C56BDBE2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0D3EDE-4903-5CFE-4206-678DABCA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FF397-6B0E-88CD-36DA-0CC2E029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85250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">
  <p:cSld name="Blank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3a785c9645_0_639"/>
          <p:cNvSpPr/>
          <p:nvPr/>
        </p:nvSpPr>
        <p:spPr>
          <a:xfrm>
            <a:off x="0" y="75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828C-A9BD-8AFE-5171-A094A2B4B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DEFBB-C852-64FC-5280-49B2CDEB9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B2124A-B3DB-9C45-1D56-C0FB56A0E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D5F3F-2340-20B6-ED4F-DB85625F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21C85-1B9E-C3C5-8593-A313A2F70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8155E-2F88-18AF-BC0C-EE15EFABE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561595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38C20-1F20-975F-A08B-1841A0295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570B41-78FE-42D5-714E-6C4B551B3A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EE512D-571D-0DBA-DE89-67AAB4B56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471211-BDE2-7C04-4C65-45C536C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F2B8D-220C-2C10-321F-5E10C50CE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79758-4648-21A0-E6DA-97A4C7F98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226034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AD248-1D2A-C045-ADC6-8F5AB0B60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406A9-31E4-AA42-0D5C-AFA008AD3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13606-C13C-F8C7-6783-4068E812D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8B17D-1E06-DAB9-67CE-4A35DB2EA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06E0-2786-2FE5-2683-4FE640AB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253194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47237D-B260-CD71-706E-A09DA44A5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9CBA92-911C-68D0-9A98-85C0215C7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64E73-6A4B-23BC-0896-192F628B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99AF0-E437-5FDE-A398-E07EE9355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C5E5F-33F8-28E8-C730-F24DA09FD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227132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2057400" indent="-228600"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1727200" cy="365125"/>
          </a:xfrm>
          <a:prstGeom prst="rect">
            <a:avLst/>
          </a:prstGeom>
        </p:spPr>
        <p:txBody>
          <a:bodyPr/>
          <a:lstStyle/>
          <a:p>
            <a:fld id="{C5108781-8677-9444-96D3-8DC2F35B6C77}" type="datetimeFigureOut">
              <a:rPr lang="nl-BE" smtClean="0">
                <a:solidFill>
                  <a:prstClr val="black"/>
                </a:solidFill>
                <a:cs typeface="Arial" charset="0"/>
              </a:rPr>
              <a:pPr/>
              <a:t>13/08/2026</a:t>
            </a:fld>
            <a:endParaRPr lang="nb-NO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23368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197600" y="6356353"/>
            <a:ext cx="1100667" cy="365125"/>
          </a:xfrm>
          <a:prstGeom prst="rect">
            <a:avLst/>
          </a:prstGeom>
        </p:spPr>
        <p:txBody>
          <a:bodyPr/>
          <a:lstStyle/>
          <a:p>
            <a:fld id="{A80B0F0F-7AB1-E84A-B83E-0E54814B0037}" type="slidenum">
              <a:rPr lang="en-US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1" y="174195"/>
            <a:ext cx="10972800" cy="1039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643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3a785c9645_0_641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33a785c9645_0_641"/>
          <p:cNvSpPr txBox="1">
            <a:spLocks noGrp="1"/>
          </p:cNvSpPr>
          <p:nvPr>
            <p:ph type="dt" idx="10"/>
          </p:nvPr>
        </p:nvSpPr>
        <p:spPr>
          <a:xfrm>
            <a:off x="239185" y="6237288"/>
            <a:ext cx="4895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33a785c9645_0_641"/>
          <p:cNvSpPr txBox="1">
            <a:spLocks noGrp="1"/>
          </p:cNvSpPr>
          <p:nvPr>
            <p:ph type="ftr" idx="11"/>
          </p:nvPr>
        </p:nvSpPr>
        <p:spPr>
          <a:xfrm>
            <a:off x="5232400" y="6237288"/>
            <a:ext cx="489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3a785c9645_0_64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Char char="●"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33a785c9645_0_64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" name="Google Shape;55;g33a785c9645_0_6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33a785c9645_0_6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33a785c9645_0_6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300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" name="Google Shape;11;p5"/>
          <p:cNvCxnSpPr/>
          <p:nvPr/>
        </p:nvCxnSpPr>
        <p:spPr>
          <a:xfrm>
            <a:off x="316214" y="675109"/>
            <a:ext cx="11559600" cy="0"/>
          </a:xfrm>
          <a:prstGeom prst="straightConnector1">
            <a:avLst/>
          </a:prstGeom>
          <a:noFill/>
          <a:ln w="9525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12;p5"/>
          <p:cNvCxnSpPr/>
          <p:nvPr/>
        </p:nvCxnSpPr>
        <p:spPr>
          <a:xfrm>
            <a:off x="316250" y="6385187"/>
            <a:ext cx="8628245" cy="0"/>
          </a:xfrm>
          <a:prstGeom prst="straightConnector1">
            <a:avLst/>
          </a:prstGeom>
          <a:noFill/>
          <a:ln w="9525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13;p5"/>
          <p:cNvSpPr txBox="1">
            <a:spLocks noGrp="1"/>
          </p:cNvSpPr>
          <p:nvPr>
            <p:ph type="sldNum" idx="2"/>
          </p:nvPr>
        </p:nvSpPr>
        <p:spPr>
          <a:xfrm>
            <a:off x="601000" y="6420775"/>
            <a:ext cx="6838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3B309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strategic approach to Brine Shrimp (Artemia) Aquabusiness</a:t>
            </a:r>
            <a:endParaRPr b="0"/>
          </a:p>
        </p:txBody>
      </p:sp>
      <p:grpSp>
        <p:nvGrpSpPr>
          <p:cNvPr id="14" name="Google Shape;14;p5"/>
          <p:cNvGrpSpPr/>
          <p:nvPr/>
        </p:nvGrpSpPr>
        <p:grpSpPr>
          <a:xfrm>
            <a:off x="8985796" y="5957150"/>
            <a:ext cx="2783029" cy="695050"/>
            <a:chOff x="5104225" y="2301337"/>
            <a:chExt cx="2783029" cy="695050"/>
          </a:xfrm>
        </p:grpSpPr>
        <p:pic>
          <p:nvPicPr>
            <p:cNvPr id="15" name="Google Shape;15;p5"/>
            <p:cNvPicPr preferRelativeResize="0"/>
            <p:nvPr/>
          </p:nvPicPr>
          <p:blipFill rotWithShape="1">
            <a:blip r:embed="rId3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02996" y="2301337"/>
              <a:ext cx="1384258" cy="69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5"/>
            <p:cNvPicPr preferRelativeResize="0"/>
            <p:nvPr/>
          </p:nvPicPr>
          <p:blipFill rotWithShape="1">
            <a:blip r:embed="rId3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04225" y="2301337"/>
              <a:ext cx="1384257" cy="6950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40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300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" name="Google Shape;11;p5"/>
          <p:cNvCxnSpPr/>
          <p:nvPr/>
        </p:nvCxnSpPr>
        <p:spPr>
          <a:xfrm>
            <a:off x="316214" y="675109"/>
            <a:ext cx="11559600" cy="0"/>
          </a:xfrm>
          <a:prstGeom prst="straightConnector1">
            <a:avLst/>
          </a:prstGeom>
          <a:noFill/>
          <a:ln w="9525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12;p5"/>
          <p:cNvCxnSpPr/>
          <p:nvPr/>
        </p:nvCxnSpPr>
        <p:spPr>
          <a:xfrm>
            <a:off x="316250" y="6385187"/>
            <a:ext cx="8628245" cy="0"/>
          </a:xfrm>
          <a:prstGeom prst="straightConnector1">
            <a:avLst/>
          </a:prstGeom>
          <a:noFill/>
          <a:ln w="9525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3" name="Google Shape;13;p5"/>
          <p:cNvGrpSpPr/>
          <p:nvPr/>
        </p:nvGrpSpPr>
        <p:grpSpPr>
          <a:xfrm>
            <a:off x="8985796" y="5957150"/>
            <a:ext cx="2783029" cy="695050"/>
            <a:chOff x="5104225" y="2301337"/>
            <a:chExt cx="2783029" cy="695050"/>
          </a:xfrm>
        </p:grpSpPr>
        <p:pic>
          <p:nvPicPr>
            <p:cNvPr id="14" name="Google Shape;14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02996" y="2301337"/>
              <a:ext cx="1384258" cy="69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104225" y="2301337"/>
              <a:ext cx="1384257" cy="6950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823828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oogle Shape;11;p5"/>
          <p:cNvCxnSpPr/>
          <p:nvPr/>
        </p:nvCxnSpPr>
        <p:spPr>
          <a:xfrm>
            <a:off x="316214" y="675109"/>
            <a:ext cx="11559600" cy="0"/>
          </a:xfrm>
          <a:prstGeom prst="straightConnector1">
            <a:avLst/>
          </a:prstGeom>
          <a:noFill/>
          <a:ln w="9525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0157654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715" r:id="rId22"/>
    <p:sldLayoutId id="2147483716" r:id="rId23"/>
    <p:sldLayoutId id="2147483717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3277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5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04B6EC-3795-4C62-BE09-CE5E435B5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9D31A-8B0B-5062-87C6-7D996E281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3B24E-5055-C782-B3EC-701E1FEA4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B1C69F-171D-451E-AB39-21CBD9D9F5B3}" type="datetimeFigureOut">
              <a:rPr lang="en-BE" smtClean="0"/>
              <a:t>08/13/2026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1F9AA-B489-764F-7726-CB67E9DC3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FE24E-33A1-131E-D7DF-26C59005F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097F04-9D59-4052-88CF-14B15AE7A0A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951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46.jp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60.jp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jp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.png"/><Relationship Id="rId5" Type="http://schemas.openxmlformats.org/officeDocument/2006/relationships/image" Target="../media/image70.jpg"/><Relationship Id="rId4" Type="http://schemas.openxmlformats.org/officeDocument/2006/relationships/image" Target="../media/image69.jpg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e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1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23.jp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3dbb633c57_7_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3"/>
          <a:stretch/>
        </p:blipFill>
        <p:spPr>
          <a:xfrm>
            <a:off x="645575" y="480925"/>
            <a:ext cx="177812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33dbb633c57_7_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39"/>
          <a:stretch/>
        </p:blipFill>
        <p:spPr>
          <a:xfrm>
            <a:off x="2347500" y="480925"/>
            <a:ext cx="1294574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3dbb633c57_7_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1"/>
          <a:stretch/>
        </p:blipFill>
        <p:spPr>
          <a:xfrm>
            <a:off x="0" y="-35425"/>
            <a:ext cx="123507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33dbb633c57_7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-6350"/>
            <a:ext cx="129850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33dbb633c57_7_0"/>
          <p:cNvSpPr txBox="1"/>
          <p:nvPr/>
        </p:nvSpPr>
        <p:spPr>
          <a:xfrm>
            <a:off x="727600" y="626250"/>
            <a:ext cx="9651600" cy="21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b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The Role of Artemia in </a:t>
            </a:r>
            <a:r>
              <a:rPr lang="en-US" sz="35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kumimoji="0" lang="en-US" sz="35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quaculture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g33dbb633c57_7_0"/>
          <p:cNvSpPr txBox="1"/>
          <p:nvPr/>
        </p:nvSpPr>
        <p:spPr>
          <a:xfrm>
            <a:off x="1885850" y="4872725"/>
            <a:ext cx="59454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36454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Patrick Sorgeloos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36454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</a:ext>
              </a:extLs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36454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Emeritus Professor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36454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36454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Laboratory of Aquaculture &amp; Artemia Reference Center 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36454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36454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Ghent University, Belgium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36454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36454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03;g33dbb633c57_7_0"/>
          <p:cNvSpPr/>
          <p:nvPr/>
        </p:nvSpPr>
        <p:spPr>
          <a:xfrm>
            <a:off x="727600" y="4872725"/>
            <a:ext cx="1000500" cy="1000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g33dbb633c57_7_0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717" y="4864486"/>
            <a:ext cx="1022715" cy="1093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6140B-750B-9EF8-0024-9FD63BD0C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0C1FD1-020F-A3B9-8599-54AB33A5BFB0}"/>
              </a:ext>
            </a:extLst>
          </p:cNvPr>
          <p:cNvSpPr/>
          <p:nvPr/>
        </p:nvSpPr>
        <p:spPr>
          <a:xfrm>
            <a:off x="0" y="3828288"/>
            <a:ext cx="12192000" cy="512064"/>
          </a:xfrm>
          <a:prstGeom prst="rect">
            <a:avLst/>
          </a:prstGeom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Google Shape;213;g38d301bf4c2_0_98">
            <a:extLst>
              <a:ext uri="{FF2B5EF4-FFF2-40B4-BE49-F238E27FC236}">
                <a16:creationId xmlns:a16="http://schemas.microsoft.com/office/drawing/2014/main" id="{B6AA6218-ACE4-A2A5-6543-000444C91C0F}"/>
              </a:ext>
            </a:extLst>
          </p:cNvPr>
          <p:cNvPicPr preferRelativeResize="0"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0146" y="197662"/>
            <a:ext cx="5143472" cy="3055128"/>
          </a:xfrm>
          <a:prstGeom prst="roundRect">
            <a:avLst/>
          </a:prstGeom>
          <a:noFill/>
          <a:ln w="571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oogle Shape;193;g38d301bf4c2_0_74" descr="Diagram&#10;&#10;Description automatically generated">
            <a:extLst>
              <a:ext uri="{FF2B5EF4-FFF2-40B4-BE49-F238E27FC236}">
                <a16:creationId xmlns:a16="http://schemas.microsoft.com/office/drawing/2014/main" id="{9D141614-5875-0551-1EED-20B52CA549C2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565" y="5138057"/>
            <a:ext cx="2373550" cy="1554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B89E13-B40A-8B27-673D-F64E171879A0}"/>
              </a:ext>
            </a:extLst>
          </p:cNvPr>
          <p:cNvCxnSpPr/>
          <p:nvPr/>
        </p:nvCxnSpPr>
        <p:spPr>
          <a:xfrm flipV="1">
            <a:off x="1472610" y="4268986"/>
            <a:ext cx="1" cy="802886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35EF3335-E946-37F2-FBCD-AEC078267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3527" y="4411718"/>
            <a:ext cx="2445852" cy="187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689854C-1290-1D92-1DA4-6A174E8C7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9453" y="6243250"/>
            <a:ext cx="2135155" cy="44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5713C21-E927-7061-35B3-74E885ACA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6791" y="4915850"/>
            <a:ext cx="2521799" cy="132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88C131C-8E4C-34B8-CBC7-51D8FBA8D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1170" y="788222"/>
            <a:ext cx="5734692" cy="3501884"/>
          </a:xfrm>
          <a:prstGeom prst="roundRect">
            <a:avLst/>
          </a:prstGeom>
          <a:noFill/>
          <a:ln w="571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611857-0923-0F32-C4EB-D29EAC9BBD89}"/>
              </a:ext>
            </a:extLst>
          </p:cNvPr>
          <p:cNvSpPr txBox="1"/>
          <p:nvPr/>
        </p:nvSpPr>
        <p:spPr>
          <a:xfrm>
            <a:off x="3577578" y="3780944"/>
            <a:ext cx="1498904" cy="559408"/>
          </a:xfrm>
          <a:prstGeom prst="flowChartOnlineStorage">
            <a:avLst/>
          </a:prstGeom>
          <a:gradFill flip="none" rotWithShape="1">
            <a:gsLst>
              <a:gs pos="74500">
                <a:srgbClr val="FFFF99"/>
              </a:gs>
              <a:gs pos="30000">
                <a:srgbClr val="FFFF99"/>
              </a:gs>
              <a:gs pos="0">
                <a:srgbClr val="FFFF99">
                  <a:alpha val="20000"/>
                </a:srgbClr>
              </a:gs>
              <a:gs pos="100000">
                <a:srgbClr val="FFFF99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1980s</a:t>
            </a:r>
            <a:endParaRPr kumimoji="0" lang="en-BE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4F57F7-C019-4C7C-DD2F-73A77CF1ED0D}"/>
              </a:ext>
            </a:extLst>
          </p:cNvPr>
          <p:cNvSpPr txBox="1"/>
          <p:nvPr/>
        </p:nvSpPr>
        <p:spPr>
          <a:xfrm>
            <a:off x="699888" y="3804616"/>
            <a:ext cx="1498904" cy="559408"/>
          </a:xfrm>
          <a:prstGeom prst="flowChartOnlineStorage">
            <a:avLst/>
          </a:prstGeom>
          <a:gradFill flip="none" rotWithShape="1">
            <a:gsLst>
              <a:gs pos="74500">
                <a:srgbClr val="FFFF99"/>
              </a:gs>
              <a:gs pos="30000">
                <a:srgbClr val="FFFF99"/>
              </a:gs>
              <a:gs pos="0">
                <a:srgbClr val="FFFF99">
                  <a:alpha val="20000"/>
                </a:srgbClr>
              </a:gs>
              <a:gs pos="100000">
                <a:srgbClr val="FFFF99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1978</a:t>
            </a:r>
            <a:endParaRPr kumimoji="0" lang="en-BE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02930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09D5D-4B18-C9F0-5A6D-40CCBA7B6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B902D-0FA6-87BA-8825-4077BAB1EC88}"/>
              </a:ext>
            </a:extLst>
          </p:cNvPr>
          <p:cNvSpPr/>
          <p:nvPr/>
        </p:nvSpPr>
        <p:spPr>
          <a:xfrm>
            <a:off x="0" y="3828288"/>
            <a:ext cx="12192000" cy="512064"/>
          </a:xfrm>
          <a:prstGeom prst="rect">
            <a:avLst/>
          </a:prstGeom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2" descr="salmon cages Chile">
            <a:extLst>
              <a:ext uri="{FF2B5EF4-FFF2-40B4-BE49-F238E27FC236}">
                <a16:creationId xmlns:a16="http://schemas.microsoft.com/office/drawing/2014/main" id="{A34F4978-F514-40C7-4D93-96402A99F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7044" y="198079"/>
            <a:ext cx="4075789" cy="2413297"/>
          </a:xfrm>
          <a:prstGeom prst="roundRect">
            <a:avLst>
              <a:gd name="adj" fmla="val 10273"/>
            </a:avLst>
          </a:prstGeom>
          <a:noFill/>
          <a:ln w="571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Call-out: Left-Right Arrow 5">
            <a:extLst>
              <a:ext uri="{FF2B5EF4-FFF2-40B4-BE49-F238E27FC236}">
                <a16:creationId xmlns:a16="http://schemas.microsoft.com/office/drawing/2014/main" id="{F3252C76-6CFD-8D2D-BF15-7130A611638C}"/>
              </a:ext>
            </a:extLst>
          </p:cNvPr>
          <p:cNvSpPr/>
          <p:nvPr/>
        </p:nvSpPr>
        <p:spPr>
          <a:xfrm>
            <a:off x="4386470" y="1567987"/>
            <a:ext cx="3120887" cy="1106424"/>
          </a:xfrm>
          <a:prstGeom prst="leftRightArrowCallout">
            <a:avLst>
              <a:gd name="adj1" fmla="val 25000"/>
              <a:gd name="adj2" fmla="val 25000"/>
              <a:gd name="adj3" fmla="val 25000"/>
              <a:gd name="adj4" fmla="val 5704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separate business units </a:t>
            </a: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Google Shape;233;g38d301bf4c2_0_113" descr="IMG_0292">
            <a:extLst>
              <a:ext uri="{FF2B5EF4-FFF2-40B4-BE49-F238E27FC236}">
                <a16:creationId xmlns:a16="http://schemas.microsoft.com/office/drawing/2014/main" id="{2ECE8951-74AF-437D-FB82-24B85B7C24A8}"/>
              </a:ext>
            </a:extLst>
          </p:cNvPr>
          <p:cNvPicPr preferRelativeResize="0"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162" y="601871"/>
            <a:ext cx="3498000" cy="2589300"/>
          </a:xfrm>
          <a:prstGeom prst="roundRect">
            <a:avLst>
              <a:gd name="adj" fmla="val 10269"/>
            </a:avLst>
          </a:prstGeom>
          <a:noFill/>
          <a:ln w="571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7256B28-053E-1418-197B-05CE0E98C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6890" y="2783658"/>
            <a:ext cx="4045943" cy="1837509"/>
          </a:xfrm>
          <a:prstGeom prst="roundRect">
            <a:avLst/>
          </a:prstGeom>
          <a:noFill/>
          <a:ln w="571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614369-BB9C-1F78-B5FC-97F7BD3BB1B6}"/>
              </a:ext>
            </a:extLst>
          </p:cNvPr>
          <p:cNvSpPr txBox="1"/>
          <p:nvPr/>
        </p:nvSpPr>
        <p:spPr>
          <a:xfrm>
            <a:off x="1911932" y="3316205"/>
            <a:ext cx="12884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C37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ＭＳ Ｐゴシック" charset="-128"/>
                <a:cs typeface="+mn-cs"/>
              </a:rPr>
              <a:t>hatcheries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41EBAD-79A6-5FA6-5F66-2D865E3CD3BC}"/>
              </a:ext>
            </a:extLst>
          </p:cNvPr>
          <p:cNvSpPr txBox="1"/>
          <p:nvPr/>
        </p:nvSpPr>
        <p:spPr>
          <a:xfrm>
            <a:off x="8403119" y="2168543"/>
            <a:ext cx="250363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37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ＭＳ Ｐゴシック" charset="-128"/>
                <a:cs typeface="+mn-cs"/>
              </a:rPr>
              <a:t>growout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C37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ＭＳ Ｐゴシック" charset="-128"/>
                <a:cs typeface="+mn-cs"/>
              </a:rPr>
              <a:t> cages/ponds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F42CB62-BE92-DF73-8C51-2E0BBE53C7E9}"/>
              </a:ext>
            </a:extLst>
          </p:cNvPr>
          <p:cNvSpPr/>
          <p:nvPr/>
        </p:nvSpPr>
        <p:spPr>
          <a:xfrm>
            <a:off x="991376" y="5628807"/>
            <a:ext cx="2039112" cy="5120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survival &amp; growth </a:t>
            </a: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22CDDD-465B-4419-C896-94B042F5F368}"/>
              </a:ext>
            </a:extLst>
          </p:cNvPr>
          <p:cNvSpPr/>
          <p:nvPr/>
        </p:nvSpPr>
        <p:spPr>
          <a:xfrm>
            <a:off x="8650305" y="5537781"/>
            <a:ext cx="2039112" cy="5120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immune competence ? </a:t>
            </a: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Arrow: Left-Right 18">
            <a:extLst>
              <a:ext uri="{FF2B5EF4-FFF2-40B4-BE49-F238E27FC236}">
                <a16:creationId xmlns:a16="http://schemas.microsoft.com/office/drawing/2014/main" id="{A9A2BCBB-8775-AE99-F256-B029E1D9F03C}"/>
              </a:ext>
            </a:extLst>
          </p:cNvPr>
          <p:cNvSpPr/>
          <p:nvPr/>
        </p:nvSpPr>
        <p:spPr>
          <a:xfrm>
            <a:off x="4196721" y="5665797"/>
            <a:ext cx="3850068" cy="25603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6231AB-7B64-103B-E7DA-F83BFDC9C930}"/>
              </a:ext>
            </a:extLst>
          </p:cNvPr>
          <p:cNvSpPr txBox="1"/>
          <p:nvPr/>
        </p:nvSpPr>
        <p:spPr>
          <a:xfrm>
            <a:off x="4386470" y="5921829"/>
            <a:ext cx="359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critical</a:t>
            </a: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nl-B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role</a:t>
            </a:r>
            <a:r>
              <a:rPr kumimoji="0" lang="nl-BE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of live food (Artemia)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698829-01F6-A024-DB8F-2372CA5AFD35}"/>
              </a:ext>
            </a:extLst>
          </p:cNvPr>
          <p:cNvSpPr txBox="1"/>
          <p:nvPr/>
        </p:nvSpPr>
        <p:spPr>
          <a:xfrm>
            <a:off x="5121261" y="3828288"/>
            <a:ext cx="1498904" cy="559408"/>
          </a:xfrm>
          <a:prstGeom prst="flowChartOnlineStorage">
            <a:avLst/>
          </a:prstGeom>
          <a:gradFill flip="none" rotWithShape="1">
            <a:gsLst>
              <a:gs pos="74500">
                <a:srgbClr val="FFFF99"/>
              </a:gs>
              <a:gs pos="30000">
                <a:srgbClr val="FFFF99"/>
              </a:gs>
              <a:gs pos="0">
                <a:srgbClr val="FFFF99">
                  <a:alpha val="20000"/>
                </a:srgbClr>
              </a:gs>
              <a:gs pos="100000">
                <a:srgbClr val="FFFF99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1990s</a:t>
            </a:r>
            <a:endParaRPr kumimoji="0" lang="en-BE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61515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g38d301bf4c2_0_113" descr="BILD19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350" y="865350"/>
            <a:ext cx="4689300" cy="4544400"/>
          </a:xfrm>
          <a:prstGeom prst="roundRect">
            <a:avLst>
              <a:gd name="adj" fmla="val 20021"/>
            </a:avLst>
          </a:prstGeom>
          <a:noFill/>
          <a:ln>
            <a:noFill/>
          </a:ln>
        </p:spPr>
      </p:pic>
      <p:pic>
        <p:nvPicPr>
          <p:cNvPr id="232" name="Google Shape;232;g38d301bf4c2_0_113" descr="Kilic Turkey Bafa Hatchery March 2007  3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3000" y="884650"/>
            <a:ext cx="3498000" cy="1703700"/>
          </a:xfrm>
          <a:prstGeom prst="roundRect">
            <a:avLst>
              <a:gd name="adj" fmla="val 20021"/>
            </a:avLst>
          </a:prstGeom>
          <a:noFill/>
          <a:ln>
            <a:noFill/>
          </a:ln>
        </p:spPr>
      </p:pic>
      <p:pic>
        <p:nvPicPr>
          <p:cNvPr id="233" name="Google Shape;233;g38d301bf4c2_0_113" descr="IMG_02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76650" y="2820450"/>
            <a:ext cx="3498000" cy="2589300"/>
          </a:xfrm>
          <a:prstGeom prst="roundRect">
            <a:avLst>
              <a:gd name="adj" fmla="val 20021"/>
            </a:avLst>
          </a:prstGeom>
          <a:noFill/>
          <a:ln>
            <a:noFill/>
          </a:ln>
        </p:spPr>
      </p:pic>
      <p:sp>
        <p:nvSpPr>
          <p:cNvPr id="234" name="Google Shape;234;g38d301bf4c2_0_113"/>
          <p:cNvSpPr txBox="1"/>
          <p:nvPr/>
        </p:nvSpPr>
        <p:spPr>
          <a:xfrm>
            <a:off x="328548" y="190857"/>
            <a:ext cx="10842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Marine fish &amp; crustacean hatcheries – a multi-billion US$ industry 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426DE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8d301bf4c2_0_113"/>
          <p:cNvSpPr txBox="1"/>
          <p:nvPr/>
        </p:nvSpPr>
        <p:spPr>
          <a:xfrm>
            <a:off x="1237177" y="5711593"/>
            <a:ext cx="921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-&gt; final production of over 10 million tons of high-value aquatic species  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8d301bf4c2_0_121"/>
          <p:cNvSpPr/>
          <p:nvPr/>
        </p:nvSpPr>
        <p:spPr>
          <a:xfrm>
            <a:off x="932400" y="2350300"/>
            <a:ext cx="3828900" cy="22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4312" marR="0" lvl="0" indent="-23971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1970 &lt; 1 ton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14312" marR="0" lvl="0" indent="-239712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ED7D31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1980 &lt; 100 tons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14312" marR="0" lvl="0" indent="-239712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ED7D31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1990  &gt; 1500 tons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14312" marR="0" lvl="0" indent="-239712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ED7D31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2000 &gt; 2000 tons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214312" marR="0" lvl="0" indent="-239712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ED7D31"/>
              </a:buClr>
              <a:buSzPts val="1800"/>
              <a:buFont typeface="Montserrat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2010 &gt; 3000 tons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g38d301bf4c2_0_121"/>
          <p:cNvSpPr txBox="1"/>
          <p:nvPr/>
        </p:nvSpPr>
        <p:spPr>
          <a:xfrm>
            <a:off x="810925" y="1021850"/>
            <a:ext cx="49350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1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Annual consumption of approx 3500 tons of Artemia cysts, value of 200m US $ </a:t>
            </a:r>
            <a:endParaRPr kumimoji="0" sz="21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g38d301bf4c2_0_121"/>
          <p:cNvSpPr txBox="1"/>
          <p:nvPr/>
        </p:nvSpPr>
        <p:spPr>
          <a:xfrm>
            <a:off x="304333" y="202318"/>
            <a:ext cx="455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 cyst consumption </a:t>
            </a: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g38d301bf4c2_0_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6234" y="1224570"/>
            <a:ext cx="4006800" cy="356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38d301bf4c2_0_10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00" y="915175"/>
            <a:ext cx="7075700" cy="523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38d301bf4c2_0_103" descr="IMG_07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57324" y="915175"/>
            <a:ext cx="4254351" cy="296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g38d301bf4c2_0_108" descr="0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775" y="911276"/>
            <a:ext cx="7865850" cy="52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8d301bf4c2_0_1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2400" y="911275"/>
            <a:ext cx="3533250" cy="308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2895ed67a_0_268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175300" cy="37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 Climate Change Story:</a:t>
            </a:r>
            <a:r>
              <a:rPr lang="en-US">
                <a:solidFill>
                  <a:srgbClr val="EE5935"/>
                </a:solidFill>
              </a:rPr>
              <a:t> Aral Sea Shrinkage &amp; Impact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336" name="Google Shape;336;g3f2895ed67a_0_268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16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sp>
        <p:nvSpPr>
          <p:cNvPr id="337" name="Google Shape;337;g3f2895ed67a_0_268"/>
          <p:cNvSpPr txBox="1"/>
          <p:nvPr/>
        </p:nvSpPr>
        <p:spPr>
          <a:xfrm>
            <a:off x="401250" y="1010250"/>
            <a:ext cx="5247300" cy="5181600"/>
          </a:xfrm>
          <a:prstGeom prst="rect">
            <a:avLst/>
          </a:prstGeom>
          <a:solidFill>
            <a:srgbClr val="FFFBE7">
              <a:alpha val="686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Severe shrinkage in last 60 years due to large-scale water diversion from the Amu Darya and Syr Darya rivers for irrigatio</a:t>
            </a: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CFCFB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n. 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CFCFB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CFCFB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From 1960, the surface area of about 68,000 km² has shrunk to only 10% of this today covered by water.</a:t>
            </a:r>
            <a:b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Causes of long-term water-level variability include: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Climate change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Tectonic activity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23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Anthropogenic (human) impacts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CFCFB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 the late 1950s, the Aral Sea produced up to 45,000 tonnes of fish in a year. By 2004, Uzbekistan’s section had lost every species of fish due to high salinity. 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CFCFB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 the West Aral, salinity levels were 175 grams per litre of water in 2021 (from 10 g/l in 1960) and are increasing by 4-5 g/l every year.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8" name="Google Shape;338;g3f2895ed67a_0_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225" y="1084825"/>
            <a:ext cx="5651450" cy="25711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3f2895ed67a_0_268"/>
          <p:cNvSpPr txBox="1"/>
          <p:nvPr/>
        </p:nvSpPr>
        <p:spPr>
          <a:xfrm>
            <a:off x="6195850" y="677475"/>
            <a:ext cx="1408500" cy="579300"/>
          </a:xfrm>
          <a:prstGeom prst="rect">
            <a:avLst/>
          </a:prstGeom>
          <a:solidFill>
            <a:srgbClr val="FFF7CE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Aral Sea Area 68,000 km²</a:t>
            </a:r>
            <a:endParaRPr kumimoji="0" sz="900" b="1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 1960</a:t>
            </a:r>
            <a:endParaRPr kumimoji="0" sz="900" b="1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0" name="Google Shape;340;g3f2895ed67a_0_268"/>
          <p:cNvSpPr txBox="1"/>
          <p:nvPr/>
        </p:nvSpPr>
        <p:spPr>
          <a:xfrm>
            <a:off x="10124000" y="692850"/>
            <a:ext cx="1294800" cy="579300"/>
          </a:xfrm>
          <a:prstGeom prst="rect">
            <a:avLst/>
          </a:prstGeom>
          <a:solidFill>
            <a:srgbClr val="FFF7CE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6,800 km² </a:t>
            </a:r>
            <a:endParaRPr kumimoji="0" sz="900" b="1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Today</a:t>
            </a:r>
            <a:endParaRPr kumimoji="0" sz="900" b="1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1" name="Google Shape;341;g3f2895ed67a_0_268"/>
          <p:cNvSpPr/>
          <p:nvPr/>
        </p:nvSpPr>
        <p:spPr>
          <a:xfrm>
            <a:off x="7651400" y="804325"/>
            <a:ext cx="2472600" cy="324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42" name="Google Shape;342;g3f2895ed67a_0_2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9500" y="3661075"/>
            <a:ext cx="5247300" cy="25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3f2895ed67a_0_268"/>
          <p:cNvSpPr txBox="1"/>
          <p:nvPr/>
        </p:nvSpPr>
        <p:spPr>
          <a:xfrm>
            <a:off x="5192625" y="6191850"/>
            <a:ext cx="4539000" cy="2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B45F06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Tons of raw cysts: Ablatdyin (2025) and forecast by P. Leger (2025)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B45F06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4" name="Google Shape;344;g3f2895ed67a_0_268"/>
          <p:cNvSpPr txBox="1"/>
          <p:nvPr/>
        </p:nvSpPr>
        <p:spPr>
          <a:xfrm>
            <a:off x="7085750" y="3413975"/>
            <a:ext cx="3603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Fig: Aral sea shrinking, Source: retrospectjournal.com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g38d301bf4c2_0_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9902" y="852273"/>
            <a:ext cx="3770400" cy="50550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152400" dist="12000" dir="900000" sy="98000" kx="109970" ky="199851" algn="tl" rotWithShape="0">
              <a:srgbClr val="000000">
                <a:alpha val="29800"/>
              </a:srgbClr>
            </a:outerShdw>
          </a:effectLst>
        </p:spPr>
      </p:pic>
      <p:pic>
        <p:nvPicPr>
          <p:cNvPr id="276" name="Google Shape;276;g38d301bf4c2_0_1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5770" y="6250195"/>
            <a:ext cx="3770294" cy="561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g38d301bf4c2_0_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4496" y="849125"/>
            <a:ext cx="864756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38d301bf4c2_0_158"/>
          <p:cNvSpPr/>
          <p:nvPr/>
        </p:nvSpPr>
        <p:spPr>
          <a:xfrm>
            <a:off x="5857954" y="2704945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g38d301bf4c2_0_158"/>
          <p:cNvSpPr/>
          <p:nvPr/>
        </p:nvSpPr>
        <p:spPr>
          <a:xfrm>
            <a:off x="8579427" y="3113969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g38d301bf4c2_0_158"/>
          <p:cNvSpPr/>
          <p:nvPr/>
        </p:nvSpPr>
        <p:spPr>
          <a:xfrm>
            <a:off x="8296039" y="3896121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g38d301bf4c2_0_158"/>
          <p:cNvSpPr/>
          <p:nvPr/>
        </p:nvSpPr>
        <p:spPr>
          <a:xfrm>
            <a:off x="6867762" y="3113969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g38d301bf4c2_0_158"/>
          <p:cNvSpPr/>
          <p:nvPr/>
        </p:nvSpPr>
        <p:spPr>
          <a:xfrm>
            <a:off x="7712259" y="2371491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g38d301bf4c2_0_158"/>
          <p:cNvSpPr/>
          <p:nvPr/>
        </p:nvSpPr>
        <p:spPr>
          <a:xfrm>
            <a:off x="2996676" y="3037454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g38d301bf4c2_0_158"/>
          <p:cNvSpPr/>
          <p:nvPr/>
        </p:nvSpPr>
        <p:spPr>
          <a:xfrm>
            <a:off x="4833033" y="4270193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g38d301bf4c2_0_158"/>
          <p:cNvSpPr/>
          <p:nvPr/>
        </p:nvSpPr>
        <p:spPr>
          <a:xfrm>
            <a:off x="4016874" y="493332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g38d301bf4c2_0_158"/>
          <p:cNvSpPr/>
          <p:nvPr/>
        </p:nvSpPr>
        <p:spPr>
          <a:xfrm>
            <a:off x="5700201" y="3037454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1" name="Google Shape;291;g38d301bf4c2_0_158"/>
          <p:cNvSpPr/>
          <p:nvPr/>
        </p:nvSpPr>
        <p:spPr>
          <a:xfrm>
            <a:off x="6283981" y="3113968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g38d301bf4c2_0_158"/>
          <p:cNvSpPr/>
          <p:nvPr/>
        </p:nvSpPr>
        <p:spPr>
          <a:xfrm>
            <a:off x="8296039" y="4049150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g38d301bf4c2_0_158"/>
          <p:cNvSpPr/>
          <p:nvPr/>
        </p:nvSpPr>
        <p:spPr>
          <a:xfrm>
            <a:off x="6108280" y="2371491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4" name="Google Shape;294;g38d301bf4c2_0_158"/>
          <p:cNvSpPr/>
          <p:nvPr/>
        </p:nvSpPr>
        <p:spPr>
          <a:xfrm>
            <a:off x="7695255" y="374309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g38d301bf4c2_0_158"/>
          <p:cNvSpPr/>
          <p:nvPr/>
        </p:nvSpPr>
        <p:spPr>
          <a:xfrm>
            <a:off x="7899294" y="3510713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Google Shape;296;g38d301bf4c2_0_158"/>
          <p:cNvSpPr/>
          <p:nvPr/>
        </p:nvSpPr>
        <p:spPr>
          <a:xfrm>
            <a:off x="8061769" y="3763874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g38d301bf4c2_0_158"/>
          <p:cNvSpPr/>
          <p:nvPr/>
        </p:nvSpPr>
        <p:spPr>
          <a:xfrm>
            <a:off x="8120338" y="3560778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8" name="Google Shape;298;g38d301bf4c2_0_158"/>
          <p:cNvSpPr/>
          <p:nvPr/>
        </p:nvSpPr>
        <p:spPr>
          <a:xfrm>
            <a:off x="6757239" y="4125665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9" name="Google Shape;299;g38d301bf4c2_0_158"/>
          <p:cNvSpPr/>
          <p:nvPr/>
        </p:nvSpPr>
        <p:spPr>
          <a:xfrm>
            <a:off x="6570202" y="4729283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g38d301bf4c2_0_158"/>
          <p:cNvSpPr/>
          <p:nvPr/>
        </p:nvSpPr>
        <p:spPr>
          <a:xfrm>
            <a:off x="6349380" y="5009837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g38d301bf4c2_0_158"/>
          <p:cNvSpPr/>
          <p:nvPr/>
        </p:nvSpPr>
        <p:spPr>
          <a:xfrm>
            <a:off x="3720262" y="4125665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2" name="Google Shape;302;g38d301bf4c2_0_158"/>
          <p:cNvSpPr/>
          <p:nvPr/>
        </p:nvSpPr>
        <p:spPr>
          <a:xfrm>
            <a:off x="3314070" y="366374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3" name="Google Shape;303;g38d301bf4c2_0_158"/>
          <p:cNvSpPr/>
          <p:nvPr/>
        </p:nvSpPr>
        <p:spPr>
          <a:xfrm>
            <a:off x="8386722" y="4346708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g38d301bf4c2_0_158"/>
          <p:cNvSpPr/>
          <p:nvPr/>
        </p:nvSpPr>
        <p:spPr>
          <a:xfrm>
            <a:off x="7626406" y="3972635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g38d301bf4c2_0_158"/>
          <p:cNvSpPr/>
          <p:nvPr/>
        </p:nvSpPr>
        <p:spPr>
          <a:xfrm>
            <a:off x="7116309" y="2960939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g38d301bf4c2_0_158"/>
          <p:cNvSpPr/>
          <p:nvPr/>
        </p:nvSpPr>
        <p:spPr>
          <a:xfrm>
            <a:off x="7043463" y="283719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g38d301bf4c2_0_158"/>
          <p:cNvSpPr/>
          <p:nvPr/>
        </p:nvSpPr>
        <p:spPr>
          <a:xfrm>
            <a:off x="5799386" y="3215987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g38d301bf4c2_0_158"/>
          <p:cNvSpPr/>
          <p:nvPr/>
        </p:nvSpPr>
        <p:spPr>
          <a:xfrm>
            <a:off x="6525081" y="4049150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9" name="Google Shape;309;g38d301bf4c2_0_158"/>
          <p:cNvSpPr/>
          <p:nvPr/>
        </p:nvSpPr>
        <p:spPr>
          <a:xfrm>
            <a:off x="8237470" y="3781820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Google Shape;310;g38d301bf4c2_0_158"/>
          <p:cNvSpPr/>
          <p:nvPr/>
        </p:nvSpPr>
        <p:spPr>
          <a:xfrm>
            <a:off x="3808113" y="4346707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1" name="Google Shape;311;g38d301bf4c2_0_158"/>
          <p:cNvSpPr/>
          <p:nvPr/>
        </p:nvSpPr>
        <p:spPr>
          <a:xfrm>
            <a:off x="3587070" y="3840388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g38d301bf4c2_0_158"/>
          <p:cNvSpPr/>
          <p:nvPr/>
        </p:nvSpPr>
        <p:spPr>
          <a:xfrm>
            <a:off x="7090221" y="313947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3" name="Google Shape;313;g38d301bf4c2_0_158"/>
          <p:cNvSpPr txBox="1">
            <a:spLocks noGrp="1"/>
          </p:cNvSpPr>
          <p:nvPr>
            <p:ph type="title"/>
          </p:nvPr>
        </p:nvSpPr>
        <p:spPr>
          <a:xfrm>
            <a:off x="3895963" y="1030730"/>
            <a:ext cx="6123300" cy="857400"/>
          </a:xfrm>
          <a:prstGeom prst="rect">
            <a:avLst/>
          </a:prstGeom>
          <a:solidFill>
            <a:srgbClr val="CFD5E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International </a:t>
            </a:r>
            <a:r>
              <a:rPr lang="en-US" sz="2400" b="1" i="1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Artemia</a:t>
            </a:r>
            <a:r>
              <a:rPr lang="en-US" sz="2400" b="1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 Aquaculture Consortium</a:t>
            </a:r>
            <a:br>
              <a:rPr lang="en-US" sz="2400" b="1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en-US" sz="1500" b="0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to consolidate and expand sustainable use of </a:t>
            </a:r>
            <a:r>
              <a:rPr lang="en-US" sz="1500" b="0" i="1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Artemia</a:t>
            </a:r>
            <a:r>
              <a:rPr lang="en-US" sz="1500" b="0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 in aquaculture </a:t>
            </a:r>
            <a:br>
              <a:rPr lang="en-US" sz="1500" b="0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b="0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1500" b="1" i="0" u="none" strike="noStrike" cap="non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38d301bf4c2_0_158"/>
          <p:cNvSpPr/>
          <p:nvPr/>
        </p:nvSpPr>
        <p:spPr>
          <a:xfrm>
            <a:off x="6483279" y="5474984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0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8d301bf4c2_0_158"/>
          <p:cNvSpPr/>
          <p:nvPr/>
        </p:nvSpPr>
        <p:spPr>
          <a:xfrm>
            <a:off x="6481370" y="5689970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g38d301bf4c2_0_158"/>
          <p:cNvSpPr txBox="1"/>
          <p:nvPr/>
        </p:nvSpPr>
        <p:spPr>
          <a:xfrm>
            <a:off x="6658052" y="5416870"/>
            <a:ext cx="24336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 research institute</a:t>
            </a:r>
            <a:endParaRPr kumimoji="0" sz="11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7" name="Google Shape;317;g38d301bf4c2_0_158"/>
          <p:cNvSpPr txBox="1"/>
          <p:nvPr/>
        </p:nvSpPr>
        <p:spPr>
          <a:xfrm>
            <a:off x="6650371" y="5648052"/>
            <a:ext cx="246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5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 production project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8" name="Google Shape;318;g38d301bf4c2_0_158"/>
          <p:cNvSpPr/>
          <p:nvPr/>
        </p:nvSpPr>
        <p:spPr>
          <a:xfrm>
            <a:off x="3895963" y="3628791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g38d301bf4c2_0_158"/>
          <p:cNvSpPr/>
          <p:nvPr/>
        </p:nvSpPr>
        <p:spPr>
          <a:xfrm>
            <a:off x="4250443" y="5162866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g38d301bf4c2_0_158"/>
          <p:cNvSpPr/>
          <p:nvPr/>
        </p:nvSpPr>
        <p:spPr>
          <a:xfrm>
            <a:off x="6692061" y="4280331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g38d301bf4c2_0_158"/>
          <p:cNvSpPr/>
          <p:nvPr/>
        </p:nvSpPr>
        <p:spPr>
          <a:xfrm>
            <a:off x="8778926" y="3858335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2" name="Google Shape;322;g38d301bf4c2_0_158"/>
          <p:cNvSpPr/>
          <p:nvPr/>
        </p:nvSpPr>
        <p:spPr>
          <a:xfrm>
            <a:off x="6867762" y="469557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" name="Google Shape;323;g38d301bf4c2_0_158"/>
          <p:cNvSpPr/>
          <p:nvPr/>
        </p:nvSpPr>
        <p:spPr>
          <a:xfrm>
            <a:off x="6393519" y="3420877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g38d301bf4c2_0_158"/>
          <p:cNvSpPr/>
          <p:nvPr/>
        </p:nvSpPr>
        <p:spPr>
          <a:xfrm>
            <a:off x="6081409" y="4727627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g38d301bf4c2_0_158"/>
          <p:cNvSpPr/>
          <p:nvPr/>
        </p:nvSpPr>
        <p:spPr>
          <a:xfrm>
            <a:off x="8494992" y="4667122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g38d301bf4c2_0_158"/>
          <p:cNvSpPr/>
          <p:nvPr/>
        </p:nvSpPr>
        <p:spPr>
          <a:xfrm>
            <a:off x="9369537" y="4780293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7" name="Google Shape;327;g38d301bf4c2_0_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2063" y="859448"/>
            <a:ext cx="257175" cy="5141301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38d301bf4c2_0_158"/>
          <p:cNvSpPr txBox="1"/>
          <p:nvPr/>
        </p:nvSpPr>
        <p:spPr>
          <a:xfrm>
            <a:off x="1800020" y="5054740"/>
            <a:ext cx="21819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       43 partners </a:t>
            </a:r>
            <a:br>
              <a:rPr kumimoji="0" lang="en-US" sz="11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 (from public &amp; private sector)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          </a:t>
            </a:r>
            <a:r>
              <a:rPr kumimoji="0" lang="en-US" sz="11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28 countries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g38d301bf4c2_0_158"/>
          <p:cNvSpPr/>
          <p:nvPr/>
        </p:nvSpPr>
        <p:spPr>
          <a:xfrm>
            <a:off x="2797596" y="3068480"/>
            <a:ext cx="175800" cy="1530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C33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g38d301bf4c2_0_211" descr="A car parked on the side of a road&#10;&#10;Description automatically generated with low confidence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725" y="1146850"/>
            <a:ext cx="6343149" cy="3568021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38d301bf4c2_0_211"/>
          <p:cNvSpPr txBox="1"/>
          <p:nvPr/>
        </p:nvSpPr>
        <p:spPr>
          <a:xfrm>
            <a:off x="1026781" y="1350279"/>
            <a:ext cx="5470800" cy="9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575" tIns="23775" rIns="47575" bIns="23775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81"/>
              <a:buFont typeface="Arial"/>
              <a:buNone/>
              <a:tabLst/>
              <a:defRPr/>
            </a:pPr>
            <a:r>
              <a:rPr kumimoji="0" lang="en-US" sz="208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International Artemia Aquaculture Consortium</a:t>
            </a:r>
            <a:endParaRPr kumimoji="0" sz="97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9"/>
              <a:buFont typeface="Arial"/>
              <a:buNone/>
              <a:tabLst/>
              <a:defRPr/>
            </a:pPr>
            <a:r>
              <a:rPr kumimoji="0" lang="en-US" sz="124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 Conservation, management and sustainable utilization of Artemia biodiversity</a:t>
            </a:r>
            <a:endParaRPr kumimoji="0" sz="97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81"/>
              <a:buFont typeface="Arial"/>
              <a:buNone/>
              <a:tabLst/>
              <a:defRPr/>
            </a:pPr>
            <a:endParaRPr kumimoji="0" sz="20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7" name="Google Shape;337;g38d301bf4c2_0_21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400" y="1434820"/>
            <a:ext cx="561171" cy="79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38d301bf4c2_0_2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9529" y="2228524"/>
            <a:ext cx="2800350" cy="10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38d301bf4c2_0_211"/>
          <p:cNvSpPr txBox="1"/>
          <p:nvPr/>
        </p:nvSpPr>
        <p:spPr>
          <a:xfrm>
            <a:off x="6858000" y="1146850"/>
            <a:ext cx="5097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Established in 2022 - Recognized in 2023 by the FAO COFI Subcommittee on Aquaculture and hosted by  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B01D640-615C-8DC1-71B4-7A0B75202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fcadd0c1a_0_273">
            <a:extLst>
              <a:ext uri="{FF2B5EF4-FFF2-40B4-BE49-F238E27FC236}">
                <a16:creationId xmlns:a16="http://schemas.microsoft.com/office/drawing/2014/main" id="{07D5D58C-2D33-0F5F-9404-4B73BE8CB01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6487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/>
              <a:t>What is Artemia used for?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129" name="Google Shape;129;g34fcadd0c1a_0_273">
            <a:extLst>
              <a:ext uri="{FF2B5EF4-FFF2-40B4-BE49-F238E27FC236}">
                <a16:creationId xmlns:a16="http://schemas.microsoft.com/office/drawing/2014/main" id="{F5F478C8-8647-A7EC-EA4B-7882EBE94986}"/>
              </a:ext>
            </a:extLst>
          </p:cNvPr>
          <p:cNvSpPr txBox="1"/>
          <p:nvPr/>
        </p:nvSpPr>
        <p:spPr>
          <a:xfrm>
            <a:off x="351450" y="1043838"/>
            <a:ext cx="25824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b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Cysts 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g34fcadd0c1a_0_273">
            <a:extLst>
              <a:ext uri="{FF2B5EF4-FFF2-40B4-BE49-F238E27FC236}">
                <a16:creationId xmlns:a16="http://schemas.microsoft.com/office/drawing/2014/main" id="{6B4F39BF-C56B-9402-37D2-DA3A22C9B5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1075" y="894898"/>
            <a:ext cx="2484846" cy="24467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3" name="Google Shape;133;g34fcadd0c1a_0_273">
            <a:extLst>
              <a:ext uri="{FF2B5EF4-FFF2-40B4-BE49-F238E27FC236}">
                <a16:creationId xmlns:a16="http://schemas.microsoft.com/office/drawing/2014/main" id="{EFD7C75C-4C8E-79A7-D2B8-6EA335F0C5D1}"/>
              </a:ext>
            </a:extLst>
          </p:cNvPr>
          <p:cNvCxnSpPr/>
          <p:nvPr/>
        </p:nvCxnSpPr>
        <p:spPr>
          <a:xfrm rot="10800000" flipH="1">
            <a:off x="3099800" y="2872125"/>
            <a:ext cx="331800" cy="2700"/>
          </a:xfrm>
          <a:prstGeom prst="straightConnector1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4" name="Google Shape;134;g34fcadd0c1a_0_273">
            <a:extLst>
              <a:ext uri="{FF2B5EF4-FFF2-40B4-BE49-F238E27FC236}">
                <a16:creationId xmlns:a16="http://schemas.microsoft.com/office/drawing/2014/main" id="{2ADB5D2B-B744-A62F-FB93-5E7847ADA389}"/>
              </a:ext>
            </a:extLst>
          </p:cNvPr>
          <p:cNvSpPr txBox="1"/>
          <p:nvPr/>
        </p:nvSpPr>
        <p:spPr>
          <a:xfrm>
            <a:off x="3099800" y="2938800"/>
            <a:ext cx="99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0.5 mm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g34fcadd0c1a_0_273">
            <a:extLst>
              <a:ext uri="{FF2B5EF4-FFF2-40B4-BE49-F238E27FC236}">
                <a16:creationId xmlns:a16="http://schemas.microsoft.com/office/drawing/2014/main" id="{D489AA4B-0C04-42E1-2F56-3F13CE3304A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lang="en-US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pic>
        <p:nvPicPr>
          <p:cNvPr id="136" name="Google Shape;136;g34fcadd0c1a_0_273">
            <a:extLst>
              <a:ext uri="{FF2B5EF4-FFF2-40B4-BE49-F238E27FC236}">
                <a16:creationId xmlns:a16="http://schemas.microsoft.com/office/drawing/2014/main" id="{9B35709B-1A27-536B-69C2-5EC1036281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43450" y="894901"/>
            <a:ext cx="2922800" cy="24579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g34fcadd0c1a_0_273">
            <a:extLst>
              <a:ext uri="{FF2B5EF4-FFF2-40B4-BE49-F238E27FC236}">
                <a16:creationId xmlns:a16="http://schemas.microsoft.com/office/drawing/2014/main" id="{2B0C8803-836B-4CEE-FD87-76B14F853B92}"/>
              </a:ext>
            </a:extLst>
          </p:cNvPr>
          <p:cNvCxnSpPr/>
          <p:nvPr/>
        </p:nvCxnSpPr>
        <p:spPr>
          <a:xfrm>
            <a:off x="351450" y="884700"/>
            <a:ext cx="7934400" cy="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9" name="Google Shape;139;g34fcadd0c1a_0_273">
            <a:extLst>
              <a:ext uri="{FF2B5EF4-FFF2-40B4-BE49-F238E27FC236}">
                <a16:creationId xmlns:a16="http://schemas.microsoft.com/office/drawing/2014/main" id="{9B53901B-E06B-F56A-0368-6F051CE085FA}"/>
              </a:ext>
            </a:extLst>
          </p:cNvPr>
          <p:cNvCxnSpPr/>
          <p:nvPr/>
        </p:nvCxnSpPr>
        <p:spPr>
          <a:xfrm>
            <a:off x="351450" y="3666000"/>
            <a:ext cx="7934400" cy="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1" name="Google Shape;141;g34fcadd0c1a_0_273">
            <a:extLst>
              <a:ext uri="{FF2B5EF4-FFF2-40B4-BE49-F238E27FC236}">
                <a16:creationId xmlns:a16="http://schemas.microsoft.com/office/drawing/2014/main" id="{E85FCA52-03C7-611A-A902-EF3161422C51}"/>
              </a:ext>
            </a:extLst>
          </p:cNvPr>
          <p:cNvSpPr txBox="1"/>
          <p:nvPr/>
        </p:nvSpPr>
        <p:spPr>
          <a:xfrm>
            <a:off x="3099800" y="5748675"/>
            <a:ext cx="99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 cm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2" name="Google Shape;142;g34fcadd0c1a_0_273">
            <a:extLst>
              <a:ext uri="{FF2B5EF4-FFF2-40B4-BE49-F238E27FC236}">
                <a16:creationId xmlns:a16="http://schemas.microsoft.com/office/drawing/2014/main" id="{8CE6EE56-F494-94DA-B781-B5A0A7406C3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4fcadd0c1a_0_273">
            <a:extLst>
              <a:ext uri="{FF2B5EF4-FFF2-40B4-BE49-F238E27FC236}">
                <a16:creationId xmlns:a16="http://schemas.microsoft.com/office/drawing/2014/main" id="{D7E86823-46B7-AF1C-FA8F-B596AB1C10C5}"/>
              </a:ext>
            </a:extLst>
          </p:cNvPr>
          <p:cNvSpPr txBox="1"/>
          <p:nvPr/>
        </p:nvSpPr>
        <p:spPr>
          <a:xfrm>
            <a:off x="8396125" y="884700"/>
            <a:ext cx="35145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Dormant embryos that hatch into live feed (nauplii) in 15–48 hrs.</a:t>
            </a:r>
            <a:b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Long shelf life, easy transport, high in protein and lipids.</a:t>
            </a:r>
            <a:b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Market price: USD 30–200+ per kg, depending on quality.</a:t>
            </a:r>
            <a:b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Farmed cysts offer better control and nutrient enrichment.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4A7FC-E7DF-9567-8B6C-0CCD5EBD0B2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363" y="3340559"/>
            <a:ext cx="5401093" cy="301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631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>
          <a:extLst>
            <a:ext uri="{FF2B5EF4-FFF2-40B4-BE49-F238E27FC236}">
              <a16:creationId xmlns:a16="http://schemas.microsoft.com/office/drawing/2014/main" id="{18CEAEC0-630D-CFEE-CCE2-D09927618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38d301bf4c2_0_128">
            <a:extLst>
              <a:ext uri="{FF2B5EF4-FFF2-40B4-BE49-F238E27FC236}">
                <a16:creationId xmlns:a16="http://schemas.microsoft.com/office/drawing/2014/main" id="{32238041-3D83-C1F6-5C8E-1C76C8226462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225" y="799150"/>
            <a:ext cx="4300150" cy="274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38d301bf4c2_0_128">
            <a:extLst>
              <a:ext uri="{FF2B5EF4-FFF2-40B4-BE49-F238E27FC236}">
                <a16:creationId xmlns:a16="http://schemas.microsoft.com/office/drawing/2014/main" id="{15140A48-B64B-C0DE-0E73-1C8269E36473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225" y="3545225"/>
            <a:ext cx="4308900" cy="271915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8d301bf4c2_0_128">
            <a:extLst>
              <a:ext uri="{FF2B5EF4-FFF2-40B4-BE49-F238E27FC236}">
                <a16:creationId xmlns:a16="http://schemas.microsoft.com/office/drawing/2014/main" id="{68E443B4-41C1-E7B7-2868-356A752861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84025" y="146745"/>
            <a:ext cx="116487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/>
              <a:t>Artemia sources: </a:t>
            </a:r>
            <a:r>
              <a:rPr lang="en-US">
                <a:solidFill>
                  <a:srgbClr val="EE5935"/>
                </a:solidFill>
              </a:rPr>
              <a:t>wild fisheries supply &gt;90% of cysts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252" name="Google Shape;252;g38d301bf4c2_0_128">
            <a:extLst>
              <a:ext uri="{FF2B5EF4-FFF2-40B4-BE49-F238E27FC236}">
                <a16:creationId xmlns:a16="http://schemas.microsoft.com/office/drawing/2014/main" id="{AA6781A8-FD62-9DDE-D68F-76C737AFAAEE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256925" y="6420775"/>
            <a:ext cx="4119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20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pic>
        <p:nvPicPr>
          <p:cNvPr id="253" name="Google Shape;253;g38d301bf4c2_0_128" descr="Afbeelding met kaart, Aarde, Wereld, tekst&#10;&#10;Automatisch gegenereerde beschrijving">
            <a:extLst>
              <a:ext uri="{FF2B5EF4-FFF2-40B4-BE49-F238E27FC236}">
                <a16:creationId xmlns:a16="http://schemas.microsoft.com/office/drawing/2014/main" id="{C0D2FE78-C0AE-6346-D663-F046F00872BE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2475" y="1487538"/>
            <a:ext cx="7067548" cy="388292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8d301bf4c2_0_128">
            <a:extLst>
              <a:ext uri="{FF2B5EF4-FFF2-40B4-BE49-F238E27FC236}">
                <a16:creationId xmlns:a16="http://schemas.microsoft.com/office/drawing/2014/main" id="{97C794ED-0D2A-FD7E-EE04-3A284D7077C4}"/>
              </a:ext>
            </a:extLst>
          </p:cNvPr>
          <p:cNvSpPr txBox="1"/>
          <p:nvPr/>
        </p:nvSpPr>
        <p:spPr>
          <a:xfrm>
            <a:off x="484025" y="5902250"/>
            <a:ext cx="36747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Large Solar Salt Works, China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g38d301bf4c2_0_128">
            <a:extLst>
              <a:ext uri="{FF2B5EF4-FFF2-40B4-BE49-F238E27FC236}">
                <a16:creationId xmlns:a16="http://schemas.microsoft.com/office/drawing/2014/main" id="{F99C01B8-8A4B-BAFB-723A-91AAF08CE28D}"/>
              </a:ext>
            </a:extLst>
          </p:cNvPr>
          <p:cNvSpPr txBox="1"/>
          <p:nvPr/>
        </p:nvSpPr>
        <p:spPr>
          <a:xfrm>
            <a:off x="453275" y="3107625"/>
            <a:ext cx="25332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Great Salt Lake, USA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35014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g33e80ca1fca_1_1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225" y="966813"/>
            <a:ext cx="5193450" cy="238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33e80ca1fca_1_12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648700" cy="37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  </a:ext>
                </a:extLst>
              </a:rPr>
              <a:t>Artemia sources:</a:t>
            </a:r>
            <a:r>
              <a:rPr lang="en-US"/>
              <a:t> </a:t>
            </a:r>
            <a:r>
              <a:rPr lang="en-US">
                <a:solidFill>
                  <a:srgbClr val="EE5935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  </a:ext>
                </a:extLst>
              </a:rPr>
              <a:t>farming</a:t>
            </a:r>
            <a:r>
              <a:rPr lang="en-US">
                <a:solidFill>
                  <a:srgbClr val="EE5935"/>
                </a:solidFill>
              </a:rPr>
              <a:t> is increasing, in diverse systems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190" name="Google Shape;190;g33e80ca1fca_1_12"/>
          <p:cNvSpPr txBox="1"/>
          <p:nvPr/>
        </p:nvSpPr>
        <p:spPr>
          <a:xfrm>
            <a:off x="436900" y="1060688"/>
            <a:ext cx="20028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Solar salt </a:t>
            </a:r>
            <a:r>
              <a:rPr lang="en-US" sz="1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works</a:t>
            </a:r>
            <a:endParaRPr sz="15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g33e80ca1fca_1_1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225" y="3502463"/>
            <a:ext cx="5193450" cy="238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33e80ca1fca_1_12"/>
          <p:cNvSpPr txBox="1"/>
          <p:nvPr/>
        </p:nvSpPr>
        <p:spPr>
          <a:xfrm>
            <a:off x="389275" y="5455438"/>
            <a:ext cx="32208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Artisanal salt </a:t>
            </a:r>
            <a:r>
              <a:rPr lang="en-US" sz="1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  </a:ext>
                </a:extLst>
              </a:rPr>
              <a:t>farms</a:t>
            </a:r>
            <a:endParaRPr sz="15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g33e80ca1fca_1_12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9275" y="966813"/>
            <a:ext cx="5193450" cy="238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3e80ca1fca_1_12"/>
          <p:cNvSpPr txBox="1"/>
          <p:nvPr/>
        </p:nvSpPr>
        <p:spPr>
          <a:xfrm>
            <a:off x="5754875" y="1060688"/>
            <a:ext cx="20028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Pond farming</a:t>
            </a:r>
            <a:endParaRPr sz="15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5" name="Google Shape;195;g33e80ca1fca_1_12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9275" y="3502463"/>
            <a:ext cx="5193450" cy="238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33e80ca1fca_1_12"/>
          <p:cNvSpPr txBox="1"/>
          <p:nvPr/>
        </p:nvSpPr>
        <p:spPr>
          <a:xfrm>
            <a:off x="5724575" y="5455425"/>
            <a:ext cx="20028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Tank systems</a:t>
            </a:r>
            <a:endParaRPr sz="15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Google Shape;197;g33e80ca1fca_1_12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11900" cy="214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pic>
        <p:nvPicPr>
          <p:cNvPr id="198" name="Google Shape;198;g33e80ca1fca_1_12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4fcadd0c1a_0_528"/>
          <p:cNvSpPr txBox="1">
            <a:spLocks noGrp="1"/>
          </p:cNvSpPr>
          <p:nvPr>
            <p:ph type="subTitle" idx="1"/>
          </p:nvPr>
        </p:nvSpPr>
        <p:spPr>
          <a:xfrm>
            <a:off x="316225" y="89864"/>
            <a:ext cx="11175300" cy="569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solidFill>
                  <a:srgbClr val="4197CB"/>
                </a:solidFill>
              </a:rPr>
              <a:t>Artemia Farming as </a:t>
            </a:r>
            <a:r>
              <a:rPr lang="en-US" dirty="0">
                <a:solidFill>
                  <a:schemeClr val="lt2"/>
                </a:solidFill>
              </a:rPr>
              <a:t>the New Frontier</a:t>
            </a:r>
            <a:endParaRPr dirty="0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pic>
        <p:nvPicPr>
          <p:cNvPr id="251" name="Google Shape;251;g34fcadd0c1a_0_5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9500" y="2292450"/>
            <a:ext cx="2063951" cy="146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34fcadd0c1a_0_5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71500" y="2292450"/>
            <a:ext cx="2063950" cy="14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4fcadd0c1a_0_5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85500" y="2292450"/>
            <a:ext cx="2063950" cy="141930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4fcadd0c1a_0_528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sym typeface="Montserra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22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pic>
        <p:nvPicPr>
          <p:cNvPr id="255" name="Google Shape;255;g34fcadd0c1a_0_5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7" name="Google Shape;257;g34fcadd0c1a_0_528"/>
          <p:cNvCxnSpPr/>
          <p:nvPr/>
        </p:nvCxnSpPr>
        <p:spPr>
          <a:xfrm>
            <a:off x="4971050" y="1103400"/>
            <a:ext cx="0" cy="480360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8" name="Google Shape;258;g34fcadd0c1a_0_528"/>
          <p:cNvSpPr/>
          <p:nvPr/>
        </p:nvSpPr>
        <p:spPr>
          <a:xfrm>
            <a:off x="5199500" y="3456000"/>
            <a:ext cx="2064000" cy="730200"/>
          </a:xfrm>
          <a:prstGeom prst="rect">
            <a:avLst/>
          </a:prstGeom>
          <a:gradFill>
            <a:gsLst>
              <a:gs pos="0">
                <a:srgbClr val="FDECDB"/>
              </a:gs>
              <a:gs pos="100000">
                <a:srgbClr val="F0AA6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Integrated Salt-Artemia Systems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34fcadd0c1a_0_528"/>
          <p:cNvSpPr/>
          <p:nvPr/>
        </p:nvSpPr>
        <p:spPr>
          <a:xfrm>
            <a:off x="7485500" y="3453525"/>
            <a:ext cx="2064000" cy="730200"/>
          </a:xfrm>
          <a:prstGeom prst="rect">
            <a:avLst/>
          </a:prstGeom>
          <a:gradFill>
            <a:gsLst>
              <a:gs pos="0">
                <a:srgbClr val="DFEAFB"/>
              </a:gs>
              <a:gs pos="100000">
                <a:srgbClr val="6E9CE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Cyst-Focused Farming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4fcadd0c1a_0_528"/>
          <p:cNvSpPr/>
          <p:nvPr/>
        </p:nvSpPr>
        <p:spPr>
          <a:xfrm>
            <a:off x="9771500" y="3510900"/>
            <a:ext cx="2064000" cy="671100"/>
          </a:xfrm>
          <a:prstGeom prst="rect">
            <a:avLst/>
          </a:prstGeom>
          <a:gradFill>
            <a:gsLst>
              <a:gs pos="0">
                <a:srgbClr val="DCECD5"/>
              </a:gs>
              <a:gs pos="100000">
                <a:srgbClr val="92BC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Biomass-Focused Systems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34fcadd0c1a_0_528"/>
          <p:cNvSpPr txBox="1"/>
          <p:nvPr/>
        </p:nvSpPr>
        <p:spPr>
          <a:xfrm>
            <a:off x="5199475" y="4390800"/>
            <a:ext cx="2064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Repurposes brine from salt production for Artemia cultivation; promotes circular use of resources.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62" name="Google Shape;262;g34fcadd0c1a_0_528"/>
          <p:cNvCxnSpPr/>
          <p:nvPr/>
        </p:nvCxnSpPr>
        <p:spPr>
          <a:xfrm rot="10800000" flipH="1">
            <a:off x="5199500" y="4334388"/>
            <a:ext cx="6825000" cy="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63" name="Google Shape;263;g34fcadd0c1a_0_528"/>
          <p:cNvCxnSpPr/>
          <p:nvPr/>
        </p:nvCxnSpPr>
        <p:spPr>
          <a:xfrm rot="10800000" flipH="1">
            <a:off x="5199500" y="5863638"/>
            <a:ext cx="6825000" cy="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4" name="Google Shape;264;g34fcadd0c1a_0_528"/>
          <p:cNvSpPr txBox="1"/>
          <p:nvPr/>
        </p:nvSpPr>
        <p:spPr>
          <a:xfrm>
            <a:off x="7491900" y="4390800"/>
            <a:ext cx="20640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Optimized for cyst yield through controlled salinity and strategic harvesting.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" name="Google Shape;265;g34fcadd0c1a_0_528"/>
          <p:cNvSpPr txBox="1"/>
          <p:nvPr/>
        </p:nvSpPr>
        <p:spPr>
          <a:xfrm>
            <a:off x="9784350" y="4421150"/>
            <a:ext cx="22401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Produces live or processed Artemia biomass for markets like ornamental fish, and aquatic animal feed.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66" name="Google Shape;266;g34fcadd0c1a_0_528"/>
          <p:cNvCxnSpPr/>
          <p:nvPr/>
        </p:nvCxnSpPr>
        <p:spPr>
          <a:xfrm>
            <a:off x="4971050" y="1107588"/>
            <a:ext cx="878100" cy="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7" name="Google Shape;267;g34fcadd0c1a_0_528"/>
          <p:cNvSpPr txBox="1"/>
          <p:nvPr/>
        </p:nvSpPr>
        <p:spPr>
          <a:xfrm>
            <a:off x="6026300" y="813450"/>
            <a:ext cx="5652000" cy="12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Farming systems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Farmed Artemia systems vary in design, with opportunities for efficiency gains and rapid scaling using existing technology.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8" name="Google Shape;268;g34fcadd0c1a_0_528"/>
          <p:cNvCxnSpPr/>
          <p:nvPr/>
        </p:nvCxnSpPr>
        <p:spPr>
          <a:xfrm rot="10800000" flipH="1">
            <a:off x="409325" y="2307713"/>
            <a:ext cx="38448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69" name="Google Shape;269;g34fcadd0c1a_0_528"/>
          <p:cNvCxnSpPr/>
          <p:nvPr/>
        </p:nvCxnSpPr>
        <p:spPr>
          <a:xfrm rot="10800000" flipH="1">
            <a:off x="364400" y="3738088"/>
            <a:ext cx="38448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70" name="Google Shape;270;g34fcadd0c1a_0_528"/>
          <p:cNvSpPr txBox="1"/>
          <p:nvPr/>
        </p:nvSpPr>
        <p:spPr>
          <a:xfrm>
            <a:off x="1805198" y="1254838"/>
            <a:ext cx="25863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produced in controlled environments: consistent quality &amp; less contamination risks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34fcadd0c1a_0_528"/>
          <p:cNvSpPr txBox="1"/>
          <p:nvPr/>
        </p:nvSpPr>
        <p:spPr>
          <a:xfrm>
            <a:off x="1805198" y="2886000"/>
            <a:ext cx="2459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biofortify cysts - added nutrients for improved hatchery outcomes.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34fcadd0c1a_0_528"/>
          <p:cNvSpPr txBox="1"/>
          <p:nvPr/>
        </p:nvSpPr>
        <p:spPr>
          <a:xfrm>
            <a:off x="1805198" y="4225550"/>
            <a:ext cx="2312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continuous, reliable supply, addressing seasonal and geographic gaps.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3" name="Google Shape;273;g34fcadd0c1a_0_5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3150" y="1157998"/>
            <a:ext cx="977300" cy="977279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34fcadd0c1a_0_528"/>
          <p:cNvSpPr txBox="1"/>
          <p:nvPr/>
        </p:nvSpPr>
        <p:spPr>
          <a:xfrm>
            <a:off x="1734525" y="864550"/>
            <a:ext cx="3083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Traceability &amp; Biosecurity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g34fcadd0c1a_0_5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7338" y="2620825"/>
            <a:ext cx="977325" cy="977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4fcadd0c1a_0_528"/>
          <p:cNvSpPr txBox="1"/>
          <p:nvPr/>
        </p:nvSpPr>
        <p:spPr>
          <a:xfrm>
            <a:off x="1788788" y="2507125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Product Customization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g34fcadd0c1a_0_52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6950" y="4193550"/>
            <a:ext cx="878100" cy="8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4fcadd0c1a_0_528"/>
          <p:cNvSpPr txBox="1"/>
          <p:nvPr/>
        </p:nvSpPr>
        <p:spPr>
          <a:xfrm>
            <a:off x="1817925" y="3898538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Year-Round Production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9" name="Google Shape;279;g34fcadd0c1a_0_528"/>
          <p:cNvCxnSpPr/>
          <p:nvPr/>
        </p:nvCxnSpPr>
        <p:spPr>
          <a:xfrm rot="10800000" flipH="1">
            <a:off x="476950" y="5320538"/>
            <a:ext cx="38448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80" name="Google Shape;280;g34fcadd0c1a_0_528"/>
          <p:cNvCxnSpPr/>
          <p:nvPr/>
        </p:nvCxnSpPr>
        <p:spPr>
          <a:xfrm>
            <a:off x="7375900" y="2292450"/>
            <a:ext cx="0" cy="335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81" name="Google Shape;281;g34fcadd0c1a_0_528"/>
          <p:cNvCxnSpPr/>
          <p:nvPr/>
        </p:nvCxnSpPr>
        <p:spPr>
          <a:xfrm>
            <a:off x="9674600" y="2292450"/>
            <a:ext cx="0" cy="335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3e80ca1fca_1_48"/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079900" cy="37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440"/>
              <a:t>Artemia farming: </a:t>
            </a:r>
            <a:r>
              <a:rPr lang="en-US" sz="2440">
                <a:solidFill>
                  <a:srgbClr val="EE5935"/>
                </a:solidFill>
              </a:rPr>
              <a:t>its social and ecological values and impacts</a:t>
            </a:r>
            <a:endParaRPr sz="2440"/>
          </a:p>
        </p:txBody>
      </p:sp>
      <p:sp>
        <p:nvSpPr>
          <p:cNvPr id="248" name="Google Shape;248;g33e80ca1fca_1_48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22700" cy="214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249" name="Google Shape;249;g33e80ca1fca_1_48"/>
          <p:cNvSpPr txBox="1"/>
          <p:nvPr/>
        </p:nvSpPr>
        <p:spPr>
          <a:xfrm>
            <a:off x="6200250" y="3972200"/>
            <a:ext cx="5460300" cy="20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Artemia production in diverse hypersaline agro-ecologies, </a:t>
            </a:r>
            <a:b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with few alternatives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Climate resilience in hypersaline, salt impacted coastal </a:t>
            </a:r>
            <a:b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 inland region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Biomass production based on agro-processing waste streams - low environmental and GHG footprint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Biodiversity of Artemia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0" name="Google Shape;250;g33e80ca1fca_1_4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3e80ca1fca_1_48"/>
          <p:cNvSpPr txBox="1"/>
          <p:nvPr/>
        </p:nvSpPr>
        <p:spPr>
          <a:xfrm>
            <a:off x="345875" y="35903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Social Benefits</a:t>
            </a:r>
            <a:endParaRPr sz="2100" b="1">
              <a:solidFill>
                <a:srgbClr val="EE593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" name="Google Shape;252;g33e80ca1fca_1_48"/>
          <p:cNvSpPr txBox="1"/>
          <p:nvPr/>
        </p:nvSpPr>
        <p:spPr>
          <a:xfrm>
            <a:off x="345875" y="4029700"/>
            <a:ext cx="5575200" cy="20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Targets very impoverished regions with few alternatives.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Empowering Women Through Livelihood Diversification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Attracting Youth to Aquaculture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Strengthening Community Cohesion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Enhanced incomes in poor salt impacted regions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Evidence of Strong Cooperatives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3" name="Google Shape;253;g33e80ca1fca_1_48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75" y="842100"/>
            <a:ext cx="5668650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3e80ca1fca_1_4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50" y="842100"/>
            <a:ext cx="5668700" cy="2581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5" name="Google Shape;255;g33e80ca1fca_1_48"/>
          <p:cNvCxnSpPr/>
          <p:nvPr/>
        </p:nvCxnSpPr>
        <p:spPr>
          <a:xfrm>
            <a:off x="6014525" y="842100"/>
            <a:ext cx="0" cy="528330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6" name="Google Shape;256;g33e80ca1fca_1_48"/>
          <p:cNvCxnSpPr/>
          <p:nvPr/>
        </p:nvCxnSpPr>
        <p:spPr>
          <a:xfrm>
            <a:off x="11872400" y="842100"/>
            <a:ext cx="0" cy="528330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7" name="Google Shape;257;g33e80ca1fca_1_48"/>
          <p:cNvSpPr txBox="1"/>
          <p:nvPr/>
        </p:nvSpPr>
        <p:spPr>
          <a:xfrm>
            <a:off x="6184700" y="3590375"/>
            <a:ext cx="4773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Environment and Climate</a:t>
            </a:r>
            <a:endParaRPr sz="2100" b="1">
              <a:solidFill>
                <a:srgbClr val="EE593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427745-9D06-34AB-D249-247F90980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5D413-62B1-334E-B92B-4F59B944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46BA19C-6B38-5A83-F237-81D204727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58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outdoor, ground, nature, beach&#10;&#10;Description automatically generated">
            <a:extLst>
              <a:ext uri="{FF2B5EF4-FFF2-40B4-BE49-F238E27FC236}">
                <a16:creationId xmlns:a16="http://schemas.microsoft.com/office/drawing/2014/main" id="{602FCFBB-104D-4DB0-C04C-9038BA43A6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9589" y="3661811"/>
            <a:ext cx="6482411" cy="319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79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3a785c9645_0_151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512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263" name="Google Shape;263;g33a785c9645_0_151"/>
          <p:cNvSpPr txBox="1"/>
          <p:nvPr/>
        </p:nvSpPr>
        <p:spPr>
          <a:xfrm>
            <a:off x="334050" y="291823"/>
            <a:ext cx="115779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arming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 Asia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2400" b="1" i="0" u="none" strike="noStrike" cap="none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 growing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contribution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264" name="Google Shape;264;g33a785c9645_0_151"/>
          <p:cNvSpPr txBox="1"/>
          <p:nvPr/>
        </p:nvSpPr>
        <p:spPr>
          <a:xfrm>
            <a:off x="10134250" y="756975"/>
            <a:ext cx="1455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23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5"/>
                  </a:ext>
                </a:extLst>
              </a:rPr>
              <a:t>China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5" name="Google Shape;265;g33a785c9645_0_15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1053825"/>
            <a:ext cx="5295900" cy="494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3a785c9645_0_151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5375" y="291825"/>
            <a:ext cx="10763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3a785c9645_0_151"/>
          <p:cNvSpPr txBox="1"/>
          <p:nvPr/>
        </p:nvSpPr>
        <p:spPr>
          <a:xfrm>
            <a:off x="5842350" y="1053825"/>
            <a:ext cx="6069600" cy="5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Production system</a:t>
            </a:r>
            <a:endParaRPr sz="1600" b="1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Solar salt works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High Productivity &amp; Stable Production: </a:t>
            </a:r>
            <a:b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500-600 tons of cysts and 100,000 tons of biomass annually</a:t>
            </a:r>
            <a:endParaRPr sz="1600" b="1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Markets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High Demand &amp; Usage: </a:t>
            </a:r>
            <a:b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Needs 1000-1500 tons of cysts annually 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Biomass - 99% of global production - used domestically -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shrimp farms, ornamental fish feed.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Supply Shortfall: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imports 800-1000 tonnes of cysts.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Socio-economic impacts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Creates 1000 jobs and improves salt quality by reducing brine viscosity.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Challenges and opportunities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Challenges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Price fluctuations, quality issues, </a:t>
            </a:r>
            <a:br>
              <a:rPr lang="en-US" sz="16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declining production areas.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Scale production, improve infrastructure, invest in R&amp;D, integrate with aquaculture.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8" name="Google Shape;268;g33a785c9645_0_15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3e80ca1fca_1_79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512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274" name="Google Shape;274;g33e80ca1fca_1_79"/>
          <p:cNvSpPr txBox="1"/>
          <p:nvPr/>
        </p:nvSpPr>
        <p:spPr>
          <a:xfrm>
            <a:off x="334050" y="291823"/>
            <a:ext cx="115779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arming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 Asia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2400" b="1" i="0" u="none" strike="noStrike" cap="none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 growing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contribution</a:t>
            </a:r>
            <a:endParaRPr>
              <a:solidFill>
                <a:srgbClr val="EE5935"/>
              </a:solidFill>
            </a:endParaRPr>
          </a:p>
        </p:txBody>
      </p:sp>
      <p:pic>
        <p:nvPicPr>
          <p:cNvPr id="276" name="Google Shape;276;g33e80ca1fca_1_7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5375" y="291825"/>
            <a:ext cx="1076325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33e80ca1fca_1_79"/>
          <p:cNvSpPr txBox="1"/>
          <p:nvPr/>
        </p:nvSpPr>
        <p:spPr>
          <a:xfrm>
            <a:off x="5706825" y="1068425"/>
            <a:ext cx="56730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Production system</a:t>
            </a:r>
            <a:endParaRPr sz="1600" b="1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Over 20 intensive and semi-intensive ponds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340 tons of biomass in ponds ($330k)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Markets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Export opportunity: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25% of biomass processed and exported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Supply shortfall: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110 tons of biomass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Reliance on imported cysts: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650 tons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Specialised market: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biomass 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Socio-economic impacts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decreased dependence on imports but still limited jobs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Challenges and opportunities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Challenges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Water resource competition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Strengthen local supply, support R&amp;D for new applications, and investigate integration with salt farming (4, 300 ha of salt flats)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" name="Google Shape;278;g33e80ca1fca_1_79"/>
          <p:cNvSpPr txBox="1"/>
          <p:nvPr/>
        </p:nvSpPr>
        <p:spPr>
          <a:xfrm>
            <a:off x="10134250" y="756975"/>
            <a:ext cx="1455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23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Thailand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g33e80ca1fca_1_7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C738C42-EA97-E4D7-6E4A-808664E15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049" y="1068425"/>
            <a:ext cx="4856259" cy="497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3e80ca1fca_1_94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512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285" name="Google Shape;285;g33e80ca1fca_1_94"/>
          <p:cNvSpPr txBox="1"/>
          <p:nvPr/>
        </p:nvSpPr>
        <p:spPr>
          <a:xfrm>
            <a:off x="256925" y="291823"/>
            <a:ext cx="115779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arming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 Asia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2400" b="1" i="0" u="none" strike="noStrike" cap="none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 growing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contribution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286" name="Google Shape;286;g33e80ca1fca_1_94"/>
          <p:cNvSpPr txBox="1"/>
          <p:nvPr/>
        </p:nvSpPr>
        <p:spPr>
          <a:xfrm>
            <a:off x="5697300" y="1053825"/>
            <a:ext cx="5963100" cy="49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Production system</a:t>
            </a:r>
            <a:endParaRPr sz="1600" b="1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Cultivated in monoculture &amp; integrated systems </a:t>
            </a:r>
            <a:b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(with salt, shrimp, crab, etc.)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20-30 tonnes cysts (dry weight) - $4-6 million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Markets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Market niche: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Exceptional quality, high PUFAs </a:t>
            </a:r>
            <a:b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and hatchability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Local demand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80% domestic but can be </a:t>
            </a:r>
            <a:b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exported over $200/kg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Shortfall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500 tons of cysts still imported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Socio-economic impacts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Around 2,000 jobs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2-3 workers per hectare (20% women)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Challenges and opportunities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Challenges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land competition with shrimp farming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maximizes resource use by utilizing brine from salt production and recycling effluent from Artemia ponds.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3000 ha of salt production available in the </a:t>
            </a:r>
            <a:br>
              <a:rPr lang="en-US" sz="16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Mekong Delta 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g33e80ca1fca_1_94"/>
          <p:cNvSpPr txBox="1"/>
          <p:nvPr/>
        </p:nvSpPr>
        <p:spPr>
          <a:xfrm>
            <a:off x="10134250" y="756975"/>
            <a:ext cx="1455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23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Vietnam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8" name="Google Shape;288;g33e80ca1fca_1_9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0138" y="291825"/>
            <a:ext cx="108585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33e80ca1fca_1_9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5822EAD-389A-8DC3-F70C-F508A3FDC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925" y="1082149"/>
            <a:ext cx="5019197" cy="49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g33e80ca1fca_1_1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1053825"/>
            <a:ext cx="5243025" cy="500040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g33e80ca1fca_1_110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512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297" name="Google Shape;297;g33e80ca1fca_1_110"/>
          <p:cNvSpPr txBox="1"/>
          <p:nvPr/>
        </p:nvSpPr>
        <p:spPr>
          <a:xfrm>
            <a:off x="256925" y="291823"/>
            <a:ext cx="115779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arming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 Asia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2400" b="1" i="0" u="none" strike="noStrike" cap="none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 growing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contribution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298" name="Google Shape;298;g33e80ca1fca_1_110"/>
          <p:cNvSpPr txBox="1"/>
          <p:nvPr/>
        </p:nvSpPr>
        <p:spPr>
          <a:xfrm>
            <a:off x="5696700" y="1110975"/>
            <a:ext cx="5963100" cy="49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Production system</a:t>
            </a:r>
            <a:endParaRPr sz="1600" b="1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54 integrated salt-artemia-tilapia farmers (5 ha)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6.7 tons biomass (1.6 MT/ha), 8kg cysts, 35 MT of tilapia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Markets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Diversification: 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integrated system allows for artemia and salt production in dry season and tilapia production in rainy season (year round income)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High price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biomass sold as high as $5/kg and local cysts sold cheaper than imports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Shortfall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50 tons of cysts 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Socio-economic impacts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Additional $1,300 per farmer per year (3-5 times higher than just salt farming)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Employed 144 seasonal workers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Challenges and opportunities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Challenges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High initial costs (excavation) and brine water prep = labour availability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biomass requires less processing than cysts and faster turn around + more reliable in different climate conditions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9" name="Google Shape;299;g33e80ca1fca_1_110"/>
          <p:cNvSpPr txBox="1"/>
          <p:nvPr/>
        </p:nvSpPr>
        <p:spPr>
          <a:xfrm>
            <a:off x="10134250" y="756975"/>
            <a:ext cx="2151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23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Bangladesh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g33e80ca1fca_1_110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913" y="291825"/>
            <a:ext cx="10763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33e80ca1fca_1_11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3e88954b6e_2_18"/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4512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sp>
        <p:nvSpPr>
          <p:cNvPr id="307" name="Google Shape;307;g33e88954b6e_2_18"/>
          <p:cNvSpPr txBox="1"/>
          <p:nvPr/>
        </p:nvSpPr>
        <p:spPr>
          <a:xfrm>
            <a:off x="256925" y="291823"/>
            <a:ext cx="115779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arming </a:t>
            </a:r>
            <a:r>
              <a:rPr lang="en-US"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 Africa</a:t>
            </a:r>
            <a:r>
              <a:rPr lang="en-US" sz="24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2400" b="1">
                <a:solidFill>
                  <a:srgbClr val="EE5935"/>
                </a:solidFill>
                <a:latin typeface="Montserrat"/>
                <a:ea typeface="Montserrat"/>
                <a:cs typeface="Montserrat"/>
                <a:sym typeface="Montserrat"/>
              </a:rPr>
              <a:t>novel with high potential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308" name="Google Shape;308;g33e88954b6e_2_18"/>
          <p:cNvSpPr txBox="1"/>
          <p:nvPr/>
        </p:nvSpPr>
        <p:spPr>
          <a:xfrm>
            <a:off x="5668000" y="1303500"/>
            <a:ext cx="5963100" cy="46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Production system</a:t>
            </a:r>
            <a:endParaRPr sz="1600" b="1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Community-led artemia farmers with 85 ponds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33 kg of cysts, 250 kg of biomass ($3,000)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Markets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No captive market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very few applications currently despite one of the biggest tilapia sectors in Africa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High import price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Over $300/kg for cysts vs $55/kg for local cysts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 b="1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Shortfall</a:t>
            </a:r>
            <a:r>
              <a:rPr lang="en-US" sz="1600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rPr>
              <a:t>: est. 200 tons of cysts (in next 10 years)</a:t>
            </a:r>
            <a:endParaRPr sz="1600">
              <a:solidFill>
                <a:srgbClr val="0C0C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Socio-economic impacts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ontserrat"/>
              <a:buChar char="●"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Salt farming area with 350 participants, and over 2000 indirect beneficiaries (70% women and children)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Challenges and opportunities (for whole of Africa)</a:t>
            </a:r>
            <a:endParaRPr sz="1600" b="1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Challenges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Little is known of application in tilapia and catfish industries to grow new markets (or terrestrial feeds)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en-US" sz="1600" b="1"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: Excellent environmental conditions and fast growing aquaculture sector in many parts </a:t>
            </a:r>
            <a:br>
              <a:rPr lang="en-US" sz="16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of Africa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9" name="Google Shape;309;g33e88954b6e_2_1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925" y="291825"/>
            <a:ext cx="107632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33e88954b6e_2_1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50" y="1053827"/>
            <a:ext cx="5243025" cy="50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g33e88954b6e_2_18"/>
          <p:cNvSpPr txBox="1"/>
          <p:nvPr/>
        </p:nvSpPr>
        <p:spPr>
          <a:xfrm>
            <a:off x="10134250" y="756975"/>
            <a:ext cx="2151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2300" b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Kenya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2" name="Google Shape;312;g33e88954b6e_2_1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B7410909-E817-420D-49B9-48336B83A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fcadd0c1a_0_273">
            <a:extLst>
              <a:ext uri="{FF2B5EF4-FFF2-40B4-BE49-F238E27FC236}">
                <a16:creationId xmlns:a16="http://schemas.microsoft.com/office/drawing/2014/main" id="{7E7A8E45-D9FC-95DA-B466-D00F2BCB240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6225" y="297700"/>
            <a:ext cx="116487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/>
              <a:t>What is Artemia used for?</a:t>
            </a:r>
            <a:endParaRPr>
              <a:solidFill>
                <a:srgbClr val="EE5935"/>
              </a:solidFill>
            </a:endParaRPr>
          </a:p>
        </p:txBody>
      </p:sp>
      <p:sp>
        <p:nvSpPr>
          <p:cNvPr id="129" name="Google Shape;129;g34fcadd0c1a_0_273">
            <a:extLst>
              <a:ext uri="{FF2B5EF4-FFF2-40B4-BE49-F238E27FC236}">
                <a16:creationId xmlns:a16="http://schemas.microsoft.com/office/drawing/2014/main" id="{8F473DC4-65C4-05F3-1822-CA6E47FCB1FB}"/>
              </a:ext>
            </a:extLst>
          </p:cNvPr>
          <p:cNvSpPr txBox="1"/>
          <p:nvPr/>
        </p:nvSpPr>
        <p:spPr>
          <a:xfrm>
            <a:off x="351450" y="1043838"/>
            <a:ext cx="25824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b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Cysts 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0" name="Google Shape;130;g34fcadd0c1a_0_273">
            <a:extLst>
              <a:ext uri="{FF2B5EF4-FFF2-40B4-BE49-F238E27FC236}">
                <a16:creationId xmlns:a16="http://schemas.microsoft.com/office/drawing/2014/main" id="{0A63230E-F63F-636D-01B1-A7BAFE6CC7F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1075" y="3657600"/>
            <a:ext cx="2484850" cy="2446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4fcadd0c1a_0_273">
            <a:extLst>
              <a:ext uri="{FF2B5EF4-FFF2-40B4-BE49-F238E27FC236}">
                <a16:creationId xmlns:a16="http://schemas.microsoft.com/office/drawing/2014/main" id="{D882D1BF-61B3-49A5-DE94-6FC73C5E3DA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01075" y="894898"/>
            <a:ext cx="2484846" cy="24467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g34fcadd0c1a_0_273">
            <a:extLst>
              <a:ext uri="{FF2B5EF4-FFF2-40B4-BE49-F238E27FC236}">
                <a16:creationId xmlns:a16="http://schemas.microsoft.com/office/drawing/2014/main" id="{2B09CEF3-8772-A81F-5CBB-540BC2A12BA4}"/>
              </a:ext>
            </a:extLst>
          </p:cNvPr>
          <p:cNvCxnSpPr/>
          <p:nvPr/>
        </p:nvCxnSpPr>
        <p:spPr>
          <a:xfrm rot="10800000" flipH="1">
            <a:off x="3099800" y="5691213"/>
            <a:ext cx="688500" cy="3300"/>
          </a:xfrm>
          <a:prstGeom prst="straightConnector1">
            <a:avLst/>
          </a:prstGeom>
          <a:solidFill>
            <a:schemeClr val="accent1"/>
          </a:solidFill>
          <a:ln w="38100" cap="flat" cmpd="sng">
            <a:solidFill>
              <a:srgbClr val="0C0C0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3" name="Google Shape;133;g34fcadd0c1a_0_273">
            <a:extLst>
              <a:ext uri="{FF2B5EF4-FFF2-40B4-BE49-F238E27FC236}">
                <a16:creationId xmlns:a16="http://schemas.microsoft.com/office/drawing/2014/main" id="{F8B43A68-CAD5-2B08-F28C-5AE945DFBC57}"/>
              </a:ext>
            </a:extLst>
          </p:cNvPr>
          <p:cNvCxnSpPr/>
          <p:nvPr/>
        </p:nvCxnSpPr>
        <p:spPr>
          <a:xfrm rot="10800000" flipH="1">
            <a:off x="3099800" y="2872125"/>
            <a:ext cx="331800" cy="2700"/>
          </a:xfrm>
          <a:prstGeom prst="straightConnector1">
            <a:avLst/>
          </a:prstGeom>
          <a:solidFill>
            <a:schemeClr val="accent1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4" name="Google Shape;134;g34fcadd0c1a_0_273">
            <a:extLst>
              <a:ext uri="{FF2B5EF4-FFF2-40B4-BE49-F238E27FC236}">
                <a16:creationId xmlns:a16="http://schemas.microsoft.com/office/drawing/2014/main" id="{F6512F35-E123-599B-354E-066D87306F91}"/>
              </a:ext>
            </a:extLst>
          </p:cNvPr>
          <p:cNvSpPr txBox="1"/>
          <p:nvPr/>
        </p:nvSpPr>
        <p:spPr>
          <a:xfrm>
            <a:off x="3099800" y="2938800"/>
            <a:ext cx="99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0.5 mm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g34fcadd0c1a_0_273">
            <a:extLst>
              <a:ext uri="{FF2B5EF4-FFF2-40B4-BE49-F238E27FC236}">
                <a16:creationId xmlns:a16="http://schemas.microsoft.com/office/drawing/2014/main" id="{DA591DD9-5753-A657-247F-08496E1EC4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56925" y="6420775"/>
            <a:ext cx="5145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ED7D3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lang="en-US" smtClean="0"/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</a:t>
            </a:fld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sym typeface="Montserrat"/>
            </a:endParaRPr>
          </a:p>
        </p:txBody>
      </p:sp>
      <p:pic>
        <p:nvPicPr>
          <p:cNvPr id="136" name="Google Shape;136;g34fcadd0c1a_0_273">
            <a:extLst>
              <a:ext uri="{FF2B5EF4-FFF2-40B4-BE49-F238E27FC236}">
                <a16:creationId xmlns:a16="http://schemas.microsoft.com/office/drawing/2014/main" id="{6F681C60-88EF-11AF-83C9-44EFAE6051E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43450" y="894901"/>
            <a:ext cx="2922800" cy="24579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g34fcadd0c1a_0_273">
            <a:extLst>
              <a:ext uri="{FF2B5EF4-FFF2-40B4-BE49-F238E27FC236}">
                <a16:creationId xmlns:a16="http://schemas.microsoft.com/office/drawing/2014/main" id="{BAB433BC-616B-1190-46FB-C50E8A679EC9}"/>
              </a:ext>
            </a:extLst>
          </p:cNvPr>
          <p:cNvCxnSpPr/>
          <p:nvPr/>
        </p:nvCxnSpPr>
        <p:spPr>
          <a:xfrm>
            <a:off x="351450" y="884700"/>
            <a:ext cx="7934400" cy="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9" name="Google Shape;139;g34fcadd0c1a_0_273">
            <a:extLst>
              <a:ext uri="{FF2B5EF4-FFF2-40B4-BE49-F238E27FC236}">
                <a16:creationId xmlns:a16="http://schemas.microsoft.com/office/drawing/2014/main" id="{1CE494AC-B518-7101-98C6-9CE319297BA2}"/>
              </a:ext>
            </a:extLst>
          </p:cNvPr>
          <p:cNvCxnSpPr/>
          <p:nvPr/>
        </p:nvCxnSpPr>
        <p:spPr>
          <a:xfrm>
            <a:off x="351450" y="3666000"/>
            <a:ext cx="7934400" cy="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0" name="Google Shape;140;g34fcadd0c1a_0_273">
            <a:extLst>
              <a:ext uri="{FF2B5EF4-FFF2-40B4-BE49-F238E27FC236}">
                <a16:creationId xmlns:a16="http://schemas.microsoft.com/office/drawing/2014/main" id="{E347B6DB-B883-9631-9125-1B509FAB3B46}"/>
              </a:ext>
            </a:extLst>
          </p:cNvPr>
          <p:cNvSpPr txBox="1"/>
          <p:nvPr/>
        </p:nvSpPr>
        <p:spPr>
          <a:xfrm>
            <a:off x="351450" y="3796563"/>
            <a:ext cx="25824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 </a:t>
            </a:r>
            <a:b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Biomass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g34fcadd0c1a_0_273">
            <a:extLst>
              <a:ext uri="{FF2B5EF4-FFF2-40B4-BE49-F238E27FC236}">
                <a16:creationId xmlns:a16="http://schemas.microsoft.com/office/drawing/2014/main" id="{8AF2260A-82F1-6756-5B08-0D0ADF655D8E}"/>
              </a:ext>
            </a:extLst>
          </p:cNvPr>
          <p:cNvSpPr txBox="1"/>
          <p:nvPr/>
        </p:nvSpPr>
        <p:spPr>
          <a:xfrm>
            <a:off x="3099800" y="5748675"/>
            <a:ext cx="99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 cm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2" name="Google Shape;142;g34fcadd0c1a_0_273">
            <a:extLst>
              <a:ext uri="{FF2B5EF4-FFF2-40B4-BE49-F238E27FC236}">
                <a16:creationId xmlns:a16="http://schemas.microsoft.com/office/drawing/2014/main" id="{53383711-E256-B520-6423-580626394C2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396125" y="167173"/>
            <a:ext cx="514525" cy="50792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4fcadd0c1a_0_273">
            <a:extLst>
              <a:ext uri="{FF2B5EF4-FFF2-40B4-BE49-F238E27FC236}">
                <a16:creationId xmlns:a16="http://schemas.microsoft.com/office/drawing/2014/main" id="{D55FD526-1D5A-DD13-D4D8-87B8EC2DD73F}"/>
              </a:ext>
            </a:extLst>
          </p:cNvPr>
          <p:cNvSpPr txBox="1"/>
          <p:nvPr/>
        </p:nvSpPr>
        <p:spPr>
          <a:xfrm>
            <a:off x="8396125" y="884700"/>
            <a:ext cx="3514500" cy="23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Dormant embryos that hatch into live feed (nauplii) in 15–48 hrs.</a:t>
            </a:r>
            <a:b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Long shelf life, easy transport, high in protein and lipids.</a:t>
            </a:r>
            <a:b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Market price: USD 30–200+ per kg, depending on quality.</a:t>
            </a:r>
            <a:b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Farmed cysts offer better control and nutrient enrichment.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g34fcadd0c1a_0_273">
            <a:extLst>
              <a:ext uri="{FF2B5EF4-FFF2-40B4-BE49-F238E27FC236}">
                <a16:creationId xmlns:a16="http://schemas.microsoft.com/office/drawing/2014/main" id="{53C6225C-5B8F-9308-A197-3DBF0D0A49A5}"/>
              </a:ext>
            </a:extLst>
          </p:cNvPr>
          <p:cNvSpPr txBox="1"/>
          <p:nvPr/>
        </p:nvSpPr>
        <p:spPr>
          <a:xfrm>
            <a:off x="8396125" y="3666000"/>
            <a:ext cx="35145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Live or processed Artemia used as feed for shrimp, fish, poultry, and livestock.</a:t>
            </a:r>
            <a:b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High in protein, digestible, and suitable as a fishmeal alternative.</a:t>
            </a:r>
            <a:b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Sold fresh, frozen, or dried; enables year-round production.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beaker with simming artemia">
            <a:hlinkClick r:id="" action="ppaction://media"/>
            <a:extLst>
              <a:ext uri="{FF2B5EF4-FFF2-40B4-BE49-F238E27FC236}">
                <a16:creationId xmlns:a16="http://schemas.microsoft.com/office/drawing/2014/main" id="{F12641FC-E8DD-9ED0-E718-4213C5F797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12599" r="14110"/>
          <a:stretch/>
        </p:blipFill>
        <p:spPr>
          <a:xfrm>
            <a:off x="5377760" y="3764575"/>
            <a:ext cx="2908090" cy="223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9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g33dbb633c57_7_4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773"/>
          <a:stretch/>
        </p:blipFill>
        <p:spPr>
          <a:xfrm>
            <a:off x="645575" y="480925"/>
            <a:ext cx="1778125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g33dbb633c57_7_4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439"/>
          <a:stretch/>
        </p:blipFill>
        <p:spPr>
          <a:xfrm>
            <a:off x="2347500" y="480925"/>
            <a:ext cx="1294574" cy="3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g33dbb633c57_7_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35425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g33dbb633c57_7_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-35425"/>
            <a:ext cx="12192000" cy="682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g33dbb633c57_7_43"/>
          <p:cNvSpPr txBox="1"/>
          <p:nvPr/>
        </p:nvSpPr>
        <p:spPr>
          <a:xfrm>
            <a:off x="721775" y="5265975"/>
            <a:ext cx="96516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Thank you</a:t>
            </a:r>
            <a:endParaRPr sz="4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38d301bf4c2_0_19" descr="magw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5338" y="2995618"/>
            <a:ext cx="958850" cy="949325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31" name="Google Shape;131;g38d301bf4c2_0_19" descr="magwe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58138" y="2895600"/>
            <a:ext cx="1490662" cy="1117600"/>
          </a:xfrm>
          <a:prstGeom prst="rect">
            <a:avLst/>
          </a:prstGeom>
          <a:noFill/>
          <a:ln w="38100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</p:pic>
      <p:cxnSp>
        <p:nvCxnSpPr>
          <p:cNvPr id="132" name="Google Shape;132;g38d301bf4c2_0_19"/>
          <p:cNvCxnSpPr/>
          <p:nvPr/>
        </p:nvCxnSpPr>
        <p:spPr>
          <a:xfrm>
            <a:off x="3149600" y="3505200"/>
            <a:ext cx="12192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3" name="Google Shape;133;g38d301bf4c2_0_19"/>
          <p:cNvCxnSpPr/>
          <p:nvPr/>
        </p:nvCxnSpPr>
        <p:spPr>
          <a:xfrm>
            <a:off x="5519738" y="3505200"/>
            <a:ext cx="23034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4" name="Google Shape;134;g38d301bf4c2_0_19"/>
          <p:cNvSpPr txBox="1"/>
          <p:nvPr/>
        </p:nvSpPr>
        <p:spPr>
          <a:xfrm>
            <a:off x="2006367" y="2971806"/>
            <a:ext cx="100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dry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cysts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Google Shape;135;g38d301bf4c2_0_19"/>
          <p:cNvSpPr txBox="1"/>
          <p:nvPr/>
        </p:nvSpPr>
        <p:spPr>
          <a:xfrm>
            <a:off x="8448144" y="2819416"/>
            <a:ext cx="1007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adults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136;g38d301bf4c2_0_19"/>
          <p:cNvSpPr/>
          <p:nvPr/>
        </p:nvSpPr>
        <p:spPr>
          <a:xfrm>
            <a:off x="4978405" y="1143000"/>
            <a:ext cx="3725865" cy="1752600"/>
          </a:xfrm>
          <a:custGeom>
            <a:avLst/>
            <a:gdLst/>
            <a:ahLst/>
            <a:cxnLst/>
            <a:rect l="l" t="t" r="r" b="b"/>
            <a:pathLst>
              <a:path w="2640" h="1104" extrusionOk="0">
                <a:moveTo>
                  <a:pt x="2640" y="1056"/>
                </a:moveTo>
                <a:lnTo>
                  <a:pt x="2640" y="0"/>
                </a:lnTo>
                <a:lnTo>
                  <a:pt x="0" y="0"/>
                </a:lnTo>
                <a:lnTo>
                  <a:pt x="0" y="1104"/>
                </a:lnTo>
              </a:path>
            </a:pathLst>
          </a:cu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8d301bf4c2_0_19"/>
          <p:cNvSpPr/>
          <p:nvPr/>
        </p:nvSpPr>
        <p:spPr>
          <a:xfrm rot="10800000" flipH="1">
            <a:off x="2540000" y="4297825"/>
            <a:ext cx="6194674" cy="1493375"/>
          </a:xfrm>
          <a:custGeom>
            <a:avLst/>
            <a:gdLst/>
            <a:ahLst/>
            <a:cxnLst/>
            <a:rect l="l" t="t" r="r" b="b"/>
            <a:pathLst>
              <a:path w="2640" h="1104" extrusionOk="0">
                <a:moveTo>
                  <a:pt x="2640" y="1056"/>
                </a:moveTo>
                <a:lnTo>
                  <a:pt x="2640" y="0"/>
                </a:lnTo>
                <a:lnTo>
                  <a:pt x="0" y="0"/>
                </a:lnTo>
                <a:lnTo>
                  <a:pt x="0" y="1104"/>
                </a:lnTo>
              </a:path>
            </a:pathLst>
          </a:custGeom>
          <a:noFill/>
          <a:ln w="38100" cap="flat" cmpd="sng">
            <a:solidFill>
              <a:srgbClr val="3C78D8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38d301bf4c2_0_19"/>
          <p:cNvSpPr txBox="1"/>
          <p:nvPr/>
        </p:nvSpPr>
        <p:spPr>
          <a:xfrm>
            <a:off x="5055051" y="1430600"/>
            <a:ext cx="360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OVOVIVIPAROUS REPRODUCTION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(under optimal conditions)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g38d301bf4c2_0_19"/>
          <p:cNvSpPr txBox="1"/>
          <p:nvPr/>
        </p:nvSpPr>
        <p:spPr>
          <a:xfrm>
            <a:off x="3741150" y="5000627"/>
            <a:ext cx="384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OVIPAROUS REPRODUCTION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(under sub-optimal conditions)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g38d301bf4c2_0_19"/>
          <p:cNvSpPr txBox="1"/>
          <p:nvPr/>
        </p:nvSpPr>
        <p:spPr>
          <a:xfrm>
            <a:off x="4557721" y="4004749"/>
            <a:ext cx="9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0.4mm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g38d301bf4c2_0_19"/>
          <p:cNvSpPr txBox="1"/>
          <p:nvPr/>
        </p:nvSpPr>
        <p:spPr>
          <a:xfrm>
            <a:off x="6048383" y="3062289"/>
            <a:ext cx="1116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±14 days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g38d301bf4c2_0_19"/>
          <p:cNvSpPr txBox="1"/>
          <p:nvPr/>
        </p:nvSpPr>
        <p:spPr>
          <a:xfrm>
            <a:off x="5521326" y="3566756"/>
            <a:ext cx="232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500 times weight increase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g38d301bf4c2_0_19"/>
          <p:cNvSpPr txBox="1"/>
          <p:nvPr/>
        </p:nvSpPr>
        <p:spPr>
          <a:xfrm>
            <a:off x="8270927" y="4004749"/>
            <a:ext cx="838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10mm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g38d301bf4c2_0_19"/>
          <p:cNvSpPr txBox="1"/>
          <p:nvPr/>
        </p:nvSpPr>
        <p:spPr>
          <a:xfrm>
            <a:off x="3421071" y="3124201"/>
            <a:ext cx="569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24h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g38d301bf4c2_0_19"/>
          <p:cNvSpPr txBox="1"/>
          <p:nvPr/>
        </p:nvSpPr>
        <p:spPr>
          <a:xfrm>
            <a:off x="8816983" y="1406528"/>
            <a:ext cx="1800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100-200 nauplii every 4-5 days during several months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g38d301bf4c2_0_19"/>
          <p:cNvSpPr txBox="1"/>
          <p:nvPr/>
        </p:nvSpPr>
        <p:spPr>
          <a:xfrm>
            <a:off x="8770938" y="5029208"/>
            <a:ext cx="1800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100-200 cysts every  4-5 days 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7" name="Google Shape;147;g38d301bf4c2_0_19" descr="instar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7063" y="2971800"/>
            <a:ext cx="1016000" cy="990600"/>
          </a:xfrm>
          <a:prstGeom prst="rect">
            <a:avLst/>
          </a:prstGeom>
          <a:noFill/>
          <a:ln w="38100" cap="flat" cmpd="sng">
            <a:solidFill>
              <a:srgbClr val="FF7C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48" name="Google Shape;148;g38d301bf4c2_0_19"/>
          <p:cNvSpPr txBox="1"/>
          <p:nvPr/>
        </p:nvSpPr>
        <p:spPr>
          <a:xfrm>
            <a:off x="4437075" y="3505201"/>
            <a:ext cx="107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nauplii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49" name="Google Shape;149;g38d301bf4c2_0_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87760" y="3410923"/>
            <a:ext cx="544261" cy="35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38d301bf4c2_0_19"/>
          <p:cNvSpPr txBox="1"/>
          <p:nvPr/>
        </p:nvSpPr>
        <p:spPr>
          <a:xfrm>
            <a:off x="347534" y="139014"/>
            <a:ext cx="78231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Life cycle of 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EE5935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EE593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38d301bf4c2_0_4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2125" y="822480"/>
            <a:ext cx="2563200" cy="515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38d301bf4c2_0_44"/>
          <p:cNvSpPr txBox="1"/>
          <p:nvPr/>
        </p:nvSpPr>
        <p:spPr>
          <a:xfrm>
            <a:off x="524425" y="934586"/>
            <a:ext cx="7920600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●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Common feature of Artemia biotopes : high salinity (density determined by food availability, temperature, salinity, strain….)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●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Physiological adaptations to high salinity 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1371600" marR="0" lvl="1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○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efficient osmoregulatory system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1371600" marR="0" lvl="1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○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efficient respiratory pigments (haemoglobins)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1371600" marR="0" lvl="1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○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ability to produce diapausing cysts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●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Lower salinity limit of Artemia habitats is determined by upper salinity tolerance of its local predators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●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Lonic composition : thalassohaline – athalassohaline (carbonate, sulphate, potassium salts…)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000"/>
              <a:buFont typeface="Montserrat"/>
              <a:buChar char="●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Non-selective filter feeder : organic detritus, bacteria, unicellular algae….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g38d301bf4c2_0_44"/>
          <p:cNvSpPr txBox="1"/>
          <p:nvPr/>
        </p:nvSpPr>
        <p:spPr>
          <a:xfrm>
            <a:off x="343642" y="194162"/>
            <a:ext cx="443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Ecological Characteristics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8d301bf4c2_0_51"/>
          <p:cNvSpPr txBox="1"/>
          <p:nvPr/>
        </p:nvSpPr>
        <p:spPr>
          <a:xfrm>
            <a:off x="1021225" y="1070777"/>
            <a:ext cx="52833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61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100"/>
              <a:buFont typeface="Montserrat"/>
              <a:buChar char="●"/>
              <a:tabLst/>
              <a:defRPr/>
            </a:pPr>
            <a:r>
              <a:rPr kumimoji="0" lang="en-US" sz="21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birds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100"/>
              <a:buFont typeface="Montserrat"/>
              <a:buChar char="●"/>
              <a:tabLst/>
              <a:defRPr/>
            </a:pPr>
            <a:r>
              <a:rPr kumimoji="0" lang="en-US" sz="21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wind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61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2100"/>
              <a:buFont typeface="Montserrat"/>
              <a:buChar char="●"/>
              <a:tabLst/>
              <a:defRPr/>
            </a:pPr>
            <a:r>
              <a:rPr kumimoji="0" lang="en-US" sz="21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man (deliberate – undeliberate)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g38d301bf4c2_0_51"/>
          <p:cNvSpPr txBox="1"/>
          <p:nvPr/>
        </p:nvSpPr>
        <p:spPr>
          <a:xfrm>
            <a:off x="327515" y="195442"/>
            <a:ext cx="190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Dispersion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g38d301bf4c2_0_51" descr="image3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800" y="2479075"/>
            <a:ext cx="9807026" cy="30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g38d301bf4c2_0_5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53594" y="1122350"/>
            <a:ext cx="3199575" cy="39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38d301bf4c2_0_59"/>
          <p:cNvSpPr txBox="1"/>
          <p:nvPr/>
        </p:nvSpPr>
        <p:spPr>
          <a:xfrm>
            <a:off x="590800" y="1199271"/>
            <a:ext cx="42861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First commercial sources of </a:t>
            </a:r>
            <a:r>
              <a:rPr kumimoji="0" lang="en-US" sz="2000" b="1" i="1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Artemia</a:t>
            </a: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cysts in the 1960s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main market = aquarium hobbyists   &lt;100 kg per year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g38d301bf4c2_0_59"/>
          <p:cNvSpPr txBox="1"/>
          <p:nvPr/>
        </p:nvSpPr>
        <p:spPr>
          <a:xfrm>
            <a:off x="8653602" y="5200025"/>
            <a:ext cx="3199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Great Salt Lake, Utah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298FC2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g38d301bf4c2_0_5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6674" y="1157103"/>
            <a:ext cx="3046726" cy="39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8d301bf4c2_0_59"/>
          <p:cNvSpPr txBox="1"/>
          <p:nvPr/>
        </p:nvSpPr>
        <p:spPr>
          <a:xfrm>
            <a:off x="5166675" y="5200025"/>
            <a:ext cx="3046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San Francisco Bay, California        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E8F6A-A3A3-3694-C9D5-38C0FD84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2FF6A4-E0DF-E0B6-B30C-3DC928DD332A}"/>
              </a:ext>
            </a:extLst>
          </p:cNvPr>
          <p:cNvSpPr/>
          <p:nvPr/>
        </p:nvSpPr>
        <p:spPr>
          <a:xfrm>
            <a:off x="0" y="3828288"/>
            <a:ext cx="12192000" cy="512064"/>
          </a:xfrm>
          <a:prstGeom prst="rect">
            <a:avLst/>
          </a:prstGeom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04CD0D-7E14-8D5E-64E3-D50F9BADF0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279" y="156609"/>
            <a:ext cx="6055723" cy="3381112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56DE663B-B875-D452-3F6E-C255A6B5959C}"/>
              </a:ext>
            </a:extLst>
          </p:cNvPr>
          <p:cNvSpPr/>
          <p:nvPr/>
        </p:nvSpPr>
        <p:spPr>
          <a:xfrm>
            <a:off x="1361402" y="4892968"/>
            <a:ext cx="3622552" cy="1106424"/>
          </a:xfrm>
          <a:prstGeom prst="wedgeRoundRectCallout">
            <a:avLst>
              <a:gd name="adj1" fmla="val -51014"/>
              <a:gd name="adj2" fmla="val -96801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Montserrat"/>
              </a:rPr>
              <a:t>1st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Montserrat"/>
              </a:rPr>
              <a:t> UN-FAO Technical Aquaculture Conference – Kyoto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Montserrat"/>
              </a:rPr>
              <a:t>, Japan</a:t>
            </a: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Google Shape;183;g38d301bf4c2_0_66">
            <a:extLst>
              <a:ext uri="{FF2B5EF4-FFF2-40B4-BE49-F238E27FC236}">
                <a16:creationId xmlns:a16="http://schemas.microsoft.com/office/drawing/2014/main" id="{3878B9BE-19EA-756C-AEA8-DAC876CBA0E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5102" y="5039940"/>
            <a:ext cx="3922641" cy="11702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942203-FF9F-1AAE-25A9-7F99C3BD8A94}"/>
              </a:ext>
            </a:extLst>
          </p:cNvPr>
          <p:cNvSpPr txBox="1"/>
          <p:nvPr/>
        </p:nvSpPr>
        <p:spPr>
          <a:xfrm>
            <a:off x="611950" y="3804616"/>
            <a:ext cx="1498904" cy="559408"/>
          </a:xfrm>
          <a:prstGeom prst="flowChartOnlineStorage">
            <a:avLst/>
          </a:prstGeom>
          <a:gradFill flip="none" rotWithShape="1">
            <a:gsLst>
              <a:gs pos="74500">
                <a:srgbClr val="FFFF99"/>
              </a:gs>
              <a:gs pos="30000">
                <a:srgbClr val="FFFF99"/>
              </a:gs>
              <a:gs pos="0">
                <a:srgbClr val="FFFF99">
                  <a:alpha val="20000"/>
                </a:srgbClr>
              </a:gs>
              <a:gs pos="100000">
                <a:srgbClr val="FFFF99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non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1976</a:t>
            </a:r>
            <a:endParaRPr kumimoji="0" lang="en-BE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287289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8d301bf4c2_0_66"/>
          <p:cNvSpPr txBox="1"/>
          <p:nvPr/>
        </p:nvSpPr>
        <p:spPr>
          <a:xfrm>
            <a:off x="357711" y="180202"/>
            <a:ext cx="1176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8FC2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kumimoji="0" lang="en-US" sz="2400" b="1" i="0" u="none" strike="noStrike" kern="0" cap="none" spc="0" normalizeH="0" baseline="3000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st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298FC2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FAO Technical Aquaculture Conference – Kyoto, Japan 1976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8d301bf4c2_0_66"/>
          <p:cNvSpPr txBox="1"/>
          <p:nvPr/>
        </p:nvSpPr>
        <p:spPr>
          <a:xfrm>
            <a:off x="5085575" y="2467175"/>
            <a:ext cx="5768100" cy="30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●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exploitation of more natural resources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●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transplantation and inoculation of suitable habitats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●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improved techniques for cyst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1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○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harvesting</a:t>
            </a:r>
            <a:b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</a:b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processing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1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○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storage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914400" marR="0" lvl="1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○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hatching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49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1900"/>
              <a:buFont typeface="Montserrat"/>
              <a:buChar char="●"/>
              <a:tabLst/>
              <a:defRPr/>
            </a:pPr>
            <a:r>
              <a: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use of juvenile/adult Artemia biomass as food source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" name="Google Shape;182;g38d301bf4c2_0_66"/>
          <p:cNvSpPr/>
          <p:nvPr/>
        </p:nvSpPr>
        <p:spPr>
          <a:xfrm>
            <a:off x="1223975" y="2548575"/>
            <a:ext cx="3537300" cy="3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64C8"/>
              </a:buClr>
              <a:buSzPts val="2000"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Potential</a:t>
            </a:r>
            <a:endParaRPr kumimoji="0" sz="33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64C8"/>
              </a:buClr>
              <a:buSzPts val="2000"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improvements for Critical Artemia Situation </a:t>
            </a:r>
            <a:endParaRPr kumimoji="0" sz="3300" b="1" i="0" u="none" strike="noStrike" kern="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3" name="Google Shape;183;g38d301bf4c2_0_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3963" y="969398"/>
            <a:ext cx="9629785" cy="11702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g38d301bf4c2_0_66"/>
          <p:cNvCxnSpPr/>
          <p:nvPr/>
        </p:nvCxnSpPr>
        <p:spPr>
          <a:xfrm>
            <a:off x="4865464" y="2548575"/>
            <a:ext cx="0" cy="3255300"/>
          </a:xfrm>
          <a:prstGeom prst="straightConnector1">
            <a:avLst/>
          </a:prstGeom>
          <a:noFill/>
          <a:ln w="9525" cap="flat" cmpd="sng">
            <a:solidFill>
              <a:srgbClr val="EE593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UTUREFISH">
  <a:themeElements>
    <a:clrScheme name="Office">
      <a:dk1>
        <a:srgbClr val="36454F"/>
      </a:dk1>
      <a:lt1>
        <a:srgbClr val="FFFFFF"/>
      </a:lt1>
      <a:dk2>
        <a:srgbClr val="298FC2"/>
      </a:dk2>
      <a:lt2>
        <a:srgbClr val="D50032"/>
      </a:lt2>
      <a:accent1>
        <a:srgbClr val="D47D17"/>
      </a:accent1>
      <a:accent2>
        <a:srgbClr val="5E7461"/>
      </a:accent2>
      <a:accent3>
        <a:srgbClr val="AA985D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UTUREFISH">
  <a:themeElements>
    <a:clrScheme name="Office">
      <a:dk1>
        <a:srgbClr val="36454F"/>
      </a:dk1>
      <a:lt1>
        <a:srgbClr val="FFFFFF"/>
      </a:lt1>
      <a:dk2>
        <a:srgbClr val="298FC2"/>
      </a:dk2>
      <a:lt2>
        <a:srgbClr val="D50032"/>
      </a:lt2>
      <a:accent1>
        <a:srgbClr val="D47D17"/>
      </a:accent1>
      <a:accent2>
        <a:srgbClr val="5E7461"/>
      </a:accent2>
      <a:accent3>
        <a:srgbClr val="AA985D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UTUREFISH">
  <a:themeElements>
    <a:clrScheme name="Office">
      <a:dk1>
        <a:srgbClr val="36454F"/>
      </a:dk1>
      <a:lt1>
        <a:srgbClr val="FFFFFF"/>
      </a:lt1>
      <a:dk2>
        <a:srgbClr val="298FC2"/>
      </a:dk2>
      <a:lt2>
        <a:srgbClr val="D50032"/>
      </a:lt2>
      <a:accent1>
        <a:srgbClr val="D47D17"/>
      </a:accent1>
      <a:accent2>
        <a:srgbClr val="5E7461"/>
      </a:accent2>
      <a:accent3>
        <a:srgbClr val="AA985D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FUTUREFISH">
  <a:themeElements>
    <a:clrScheme name="Office">
      <a:dk1>
        <a:srgbClr val="36454F"/>
      </a:dk1>
      <a:lt1>
        <a:srgbClr val="FFFFFF"/>
      </a:lt1>
      <a:dk2>
        <a:srgbClr val="298FC2"/>
      </a:dk2>
      <a:lt2>
        <a:srgbClr val="D50032"/>
      </a:lt2>
      <a:accent1>
        <a:srgbClr val="D47D17"/>
      </a:accent1>
      <a:accent2>
        <a:srgbClr val="5E7461"/>
      </a:accent2>
      <a:accent3>
        <a:srgbClr val="AA985D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1777</Words>
  <Application>Microsoft Office PowerPoint</Application>
  <PresentationFormat>Widescreen</PresentationFormat>
  <Paragraphs>268</Paragraphs>
  <Slides>30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Times New Roman</vt:lpstr>
      <vt:lpstr>Montserrat</vt:lpstr>
      <vt:lpstr>Aptos</vt:lpstr>
      <vt:lpstr>Wingdings</vt:lpstr>
      <vt:lpstr>Calibri</vt:lpstr>
      <vt:lpstr>Arial</vt:lpstr>
      <vt:lpstr>Play</vt:lpstr>
      <vt:lpstr>Impact</vt:lpstr>
      <vt:lpstr>Aptos Display</vt:lpstr>
      <vt:lpstr>FUTUREFISH</vt:lpstr>
      <vt:lpstr>1_FUTUREFISH</vt:lpstr>
      <vt:lpstr>2_FUTUREFISH</vt:lpstr>
      <vt:lpstr>3_FUTUREFISH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Artemia Aquaculture Consortium    to consolidate and expand sustainable use of Artemia in aquaculture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patrick sorgeloos</dc:creator>
  <cp:lastModifiedBy>Simon Wilkinson</cp:lastModifiedBy>
  <cp:revision>5</cp:revision>
  <dcterms:modified xsi:type="dcterms:W3CDTF">2026-08-13T13:00:48Z</dcterms:modified>
</cp:coreProperties>
</file>