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19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9866313" cy="6735763"/>
  <p:embeddedFontLst>
    <p:embeddedFont>
      <p:font typeface="Aptos Bold" panose="020B0604020202020204" charset="0"/>
      <p:regular r:id="rId22"/>
    </p:embeddedFont>
    <p:embeddedFont>
      <p:font typeface="Aptos Bold Italics" panose="020B0604020202020204" charset="0"/>
      <p:regular r:id="rId23"/>
    </p:embeddedFont>
    <p:embeddedFont>
      <p:font typeface="Arial Bold" panose="020B0704020202020204" pitchFamily="34" charset="0"/>
      <p:regular r:id="rId24"/>
      <p:bold r:id="rId25"/>
    </p:embeddedFont>
    <p:embeddedFont>
      <p:font typeface="Arial Bold Italics" panose="020B0604020202020204" charset="0"/>
      <p:regular r:id="rId26"/>
    </p:embeddedFont>
    <p:embeddedFont>
      <p:font typeface="Calibri (MS)" panose="020B0604020202020204" charset="0"/>
      <p:regular r:id="rId27"/>
    </p:embeddedFont>
    <p:embeddedFont>
      <p:font typeface="Calibri (MS) Bold" panose="020B0604020202020204" charset="0"/>
      <p:regular r:id="rId28"/>
    </p:embeddedFont>
    <p:embeddedFont>
      <p:font typeface="Calibri (MS) Bold Italics" panose="020B0604020202020204" charset="0"/>
      <p:regular r:id="rId29"/>
    </p:embeddedFont>
    <p:embeddedFont>
      <p:font typeface="K2D" panose="020B0604020202020204" charset="-34"/>
      <p:regular r:id="rId30"/>
    </p:embeddedFont>
    <p:embeddedFont>
      <p:font typeface="K2D Bold" panose="020B0604020202020204" charset="-34"/>
      <p:regular r:id="rId31"/>
    </p:embeddedFont>
    <p:embeddedFont>
      <p:font typeface="Montserrat Bold" panose="020B0604020202020204" charset="0"/>
      <p:regular r:id="rId32"/>
    </p:embeddedFont>
    <p:embeddedFont>
      <p:font typeface="Readex Pro" panose="020B0604020202020204" charset="-78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E5E85D-C041-46C2-84C3-F02C9EB1DEF9}" v="1" dt="2026-08-13T13:07:58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6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307A44-3C9B-4AD1-9F84-1B803B9A098D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8AC089-50A9-4B40-B93F-94AAF587977F}">
      <dgm:prSet phldrT="[Text]" custT="1"/>
      <dgm:spPr>
        <a:solidFill>
          <a:srgbClr val="003300"/>
        </a:solidFill>
      </dgm:spPr>
      <dgm:t>
        <a:bodyPr/>
        <a:lstStyle/>
        <a:p>
          <a:endParaRPr lang="en-US" sz="1200" dirty="0"/>
        </a:p>
        <a:p>
          <a:endParaRPr lang="en-US" sz="1200" dirty="0"/>
        </a:p>
        <a:p>
          <a:r>
            <a:rPr lang="en-U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r>
            <a:rPr lang="en-US" sz="1200" b="1" dirty="0">
              <a:solidFill>
                <a:srgbClr val="FFC000"/>
              </a:solidFill>
            </a:rPr>
            <a:t>800 ha</a:t>
          </a:r>
          <a:br>
            <a:rPr lang="en-US" sz="1200" b="1" dirty="0">
              <a:solidFill>
                <a:srgbClr val="FFC000"/>
              </a:solidFill>
            </a:rPr>
          </a:br>
          <a:r>
            <a:rPr lang="en-US" sz="1100" b="1" dirty="0">
              <a:solidFill>
                <a:srgbClr val="FFC000"/>
              </a:solidFill>
            </a:rPr>
            <a:t>500 fam</a:t>
          </a:r>
        </a:p>
        <a:p>
          <a:endParaRPr lang="en-US" sz="900" dirty="0"/>
        </a:p>
      </dgm:t>
    </dgm:pt>
    <dgm:pt modelId="{86E2B784-7ED7-40F3-9401-1FF4C0EDDD37}" type="parTrans" cxnId="{E6430591-F749-4529-BF1C-6DDB7BD20321}">
      <dgm:prSet/>
      <dgm:spPr/>
      <dgm:t>
        <a:bodyPr/>
        <a:lstStyle/>
        <a:p>
          <a:endParaRPr lang="en-US"/>
        </a:p>
      </dgm:t>
    </dgm:pt>
    <dgm:pt modelId="{BC166920-83D7-4538-9871-C8AB90BB9B6D}" type="sibTrans" cxnId="{E6430591-F749-4529-BF1C-6DDB7BD20321}">
      <dgm:prSet/>
      <dgm:spPr/>
      <dgm:t>
        <a:bodyPr/>
        <a:lstStyle/>
        <a:p>
          <a:endParaRPr lang="en-US"/>
        </a:p>
      </dgm:t>
    </dgm:pt>
    <dgm:pt modelId="{144B0361-0FD1-480F-9D0C-C11AA77117EA}">
      <dgm:prSet phldrT="[Text]" custT="1"/>
      <dgm:spPr>
        <a:solidFill>
          <a:srgbClr val="009900"/>
        </a:solidFill>
      </dgm:spPr>
      <dgm:t>
        <a:bodyPr/>
        <a:lstStyle/>
        <a:p>
          <a:r>
            <a:rPr lang="en-US" sz="14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</a:t>
          </a:r>
          <a:br>
            <a:rPr lang="en-US" sz="14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11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 1200 ha </a:t>
          </a:r>
        </a:p>
        <a:p>
          <a:r>
            <a:rPr lang="en-US" sz="1200" dirty="0"/>
            <a:t>&gt; 1000 fam</a:t>
          </a:r>
        </a:p>
      </dgm:t>
    </dgm:pt>
    <dgm:pt modelId="{B0DA3C69-78F7-4D64-9CFF-01A6EF3F791A}" type="parTrans" cxnId="{18261523-44A0-4674-98E2-5463D85F4712}">
      <dgm:prSet/>
      <dgm:spPr/>
      <dgm:t>
        <a:bodyPr/>
        <a:lstStyle/>
        <a:p>
          <a:endParaRPr lang="en-US"/>
        </a:p>
      </dgm:t>
    </dgm:pt>
    <dgm:pt modelId="{9C627325-625C-45FA-81A8-B9B2B140409A}" type="sibTrans" cxnId="{18261523-44A0-4674-98E2-5463D85F4712}">
      <dgm:prSet/>
      <dgm:spPr/>
      <dgm:t>
        <a:bodyPr/>
        <a:lstStyle/>
        <a:p>
          <a:endParaRPr lang="en-US"/>
        </a:p>
      </dgm:t>
    </dgm:pt>
    <dgm:pt modelId="{A0F4963B-6E98-4CD6-A9E7-7FBB255B3820}">
      <dgm:prSet phldrT="[Text]" custT="1"/>
      <dgm:spPr>
        <a:solidFill>
          <a:srgbClr val="99CC00"/>
        </a:solidFill>
      </dgm:spPr>
      <dgm:t>
        <a:bodyPr/>
        <a:lstStyle/>
        <a:p>
          <a:r>
            <a:rPr lang="en-US" sz="14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2000</a:t>
          </a:r>
        </a:p>
        <a:p>
          <a:r>
            <a:rPr lang="en-US" sz="1400" dirty="0"/>
            <a:t>&gt; 1000 ha</a:t>
          </a:r>
          <a:br>
            <a:rPr lang="en-US" sz="1400" dirty="0"/>
          </a:br>
          <a:r>
            <a:rPr lang="en-US" sz="1400" dirty="0"/>
            <a:t>&gt; 500 fam</a:t>
          </a:r>
        </a:p>
        <a:p>
          <a:endParaRPr lang="en-US" sz="800" dirty="0"/>
        </a:p>
      </dgm:t>
    </dgm:pt>
    <dgm:pt modelId="{E9E0B8A8-1557-41AF-B59F-36FDEDA257D8}" type="parTrans" cxnId="{8DE4D92C-14D5-42F1-A482-B51A127C28B7}">
      <dgm:prSet/>
      <dgm:spPr/>
      <dgm:t>
        <a:bodyPr/>
        <a:lstStyle/>
        <a:p>
          <a:endParaRPr lang="en-US"/>
        </a:p>
      </dgm:t>
    </dgm:pt>
    <dgm:pt modelId="{754D9B44-3122-4C5D-ABC0-C16EBFE2D032}" type="sibTrans" cxnId="{8DE4D92C-14D5-42F1-A482-B51A127C28B7}">
      <dgm:prSet/>
      <dgm:spPr/>
      <dgm:t>
        <a:bodyPr/>
        <a:lstStyle/>
        <a:p>
          <a:endParaRPr lang="en-US"/>
        </a:p>
      </dgm:t>
    </dgm:pt>
    <dgm:pt modelId="{39A639BE-74E0-4B3D-A828-6D383A3A215D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90’s</a:t>
          </a:r>
        </a:p>
        <a:p>
          <a:r>
            <a:rPr lang="en-US" dirty="0">
              <a:solidFill>
                <a:schemeClr val="tx1"/>
              </a:solidFill>
            </a:rPr>
            <a:t>200 ha</a:t>
          </a:r>
          <a:br>
            <a:rPr lang="en-US" dirty="0">
              <a:solidFill>
                <a:schemeClr val="tx1"/>
              </a:solidFill>
            </a:rPr>
          </a:br>
          <a:r>
            <a:rPr lang="en-US" dirty="0">
              <a:solidFill>
                <a:schemeClr val="tx1"/>
              </a:solidFill>
            </a:rPr>
            <a:t>100 families</a:t>
          </a:r>
        </a:p>
      </dgm:t>
    </dgm:pt>
    <dgm:pt modelId="{B880FD38-D717-4F95-AA8B-EBEBFA708F9F}" type="parTrans" cxnId="{93777E76-4B99-496B-9CB2-D756164EE583}">
      <dgm:prSet/>
      <dgm:spPr/>
      <dgm:t>
        <a:bodyPr/>
        <a:lstStyle/>
        <a:p>
          <a:endParaRPr lang="en-US"/>
        </a:p>
      </dgm:t>
    </dgm:pt>
    <dgm:pt modelId="{9F39D62D-8C66-4B2E-999C-60CAE07E3602}" type="sibTrans" cxnId="{93777E76-4B99-496B-9CB2-D756164EE583}">
      <dgm:prSet/>
      <dgm:spPr/>
      <dgm:t>
        <a:bodyPr/>
        <a:lstStyle/>
        <a:p>
          <a:endParaRPr lang="en-US"/>
        </a:p>
      </dgm:t>
    </dgm:pt>
    <dgm:pt modelId="{7D8F5DAC-A76B-41AA-A3F2-5647C4C821E2}" type="pres">
      <dgm:prSet presAssocID="{5A307A44-3C9B-4AD1-9F84-1B803B9A098D}" presName="Name0" presStyleCnt="0">
        <dgm:presLayoutVars>
          <dgm:chMax val="7"/>
          <dgm:resizeHandles val="exact"/>
        </dgm:presLayoutVars>
      </dgm:prSet>
      <dgm:spPr/>
    </dgm:pt>
    <dgm:pt modelId="{68A50AA0-3D1F-456D-89EC-95A454C5BE77}" type="pres">
      <dgm:prSet presAssocID="{5A307A44-3C9B-4AD1-9F84-1B803B9A098D}" presName="comp1" presStyleCnt="0"/>
      <dgm:spPr/>
    </dgm:pt>
    <dgm:pt modelId="{91834F3B-672A-4534-B037-9457B97F02ED}" type="pres">
      <dgm:prSet presAssocID="{5A307A44-3C9B-4AD1-9F84-1B803B9A098D}" presName="circle1" presStyleLbl="node1" presStyleIdx="0" presStyleCnt="4" custScaleX="62500" custScaleY="58750" custLinFactNeighborX="28750" custLinFactNeighborY="19375"/>
      <dgm:spPr/>
    </dgm:pt>
    <dgm:pt modelId="{957602C3-9A7D-4EFE-B0E3-B9CB0509DCCD}" type="pres">
      <dgm:prSet presAssocID="{5A307A44-3C9B-4AD1-9F84-1B803B9A098D}" presName="c1text" presStyleLbl="node1" presStyleIdx="0" presStyleCnt="4">
        <dgm:presLayoutVars>
          <dgm:bulletEnabled val="1"/>
        </dgm:presLayoutVars>
      </dgm:prSet>
      <dgm:spPr/>
    </dgm:pt>
    <dgm:pt modelId="{C1554A6A-0F5D-40F9-97AC-3AC9876C6F90}" type="pres">
      <dgm:prSet presAssocID="{5A307A44-3C9B-4AD1-9F84-1B803B9A098D}" presName="comp2" presStyleCnt="0"/>
      <dgm:spPr/>
    </dgm:pt>
    <dgm:pt modelId="{B000199F-F3D0-4EB0-97ED-AE23AFBE4E4E}" type="pres">
      <dgm:prSet presAssocID="{5A307A44-3C9B-4AD1-9F84-1B803B9A098D}" presName="circle2" presStyleLbl="node1" presStyleIdx="1" presStyleCnt="4" custLinFactNeighborX="-48437" custLinFactNeighborY="-1562"/>
      <dgm:spPr/>
    </dgm:pt>
    <dgm:pt modelId="{E859F39E-1581-48DD-9D4F-A7D5AABAB873}" type="pres">
      <dgm:prSet presAssocID="{5A307A44-3C9B-4AD1-9F84-1B803B9A098D}" presName="c2text" presStyleLbl="node1" presStyleIdx="1" presStyleCnt="4">
        <dgm:presLayoutVars>
          <dgm:bulletEnabled val="1"/>
        </dgm:presLayoutVars>
      </dgm:prSet>
      <dgm:spPr/>
    </dgm:pt>
    <dgm:pt modelId="{C8653839-C30D-49A1-BF5D-7D5614D5E04D}" type="pres">
      <dgm:prSet presAssocID="{5A307A44-3C9B-4AD1-9F84-1B803B9A098D}" presName="comp3" presStyleCnt="0"/>
      <dgm:spPr/>
    </dgm:pt>
    <dgm:pt modelId="{ACBD8832-2496-41F1-9D71-FC60CA97904F}" type="pres">
      <dgm:prSet presAssocID="{5A307A44-3C9B-4AD1-9F84-1B803B9A098D}" presName="circle3" presStyleLbl="node1" presStyleIdx="2" presStyleCnt="4" custLinFactNeighborX="-59375" custLinFactNeighborY="-4167"/>
      <dgm:spPr/>
    </dgm:pt>
    <dgm:pt modelId="{B077D915-0478-484E-8BE8-24E158E5C2ED}" type="pres">
      <dgm:prSet presAssocID="{5A307A44-3C9B-4AD1-9F84-1B803B9A098D}" presName="c3text" presStyleLbl="node1" presStyleIdx="2" presStyleCnt="4">
        <dgm:presLayoutVars>
          <dgm:bulletEnabled val="1"/>
        </dgm:presLayoutVars>
      </dgm:prSet>
      <dgm:spPr/>
    </dgm:pt>
    <dgm:pt modelId="{84F50596-55A4-4C52-98D0-5C120AF1D10A}" type="pres">
      <dgm:prSet presAssocID="{5A307A44-3C9B-4AD1-9F84-1B803B9A098D}" presName="comp4" presStyleCnt="0"/>
      <dgm:spPr/>
    </dgm:pt>
    <dgm:pt modelId="{F5D06609-86E8-4837-B967-B44EEDCDE299}" type="pres">
      <dgm:prSet presAssocID="{5A307A44-3C9B-4AD1-9F84-1B803B9A098D}" presName="circle4" presStyleLbl="node1" presStyleIdx="3" presStyleCnt="4" custLinFactNeighborX="-90625" custLinFactNeighborY="-4687"/>
      <dgm:spPr/>
    </dgm:pt>
    <dgm:pt modelId="{3E7331C3-6B6C-455D-B776-CFF10202A5AD}" type="pres">
      <dgm:prSet presAssocID="{5A307A44-3C9B-4AD1-9F84-1B803B9A098D}" presName="c4text" presStyleLbl="node1" presStyleIdx="3" presStyleCnt="4">
        <dgm:presLayoutVars>
          <dgm:bulletEnabled val="1"/>
        </dgm:presLayoutVars>
      </dgm:prSet>
      <dgm:spPr/>
    </dgm:pt>
  </dgm:ptLst>
  <dgm:cxnLst>
    <dgm:cxn modelId="{6A5FCB06-186F-47FC-A535-8FCBC1487FAB}" type="presOf" srcId="{5A307A44-3C9B-4AD1-9F84-1B803B9A098D}" destId="{7D8F5DAC-A76B-41AA-A3F2-5647C4C821E2}" srcOrd="0" destOrd="0" presId="urn:microsoft.com/office/officeart/2005/8/layout/venn2"/>
    <dgm:cxn modelId="{118A200F-3528-493D-A4F8-6F1C31816F4C}" type="presOf" srcId="{144B0361-0FD1-480F-9D0C-C11AA77117EA}" destId="{E859F39E-1581-48DD-9D4F-A7D5AABAB873}" srcOrd="1" destOrd="0" presId="urn:microsoft.com/office/officeart/2005/8/layout/venn2"/>
    <dgm:cxn modelId="{33FED30F-ADEC-4197-8460-D0A9E22CF8EF}" type="presOf" srcId="{39A639BE-74E0-4B3D-A828-6D383A3A215D}" destId="{F5D06609-86E8-4837-B967-B44EEDCDE299}" srcOrd="0" destOrd="0" presId="urn:microsoft.com/office/officeart/2005/8/layout/venn2"/>
    <dgm:cxn modelId="{4443FD19-11D2-4147-83EA-D202FC60453A}" type="presOf" srcId="{A0F4963B-6E98-4CD6-A9E7-7FBB255B3820}" destId="{B077D915-0478-484E-8BE8-24E158E5C2ED}" srcOrd="1" destOrd="0" presId="urn:microsoft.com/office/officeart/2005/8/layout/venn2"/>
    <dgm:cxn modelId="{0961E61C-71AB-40BE-91A8-E24FFBB6673F}" type="presOf" srcId="{39A639BE-74E0-4B3D-A828-6D383A3A215D}" destId="{3E7331C3-6B6C-455D-B776-CFF10202A5AD}" srcOrd="1" destOrd="0" presId="urn:microsoft.com/office/officeart/2005/8/layout/venn2"/>
    <dgm:cxn modelId="{18261523-44A0-4674-98E2-5463D85F4712}" srcId="{5A307A44-3C9B-4AD1-9F84-1B803B9A098D}" destId="{144B0361-0FD1-480F-9D0C-C11AA77117EA}" srcOrd="1" destOrd="0" parTransId="{B0DA3C69-78F7-4D64-9CFF-01A6EF3F791A}" sibTransId="{9C627325-625C-45FA-81A8-B9B2B140409A}"/>
    <dgm:cxn modelId="{8DE4D92C-14D5-42F1-A482-B51A127C28B7}" srcId="{5A307A44-3C9B-4AD1-9F84-1B803B9A098D}" destId="{A0F4963B-6E98-4CD6-A9E7-7FBB255B3820}" srcOrd="2" destOrd="0" parTransId="{E9E0B8A8-1557-41AF-B59F-36FDEDA257D8}" sibTransId="{754D9B44-3122-4C5D-ABC0-C16EBFE2D032}"/>
    <dgm:cxn modelId="{F131AB37-8AE6-44F4-A959-3D46345A7C52}" type="presOf" srcId="{A0F4963B-6E98-4CD6-A9E7-7FBB255B3820}" destId="{ACBD8832-2496-41F1-9D71-FC60CA97904F}" srcOrd="0" destOrd="0" presId="urn:microsoft.com/office/officeart/2005/8/layout/venn2"/>
    <dgm:cxn modelId="{D6640461-8397-4A84-9EFD-22A9DAF71CAF}" type="presOf" srcId="{C18AC089-50A9-4B40-B93F-94AAF587977F}" destId="{957602C3-9A7D-4EFE-B0E3-B9CB0509DCCD}" srcOrd="1" destOrd="0" presId="urn:microsoft.com/office/officeart/2005/8/layout/venn2"/>
    <dgm:cxn modelId="{93777E76-4B99-496B-9CB2-D756164EE583}" srcId="{5A307A44-3C9B-4AD1-9F84-1B803B9A098D}" destId="{39A639BE-74E0-4B3D-A828-6D383A3A215D}" srcOrd="3" destOrd="0" parTransId="{B880FD38-D717-4F95-AA8B-EBEBFA708F9F}" sibTransId="{9F39D62D-8C66-4B2E-999C-60CAE07E3602}"/>
    <dgm:cxn modelId="{E6430591-F749-4529-BF1C-6DDB7BD20321}" srcId="{5A307A44-3C9B-4AD1-9F84-1B803B9A098D}" destId="{C18AC089-50A9-4B40-B93F-94AAF587977F}" srcOrd="0" destOrd="0" parTransId="{86E2B784-7ED7-40F3-9401-1FF4C0EDDD37}" sibTransId="{BC166920-83D7-4538-9871-C8AB90BB9B6D}"/>
    <dgm:cxn modelId="{AAEE6E9C-D793-4C1D-83B6-CB3C03C8426F}" type="presOf" srcId="{144B0361-0FD1-480F-9D0C-C11AA77117EA}" destId="{B000199F-F3D0-4EB0-97ED-AE23AFBE4E4E}" srcOrd="0" destOrd="0" presId="urn:microsoft.com/office/officeart/2005/8/layout/venn2"/>
    <dgm:cxn modelId="{1CF5D5B6-AAF5-40E7-A6D5-A2AA6E5993F8}" type="presOf" srcId="{C18AC089-50A9-4B40-B93F-94AAF587977F}" destId="{91834F3B-672A-4534-B037-9457B97F02ED}" srcOrd="0" destOrd="0" presId="urn:microsoft.com/office/officeart/2005/8/layout/venn2"/>
    <dgm:cxn modelId="{A76B33CB-7170-4607-A1BD-9CEEB225CB9F}" type="presParOf" srcId="{7D8F5DAC-A76B-41AA-A3F2-5647C4C821E2}" destId="{68A50AA0-3D1F-456D-89EC-95A454C5BE77}" srcOrd="0" destOrd="0" presId="urn:microsoft.com/office/officeart/2005/8/layout/venn2"/>
    <dgm:cxn modelId="{139D5B2D-EEAA-44C5-9109-BA314340E8CC}" type="presParOf" srcId="{68A50AA0-3D1F-456D-89EC-95A454C5BE77}" destId="{91834F3B-672A-4534-B037-9457B97F02ED}" srcOrd="0" destOrd="0" presId="urn:microsoft.com/office/officeart/2005/8/layout/venn2"/>
    <dgm:cxn modelId="{7977ADD4-D40E-4057-B4D6-C1FC6F9A8D01}" type="presParOf" srcId="{68A50AA0-3D1F-456D-89EC-95A454C5BE77}" destId="{957602C3-9A7D-4EFE-B0E3-B9CB0509DCCD}" srcOrd="1" destOrd="0" presId="urn:microsoft.com/office/officeart/2005/8/layout/venn2"/>
    <dgm:cxn modelId="{D1249416-B2FC-4FE2-BED1-92A08D16A1C7}" type="presParOf" srcId="{7D8F5DAC-A76B-41AA-A3F2-5647C4C821E2}" destId="{C1554A6A-0F5D-40F9-97AC-3AC9876C6F90}" srcOrd="1" destOrd="0" presId="urn:microsoft.com/office/officeart/2005/8/layout/venn2"/>
    <dgm:cxn modelId="{F2078A6B-1052-46C7-AEF4-6E141D4E4B64}" type="presParOf" srcId="{C1554A6A-0F5D-40F9-97AC-3AC9876C6F90}" destId="{B000199F-F3D0-4EB0-97ED-AE23AFBE4E4E}" srcOrd="0" destOrd="0" presId="urn:microsoft.com/office/officeart/2005/8/layout/venn2"/>
    <dgm:cxn modelId="{40E7CEF8-DA9E-46A3-9216-F8DA98FB5B94}" type="presParOf" srcId="{C1554A6A-0F5D-40F9-97AC-3AC9876C6F90}" destId="{E859F39E-1581-48DD-9D4F-A7D5AABAB873}" srcOrd="1" destOrd="0" presId="urn:microsoft.com/office/officeart/2005/8/layout/venn2"/>
    <dgm:cxn modelId="{5F33847C-0FCA-4E36-9A75-28761E3676FF}" type="presParOf" srcId="{7D8F5DAC-A76B-41AA-A3F2-5647C4C821E2}" destId="{C8653839-C30D-49A1-BF5D-7D5614D5E04D}" srcOrd="2" destOrd="0" presId="urn:microsoft.com/office/officeart/2005/8/layout/venn2"/>
    <dgm:cxn modelId="{E4E0EAFA-75E0-4A92-ACC9-C95027E379F6}" type="presParOf" srcId="{C8653839-C30D-49A1-BF5D-7D5614D5E04D}" destId="{ACBD8832-2496-41F1-9D71-FC60CA97904F}" srcOrd="0" destOrd="0" presId="urn:microsoft.com/office/officeart/2005/8/layout/venn2"/>
    <dgm:cxn modelId="{299502EF-5704-4BDA-9C8C-5004A8255F05}" type="presParOf" srcId="{C8653839-C30D-49A1-BF5D-7D5614D5E04D}" destId="{B077D915-0478-484E-8BE8-24E158E5C2ED}" srcOrd="1" destOrd="0" presId="urn:microsoft.com/office/officeart/2005/8/layout/venn2"/>
    <dgm:cxn modelId="{DD32723F-4081-46DD-BFD1-04F14DE6E670}" type="presParOf" srcId="{7D8F5DAC-A76B-41AA-A3F2-5647C4C821E2}" destId="{84F50596-55A4-4C52-98D0-5C120AF1D10A}" srcOrd="3" destOrd="0" presId="urn:microsoft.com/office/officeart/2005/8/layout/venn2"/>
    <dgm:cxn modelId="{CBA411F1-E4C1-44A4-8B0E-A083915206BC}" type="presParOf" srcId="{84F50596-55A4-4C52-98D0-5C120AF1D10A}" destId="{F5D06609-86E8-4837-B967-B44EEDCDE299}" srcOrd="0" destOrd="0" presId="urn:microsoft.com/office/officeart/2005/8/layout/venn2"/>
    <dgm:cxn modelId="{7B3926E6-E464-4332-BE5F-9B70DDFFDC84}" type="presParOf" srcId="{84F50596-55A4-4C52-98D0-5C120AF1D10A}" destId="{3E7331C3-6B6C-455D-B776-CFF10202A5A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34F3B-672A-4534-B037-9457B97F02ED}">
      <dsp:nvSpPr>
        <dsp:cNvPr id="0" name=""/>
        <dsp:cNvSpPr/>
      </dsp:nvSpPr>
      <dsp:spPr>
        <a:xfrm>
          <a:off x="4419599" y="1828800"/>
          <a:ext cx="3810000" cy="3581400"/>
        </a:xfrm>
        <a:prstGeom prst="ellipse">
          <a:avLst/>
        </a:prstGeom>
        <a:solidFill>
          <a:srgbClr val="00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C000"/>
              </a:solidFill>
            </a:rPr>
            <a:t>800 ha</a:t>
          </a:r>
          <a:br>
            <a:rPr lang="en-US" sz="1200" b="1" kern="1200" dirty="0">
              <a:solidFill>
                <a:srgbClr val="FFC000"/>
              </a:solidFill>
            </a:rPr>
          </a:br>
          <a:r>
            <a:rPr lang="en-US" sz="1100" b="1" kern="1200" dirty="0">
              <a:solidFill>
                <a:srgbClr val="FFC000"/>
              </a:solidFill>
            </a:rPr>
            <a:t>500 fam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5791962" y="2007870"/>
        <a:ext cx="1065276" cy="537210"/>
      </dsp:txXfrm>
    </dsp:sp>
    <dsp:sp modelId="{B000199F-F3D0-4EB0-97ED-AE23AFBE4E4E}">
      <dsp:nvSpPr>
        <dsp:cNvPr id="0" name=""/>
        <dsp:cNvSpPr/>
      </dsp:nvSpPr>
      <dsp:spPr>
        <a:xfrm>
          <a:off x="0" y="533424"/>
          <a:ext cx="4876800" cy="4876800"/>
        </a:xfrm>
        <a:prstGeom prst="ellipse">
          <a:avLst/>
        </a:prstGeom>
        <a:solidFill>
          <a:srgbClr val="00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</a:t>
          </a:r>
          <a:br>
            <a:rPr lang="en-US" sz="1400" b="1" kern="12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11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 1200 ha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&gt; 1000 fam</a:t>
          </a:r>
        </a:p>
      </dsp:txBody>
      <dsp:txXfrm>
        <a:off x="1586179" y="826032"/>
        <a:ext cx="1704441" cy="877824"/>
      </dsp:txXfrm>
    </dsp:sp>
    <dsp:sp modelId="{ACBD8832-2496-41F1-9D71-FC60CA97904F}">
      <dsp:nvSpPr>
        <dsp:cNvPr id="0" name=""/>
        <dsp:cNvSpPr/>
      </dsp:nvSpPr>
      <dsp:spPr>
        <a:xfrm>
          <a:off x="571499" y="1676387"/>
          <a:ext cx="3657600" cy="3657600"/>
        </a:xfrm>
        <a:prstGeom prst="ellipse">
          <a:avLst/>
        </a:prstGeom>
        <a:solidFill>
          <a:srgbClr val="99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&gt; 1000 ha</a:t>
          </a:r>
          <a:br>
            <a:rPr lang="en-US" sz="1400" kern="1200" dirty="0"/>
          </a:br>
          <a:r>
            <a:rPr lang="en-US" sz="1400" kern="1200" dirty="0"/>
            <a:t>&gt; 500 fam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1548079" y="1950707"/>
        <a:ext cx="1704441" cy="822960"/>
      </dsp:txXfrm>
    </dsp:sp>
    <dsp:sp modelId="{F5D06609-86E8-4837-B967-B44EEDCDE299}">
      <dsp:nvSpPr>
        <dsp:cNvPr id="0" name=""/>
        <dsp:cNvSpPr/>
      </dsp:nvSpPr>
      <dsp:spPr>
        <a:xfrm>
          <a:off x="1142999" y="2933712"/>
          <a:ext cx="2438400" cy="2438400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90’s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200 ha</a:t>
          </a:r>
          <a:br>
            <a:rPr lang="en-US" sz="1900" kern="1200" dirty="0">
              <a:solidFill>
                <a:schemeClr val="tx1"/>
              </a:solidFill>
            </a:rPr>
          </a:br>
          <a:r>
            <a:rPr lang="en-US" sz="1900" kern="1200" dirty="0">
              <a:solidFill>
                <a:schemeClr val="tx1"/>
              </a:solidFill>
            </a:rPr>
            <a:t>100 families</a:t>
          </a:r>
        </a:p>
      </dsp:txBody>
      <dsp:txXfrm>
        <a:off x="1500095" y="3543312"/>
        <a:ext cx="1724209" cy="1219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5700536" cy="2525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452265" y="1"/>
            <a:ext cx="5700536" cy="2525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95850" y="377825"/>
            <a:ext cx="3362325" cy="1890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15509" y="2394938"/>
            <a:ext cx="10524067" cy="2269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789877"/>
            <a:ext cx="5700536" cy="2514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452265" y="4789877"/>
            <a:ext cx="5700536" cy="2514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5700536" cy="2525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452265" y="1"/>
            <a:ext cx="5700536" cy="2525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95850" y="377825"/>
            <a:ext cx="3362325" cy="1890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15509" y="2394938"/>
            <a:ext cx="10524067" cy="2269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All figures need to be checked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789877"/>
            <a:ext cx="5700536" cy="2514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452265" y="4789877"/>
            <a:ext cx="5700536" cy="2514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10" Type="http://schemas.openxmlformats.org/officeDocument/2006/relationships/image" Target="../media/image38.png"/><Relationship Id="rId4" Type="http://schemas.openxmlformats.org/officeDocument/2006/relationships/image" Target="../media/image3.jpeg"/><Relationship Id="rId9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30.jpeg"/><Relationship Id="rId5" Type="http://schemas.openxmlformats.org/officeDocument/2006/relationships/image" Target="../media/image3.jpeg"/><Relationship Id="rId15" Type="http://schemas.openxmlformats.org/officeDocument/2006/relationships/image" Target="../media/image48.png"/><Relationship Id="rId10" Type="http://schemas.openxmlformats.org/officeDocument/2006/relationships/image" Target="../media/image44.jpeg"/><Relationship Id="rId19" Type="http://schemas.openxmlformats.org/officeDocument/2006/relationships/image" Target="../media/image52.png"/><Relationship Id="rId4" Type="http://schemas.openxmlformats.org/officeDocument/2006/relationships/image" Target="../media/image2.jpeg"/><Relationship Id="rId9" Type="http://schemas.openxmlformats.org/officeDocument/2006/relationships/image" Target="../media/image43.jpeg"/><Relationship Id="rId1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svg"/><Relationship Id="rId18" Type="http://schemas.openxmlformats.org/officeDocument/2006/relationships/image" Target="../media/image20.jpeg"/><Relationship Id="rId3" Type="http://schemas.openxmlformats.org/officeDocument/2006/relationships/image" Target="../media/image2.jpeg"/><Relationship Id="rId7" Type="http://schemas.openxmlformats.org/officeDocument/2006/relationships/image" Target="../media/image9.svg"/><Relationship Id="rId12" Type="http://schemas.openxmlformats.org/officeDocument/2006/relationships/image" Target="../media/image14.jpeg"/><Relationship Id="rId17" Type="http://schemas.openxmlformats.org/officeDocument/2006/relationships/image" Target="../media/image19.svg"/><Relationship Id="rId2" Type="http://schemas.openxmlformats.org/officeDocument/2006/relationships/image" Target="../media/image7.pn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svg"/><Relationship Id="rId5" Type="http://schemas.openxmlformats.org/officeDocument/2006/relationships/image" Target="../media/image4.jpeg"/><Relationship Id="rId15" Type="http://schemas.openxmlformats.org/officeDocument/2006/relationships/image" Target="../media/image17.svg"/><Relationship Id="rId10" Type="http://schemas.openxmlformats.org/officeDocument/2006/relationships/image" Target="../media/image12.jpeg"/><Relationship Id="rId4" Type="http://schemas.openxmlformats.org/officeDocument/2006/relationships/image" Target="../media/image3.jpeg"/><Relationship Id="rId9" Type="http://schemas.openxmlformats.org/officeDocument/2006/relationships/image" Target="../media/image11.sv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10" Type="http://schemas.openxmlformats.org/officeDocument/2006/relationships/image" Target="../media/image31.png"/><Relationship Id="rId4" Type="http://schemas.openxmlformats.org/officeDocument/2006/relationships/image" Target="../media/image3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593280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6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286000" y="1754981"/>
            <a:ext cx="13716000" cy="3509962"/>
            <a:chOff x="0" y="0"/>
            <a:chExt cx="18288000" cy="467995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288000" cy="4679950"/>
            </a:xfrm>
            <a:custGeom>
              <a:avLst/>
              <a:gdLst/>
              <a:ahLst/>
              <a:cxnLst/>
              <a:rect l="l" t="t" r="r" b="b"/>
              <a:pathLst>
                <a:path w="18288000" h="4679950">
                  <a:moveTo>
                    <a:pt x="0" y="0"/>
                  </a:moveTo>
                  <a:lnTo>
                    <a:pt x="18288000" y="0"/>
                  </a:lnTo>
                  <a:lnTo>
                    <a:pt x="18288000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0"/>
              <a:ext cx="18288000" cy="45847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8748"/>
                </a:lnSpc>
              </a:pPr>
              <a:r>
                <a:rPr lang="en-US" sz="8100" b="1">
                  <a:solidFill>
                    <a:srgbClr val="156082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Status of </a:t>
              </a:r>
              <a:r>
                <a:rPr lang="en-US" sz="8100" b="1" i="1">
                  <a:solidFill>
                    <a:srgbClr val="156082"/>
                  </a:solidFill>
                  <a:latin typeface="Aptos Bold Italics"/>
                  <a:ea typeface="Aptos Bold Italics"/>
                  <a:cs typeface="Aptos Bold Italics"/>
                  <a:sym typeface="Aptos Bold Italics"/>
                </a:rPr>
                <a:t>Artemia</a:t>
              </a:r>
              <a:r>
                <a:rPr lang="en-US" sz="8100" b="1">
                  <a:solidFill>
                    <a:srgbClr val="156082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production in the artisanal saltworks in the Mekong delta, Vietnam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395327" y="5848350"/>
            <a:ext cx="5920873" cy="1739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1F4E79"/>
                </a:solidFill>
                <a:latin typeface="Calibri (MS)"/>
                <a:ea typeface="Calibri (MS)"/>
                <a:cs typeface="Calibri (MS)"/>
                <a:sym typeface="Calibri (MS)"/>
              </a:rPr>
              <a:t>VN Ut</a:t>
            </a:r>
            <a:r>
              <a:rPr lang="en-US" sz="27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</a:t>
            </a:r>
            <a:r>
              <a:rPr lang="en-US" sz="2700">
                <a:solidFill>
                  <a:srgbClr val="1F4E79"/>
                </a:solidFill>
                <a:latin typeface="Calibri (MS)"/>
                <a:ea typeface="Calibri (MS)"/>
                <a:cs typeface="Calibri (MS)"/>
                <a:sym typeface="Calibri (MS)"/>
              </a:rPr>
              <a:t>, LV Thong</a:t>
            </a:r>
            <a:r>
              <a:rPr lang="en-US" sz="27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</a:t>
            </a:r>
            <a:r>
              <a:rPr lang="en-US" sz="2700">
                <a:solidFill>
                  <a:srgbClr val="1F4E79"/>
                </a:solidFill>
                <a:latin typeface="Calibri (MS)"/>
                <a:ea typeface="Calibri (MS)"/>
                <a:cs typeface="Calibri (MS)"/>
                <a:sym typeface="Calibri (MS)"/>
              </a:rPr>
              <a:t>, Sorgeloos² and NV Hoa</a:t>
            </a:r>
            <a:r>
              <a:rPr lang="en-US" sz="27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</a:t>
            </a:r>
          </a:p>
          <a:p>
            <a:pPr algn="r">
              <a:lnSpc>
                <a:spcPts val="3359"/>
              </a:lnSpc>
            </a:pPr>
            <a:r>
              <a:rPr lang="en-US" sz="2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¹Cantho University, Vietnam,          ²Ghent University, Belgium</a:t>
            </a:r>
          </a:p>
          <a:p>
            <a:pPr algn="l">
              <a:lnSpc>
                <a:spcPts val="3240"/>
              </a:lnSpc>
            </a:pPr>
            <a:endParaRPr lang="en-US" sz="2799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549013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035297" y="495043"/>
            <a:ext cx="6217406" cy="337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7"/>
              </a:lnSpc>
            </a:pPr>
            <a:r>
              <a:rPr lang="en-US" sz="3329" b="1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Maximizing biomass yields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917954" y="1451610"/>
            <a:ext cx="14170914" cy="6972300"/>
            <a:chOff x="0" y="0"/>
            <a:chExt cx="18894552" cy="929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894552" cy="9296400"/>
            </a:xfrm>
            <a:custGeom>
              <a:avLst/>
              <a:gdLst/>
              <a:ahLst/>
              <a:cxnLst/>
              <a:rect l="l" t="t" r="r" b="b"/>
              <a:pathLst>
                <a:path w="18894552" h="9296400">
                  <a:moveTo>
                    <a:pt x="0" y="0"/>
                  </a:moveTo>
                  <a:lnTo>
                    <a:pt x="18894552" y="0"/>
                  </a:lnTo>
                  <a:lnTo>
                    <a:pt x="18894552" y="9296400"/>
                  </a:lnTo>
                  <a:lnTo>
                    <a:pt x="0" y="929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554200" y="9747475"/>
            <a:ext cx="1991573" cy="32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358511" y="9601452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8294" y="929269"/>
            <a:ext cx="11630025" cy="1229287"/>
            <a:chOff x="0" y="0"/>
            <a:chExt cx="15506700" cy="163904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5506700" cy="1639062"/>
            </a:xfrm>
            <a:custGeom>
              <a:avLst/>
              <a:gdLst/>
              <a:ahLst/>
              <a:cxnLst/>
              <a:rect l="l" t="t" r="r" b="b"/>
              <a:pathLst>
                <a:path w="15506700" h="1639062">
                  <a:moveTo>
                    <a:pt x="0" y="0"/>
                  </a:moveTo>
                  <a:lnTo>
                    <a:pt x="15506700" y="0"/>
                  </a:lnTo>
                  <a:lnTo>
                    <a:pt x="15506700" y="1639062"/>
                  </a:lnTo>
                  <a:lnTo>
                    <a:pt x="0" y="1639062"/>
                  </a:lnTo>
                  <a:close/>
                </a:path>
              </a:pathLst>
            </a:custGeom>
            <a:blipFill>
              <a:blip r:embed="rId6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78294" y="950700"/>
            <a:ext cx="11630025" cy="1207856"/>
            <a:chOff x="0" y="0"/>
            <a:chExt cx="15506700" cy="161047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506700" cy="1610474"/>
            </a:xfrm>
            <a:custGeom>
              <a:avLst/>
              <a:gdLst/>
              <a:ahLst/>
              <a:cxnLst/>
              <a:rect l="l" t="t" r="r" b="b"/>
              <a:pathLst>
                <a:path w="15506700" h="1610474">
                  <a:moveTo>
                    <a:pt x="0" y="0"/>
                  </a:moveTo>
                  <a:lnTo>
                    <a:pt x="15506700" y="0"/>
                  </a:lnTo>
                  <a:lnTo>
                    <a:pt x="15506700" y="1610474"/>
                  </a:lnTo>
                  <a:lnTo>
                    <a:pt x="0" y="1610474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8575"/>
              <a:ext cx="15506700" cy="15818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0070C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Biomass production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010400" y="2446812"/>
            <a:ext cx="9363532" cy="6950544"/>
            <a:chOff x="0" y="0"/>
            <a:chExt cx="12774168" cy="9543415"/>
          </a:xfrm>
        </p:grpSpPr>
        <p:sp>
          <p:nvSpPr>
            <p:cNvPr id="25" name="Freeform 25" descr="D:\HoaLenovo_03052010\Hinhart-powerpoint\PicsSKhoi Artemia\IMG_2170 (Medium).jpg"/>
            <p:cNvSpPr/>
            <p:nvPr/>
          </p:nvSpPr>
          <p:spPr>
            <a:xfrm>
              <a:off x="0" y="0"/>
              <a:ext cx="12774168" cy="9543415"/>
            </a:xfrm>
            <a:custGeom>
              <a:avLst/>
              <a:gdLst/>
              <a:ahLst/>
              <a:cxnLst/>
              <a:rect l="l" t="t" r="r" b="b"/>
              <a:pathLst>
                <a:path w="12774168" h="9543415">
                  <a:moveTo>
                    <a:pt x="0" y="0"/>
                  </a:moveTo>
                  <a:lnTo>
                    <a:pt x="12774168" y="0"/>
                  </a:lnTo>
                  <a:lnTo>
                    <a:pt x="12774168" y="9543415"/>
                  </a:lnTo>
                  <a:lnTo>
                    <a:pt x="0" y="9543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t="-17" b="-1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06906" y="3585658"/>
            <a:ext cx="5240941" cy="3769328"/>
            <a:chOff x="0" y="0"/>
            <a:chExt cx="6987921" cy="502577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987921" cy="5025771"/>
            </a:xfrm>
            <a:custGeom>
              <a:avLst/>
              <a:gdLst/>
              <a:ahLst/>
              <a:cxnLst/>
              <a:rect l="l" t="t" r="r" b="b"/>
              <a:pathLst>
                <a:path w="6987921" h="5025771">
                  <a:moveTo>
                    <a:pt x="0" y="0"/>
                  </a:moveTo>
                  <a:lnTo>
                    <a:pt x="6987921" y="0"/>
                  </a:lnTo>
                  <a:lnTo>
                    <a:pt x="6987921" y="5025771"/>
                  </a:lnTo>
                  <a:lnTo>
                    <a:pt x="0" y="5025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3940" r="-39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273970" y="7354986"/>
            <a:ext cx="3314700" cy="553974"/>
            <a:chOff x="0" y="0"/>
            <a:chExt cx="4419600" cy="73863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419600" cy="738632"/>
            </a:xfrm>
            <a:custGeom>
              <a:avLst/>
              <a:gdLst/>
              <a:ahLst/>
              <a:cxnLst/>
              <a:rect l="l" t="t" r="r" b="b"/>
              <a:pathLst>
                <a:path w="4419600" h="738632">
                  <a:moveTo>
                    <a:pt x="0" y="0"/>
                  </a:moveTo>
                  <a:lnTo>
                    <a:pt x="4419600" y="0"/>
                  </a:lnTo>
                  <a:lnTo>
                    <a:pt x="4419600" y="738632"/>
                  </a:lnTo>
                  <a:lnTo>
                    <a:pt x="0" y="7386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324767" y="7405783"/>
            <a:ext cx="3213097" cy="45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>
                <a:solidFill>
                  <a:srgbClr val="C04F15"/>
                </a:solidFill>
                <a:latin typeface="Aptos Bold Italics"/>
                <a:ea typeface="Aptos Bold Italics"/>
                <a:cs typeface="Aptos Bold Italics"/>
                <a:sym typeface="Aptos Bold Italics"/>
              </a:rPr>
              <a:t>Artemia</a:t>
            </a:r>
            <a:r>
              <a:rPr lang="en-US" sz="2700" b="1">
                <a:solidFill>
                  <a:srgbClr val="C04F15"/>
                </a:solidFill>
                <a:latin typeface="Aptos Bold"/>
                <a:ea typeface="Aptos Bold"/>
                <a:cs typeface="Aptos Bold"/>
                <a:sym typeface="Aptos Bold"/>
              </a:rPr>
              <a:t> biomass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040602" y="9353635"/>
            <a:ext cx="4888887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C04F15"/>
                </a:solidFill>
                <a:latin typeface="Aptos Bold"/>
                <a:ea typeface="Aptos Bold"/>
                <a:cs typeface="Aptos Bold"/>
                <a:sym typeface="Aptos Bold"/>
              </a:rPr>
              <a:t>Manual biomass harvesting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861190" y="9747474"/>
            <a:ext cx="268458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06551" y="9518355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43000" y="0"/>
            <a:ext cx="16764000" cy="9429750"/>
            <a:chOff x="0" y="0"/>
            <a:chExt cx="22352000" cy="12573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352000" cy="12573000"/>
            </a:xfrm>
            <a:custGeom>
              <a:avLst/>
              <a:gdLst/>
              <a:ahLst/>
              <a:cxnLst/>
              <a:rect l="l" t="t" r="r" b="b"/>
              <a:pathLst>
                <a:path w="22352000" h="12573000">
                  <a:moveTo>
                    <a:pt x="0" y="0"/>
                  </a:moveTo>
                  <a:lnTo>
                    <a:pt x="22352000" y="0"/>
                  </a:lnTo>
                  <a:lnTo>
                    <a:pt x="22352000" y="12573000"/>
                  </a:lnTo>
                  <a:lnTo>
                    <a:pt x="0" y="12573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C3A0B-F097-4997-AF95-51FEAB6B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150" y="1590713"/>
            <a:ext cx="11315700" cy="714375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en-US" sz="4800" dirty="0"/>
              <a:t>Production scales / Families involved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0FBBA-A7BB-4B4A-AC5E-43ABFA6570E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9624E999-A1E4-4BBA-8621-FA0799815E85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A74F6C-F383-464A-9A72-17316E685BC8}"/>
              </a:ext>
            </a:extLst>
          </p:cNvPr>
          <p:cNvGraphicFramePr/>
          <p:nvPr/>
        </p:nvGraphicFramePr>
        <p:xfrm>
          <a:off x="7086600" y="25908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FFED21E5-93D6-46C4-AA52-AE675C003E23}"/>
              </a:ext>
            </a:extLst>
          </p:cNvPr>
          <p:cNvGrpSpPr/>
          <p:nvPr/>
        </p:nvGrpSpPr>
        <p:grpSpPr>
          <a:xfrm>
            <a:off x="6515100" y="2577257"/>
            <a:ext cx="9144000" cy="5981700"/>
            <a:chOff x="2743200" y="1828800"/>
            <a:chExt cx="6096000" cy="3987800"/>
          </a:xfrm>
          <a:solidFill>
            <a:srgbClr val="002060"/>
          </a:solidFill>
        </p:grpSpPr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D596C552-D1B7-4E45-B34C-332A5DA831A3}"/>
                </a:ext>
              </a:extLst>
            </p:cNvPr>
            <p:cNvSpPr/>
            <p:nvPr/>
          </p:nvSpPr>
          <p:spPr>
            <a:xfrm>
              <a:off x="2743200" y="1828800"/>
              <a:ext cx="304800" cy="381000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DDD965F3-8A11-4180-A933-72AA3CFE43DA}"/>
                </a:ext>
              </a:extLst>
            </p:cNvPr>
            <p:cNvSpPr/>
            <p:nvPr/>
          </p:nvSpPr>
          <p:spPr>
            <a:xfrm>
              <a:off x="2819400" y="5511800"/>
              <a:ext cx="6019800" cy="304800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C69F963-DE13-4C56-909E-09FD37BD0C65}"/>
              </a:ext>
            </a:extLst>
          </p:cNvPr>
          <p:cNvSpPr txBox="1"/>
          <p:nvPr/>
        </p:nvSpPr>
        <p:spPr>
          <a:xfrm>
            <a:off x="2202873" y="4183112"/>
            <a:ext cx="431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Artemia production scales in </a:t>
            </a:r>
            <a:r>
              <a:rPr lang="en-US" sz="2400" dirty="0" err="1"/>
              <a:t>Vinhchau-Baclieu</a:t>
            </a:r>
            <a:r>
              <a:rPr lang="en-US" sz="2400" dirty="0"/>
              <a:t> since 90’s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F84D9460-762D-45D8-AA28-2F19D339A3E8}"/>
              </a:ext>
            </a:extLst>
          </p:cNvPr>
          <p:cNvSpPr/>
          <p:nvPr/>
        </p:nvSpPr>
        <p:spPr>
          <a:xfrm>
            <a:off x="9258300" y="3396407"/>
            <a:ext cx="3429000" cy="1943100"/>
          </a:xfrm>
          <a:prstGeom prst="arc">
            <a:avLst/>
          </a:prstGeom>
          <a:ln w="76200">
            <a:solidFill>
              <a:srgbClr val="FF996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4235CF-AA44-4399-91EC-3250831CE95D}"/>
              </a:ext>
            </a:extLst>
          </p:cNvPr>
          <p:cNvSpPr txBox="1"/>
          <p:nvPr/>
        </p:nvSpPr>
        <p:spPr>
          <a:xfrm>
            <a:off x="12230100" y="5520304"/>
            <a:ext cx="308610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Converted to shrimp ponds ,wind farm project …</a:t>
            </a:r>
          </a:p>
          <a:p>
            <a:endParaRPr lang="en-US" sz="2100" dirty="0">
              <a:solidFill>
                <a:schemeClr val="bg1"/>
              </a:solidFill>
            </a:endParaRPr>
          </a:p>
          <a:p>
            <a:r>
              <a:rPr lang="en-US" sz="2100" dirty="0">
                <a:solidFill>
                  <a:schemeClr val="bg1"/>
                </a:solidFill>
              </a:rPr>
              <a:t>Abnormal weather has </a:t>
            </a:r>
          </a:p>
          <a:p>
            <a:r>
              <a:rPr lang="en-US" sz="2100" dirty="0">
                <a:solidFill>
                  <a:schemeClr val="bg1"/>
                </a:solidFill>
              </a:rPr>
              <a:t>negative impact on </a:t>
            </a:r>
          </a:p>
          <a:p>
            <a:r>
              <a:rPr lang="en-US" sz="2100" dirty="0">
                <a:solidFill>
                  <a:schemeClr val="bg1"/>
                </a:solidFill>
              </a:rPr>
              <a:t>Artemia farming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6E5D17-7308-4129-BA01-ACB68E1B4C1F}"/>
              </a:ext>
            </a:extLst>
          </p:cNvPr>
          <p:cNvSpPr txBox="1"/>
          <p:nvPr/>
        </p:nvSpPr>
        <p:spPr>
          <a:xfrm>
            <a:off x="2971348" y="6499717"/>
            <a:ext cx="25221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Families involved </a:t>
            </a:r>
            <a:br>
              <a:rPr lang="en-US" sz="2400" dirty="0"/>
            </a:br>
            <a:r>
              <a:rPr lang="en-US" sz="2400" dirty="0"/>
              <a:t>in Artemia farming</a:t>
            </a:r>
          </a:p>
        </p:txBody>
      </p:sp>
    </p:spTree>
    <p:extLst>
      <p:ext uri="{BB962C8B-B14F-4D97-AF65-F5344CB8AC3E}">
        <p14:creationId xmlns:p14="http://schemas.microsoft.com/office/powerpoint/2010/main" val="32741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4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399045" y="9504724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28954" cy="429641"/>
            </a:xfrm>
            <a:custGeom>
              <a:avLst/>
              <a:gdLst/>
              <a:ahLst/>
              <a:cxnLst/>
              <a:rect l="l" t="t" r="r" b="b"/>
              <a:pathLst>
                <a:path w="1028954" h="429641">
                  <a:moveTo>
                    <a:pt x="0" y="0"/>
                  </a:moveTo>
                  <a:lnTo>
                    <a:pt x="1028954" y="0"/>
                  </a:lnTo>
                  <a:lnTo>
                    <a:pt x="1028954" y="429641"/>
                  </a:lnTo>
                  <a:lnTo>
                    <a:pt x="0" y="429641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29005" cy="429603"/>
            </a:xfrm>
            <a:custGeom>
              <a:avLst/>
              <a:gdLst/>
              <a:ahLst/>
              <a:cxnLst/>
              <a:rect l="l" t="t" r="r" b="b"/>
              <a:pathLst>
                <a:path w="1029005" h="429603">
                  <a:moveTo>
                    <a:pt x="0" y="0"/>
                  </a:moveTo>
                  <a:lnTo>
                    <a:pt x="1029005" y="0"/>
                  </a:lnTo>
                  <a:lnTo>
                    <a:pt x="1029005" y="429603"/>
                  </a:lnTo>
                  <a:lnTo>
                    <a:pt x="0" y="429603"/>
                  </a:lnTo>
                  <a:close/>
                </a:path>
              </a:pathLst>
            </a:custGeom>
            <a:blipFill>
              <a:blip r:embed="rId8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029005" cy="4296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60"/>
                </a:lnSpc>
              </a:pPr>
              <a:r>
                <a:rPr lang="en-US" sz="1800" b="1">
                  <a:solidFill>
                    <a:srgbClr val="ED7D3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16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37212" y="9571178"/>
            <a:ext cx="12213003" cy="486899"/>
            <a:chOff x="0" y="0"/>
            <a:chExt cx="16284004" cy="64919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6283939" cy="649224"/>
            </a:xfrm>
            <a:custGeom>
              <a:avLst/>
              <a:gdLst/>
              <a:ahLst/>
              <a:cxnLst/>
              <a:rect l="l" t="t" r="r" b="b"/>
              <a:pathLst>
                <a:path w="16283939" h="649224">
                  <a:moveTo>
                    <a:pt x="0" y="0"/>
                  </a:moveTo>
                  <a:lnTo>
                    <a:pt x="16283939" y="0"/>
                  </a:lnTo>
                  <a:lnTo>
                    <a:pt x="16283939" y="649224"/>
                  </a:lnTo>
                  <a:lnTo>
                    <a:pt x="0" y="649224"/>
                  </a:lnTo>
                  <a:close/>
                </a:path>
              </a:pathLst>
            </a:custGeom>
            <a:blipFill>
              <a:blip r:embed="rId9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10">
            <a:extLst>
              <a:ext uri="{FF2B5EF4-FFF2-40B4-BE49-F238E27FC236}">
                <a16:creationId xmlns:a16="http://schemas.microsoft.com/office/drawing/2014/main" id="{0F0ACBCE-59A5-4CA1-7130-E23C33C6F9CA}"/>
              </a:ext>
            </a:extLst>
          </p:cNvPr>
          <p:cNvGrpSpPr/>
          <p:nvPr/>
        </p:nvGrpSpPr>
        <p:grpSpPr>
          <a:xfrm>
            <a:off x="609601" y="571500"/>
            <a:ext cx="16916400" cy="8305800"/>
            <a:chOff x="0" y="0"/>
            <a:chExt cx="17373600" cy="9296400"/>
          </a:xfrm>
        </p:grpSpPr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C292E96-AAB2-2CA3-FD70-FBFFA0489482}"/>
                </a:ext>
              </a:extLst>
            </p:cNvPr>
            <p:cNvSpPr/>
            <p:nvPr/>
          </p:nvSpPr>
          <p:spPr>
            <a:xfrm>
              <a:off x="0" y="0"/>
              <a:ext cx="17373600" cy="9296400"/>
            </a:xfrm>
            <a:custGeom>
              <a:avLst/>
              <a:gdLst/>
              <a:ahLst/>
              <a:cxnLst/>
              <a:rect l="l" t="t" r="r" b="b"/>
              <a:pathLst>
                <a:path w="17373600" h="9296400">
                  <a:moveTo>
                    <a:pt x="0" y="0"/>
                  </a:moveTo>
                  <a:lnTo>
                    <a:pt x="17373600" y="0"/>
                  </a:lnTo>
                  <a:lnTo>
                    <a:pt x="17373600" y="9296400"/>
                  </a:lnTo>
                  <a:lnTo>
                    <a:pt x="0" y="929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4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10418" y="9563524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28954" cy="429641"/>
            </a:xfrm>
            <a:custGeom>
              <a:avLst/>
              <a:gdLst/>
              <a:ahLst/>
              <a:cxnLst/>
              <a:rect l="l" t="t" r="r" b="b"/>
              <a:pathLst>
                <a:path w="1028954" h="429641">
                  <a:moveTo>
                    <a:pt x="0" y="0"/>
                  </a:moveTo>
                  <a:lnTo>
                    <a:pt x="1028954" y="0"/>
                  </a:lnTo>
                  <a:lnTo>
                    <a:pt x="1028954" y="429641"/>
                  </a:lnTo>
                  <a:lnTo>
                    <a:pt x="0" y="429641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29005" cy="429603"/>
            </a:xfrm>
            <a:custGeom>
              <a:avLst/>
              <a:gdLst/>
              <a:ahLst/>
              <a:cxnLst/>
              <a:rect l="l" t="t" r="r" b="b"/>
              <a:pathLst>
                <a:path w="1029005" h="429603">
                  <a:moveTo>
                    <a:pt x="0" y="0"/>
                  </a:moveTo>
                  <a:lnTo>
                    <a:pt x="1029005" y="0"/>
                  </a:lnTo>
                  <a:lnTo>
                    <a:pt x="1029005" y="429603"/>
                  </a:lnTo>
                  <a:lnTo>
                    <a:pt x="0" y="429603"/>
                  </a:lnTo>
                  <a:close/>
                </a:path>
              </a:pathLst>
            </a:custGeom>
            <a:blipFill>
              <a:blip r:embed="rId8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029005" cy="4296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60"/>
                </a:lnSpc>
              </a:pPr>
              <a:r>
                <a:rPr lang="en-US" sz="1800" b="1">
                  <a:solidFill>
                    <a:srgbClr val="ED7D3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17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95400" y="1866900"/>
            <a:ext cx="15384685" cy="7331240"/>
            <a:chOff x="0" y="0"/>
            <a:chExt cx="20512913" cy="977498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0512912" cy="9774936"/>
            </a:xfrm>
            <a:custGeom>
              <a:avLst/>
              <a:gdLst/>
              <a:ahLst/>
              <a:cxnLst/>
              <a:rect l="l" t="t" r="r" b="b"/>
              <a:pathLst>
                <a:path w="20512912" h="9774936">
                  <a:moveTo>
                    <a:pt x="0" y="0"/>
                  </a:moveTo>
                  <a:lnTo>
                    <a:pt x="20512912" y="0"/>
                  </a:lnTo>
                  <a:lnTo>
                    <a:pt x="20512912" y="9774936"/>
                  </a:lnTo>
                  <a:lnTo>
                    <a:pt x="0" y="97749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501140" y="953195"/>
            <a:ext cx="14973205" cy="62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1F4E7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Statistics on area, yield, and production of </a:t>
            </a:r>
            <a:r>
              <a:rPr lang="en-US" sz="3600" b="1" i="1">
                <a:solidFill>
                  <a:srgbClr val="1F4E79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Artemia</a:t>
            </a:r>
            <a:r>
              <a:rPr lang="en-US" sz="3600" b="1">
                <a:solidFill>
                  <a:srgbClr val="1F4E7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cysts in Vinh Chau, Bac Lieu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2663" y="9544557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64C365C-DBEA-01D4-0393-DB0C3C5224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0" y="572231"/>
            <a:ext cx="17206672" cy="88253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325600" y="9747475"/>
            <a:ext cx="2220173" cy="32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573701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04800" y="-5114"/>
            <a:ext cx="17830800" cy="9482358"/>
            <a:chOff x="0" y="0"/>
            <a:chExt cx="23774400" cy="127725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3774400" cy="12772517"/>
            </a:xfrm>
            <a:custGeom>
              <a:avLst/>
              <a:gdLst/>
              <a:ahLst/>
              <a:cxnLst/>
              <a:rect l="l" t="t" r="r" b="b"/>
              <a:pathLst>
                <a:path w="23774400" h="12772517">
                  <a:moveTo>
                    <a:pt x="0" y="0"/>
                  </a:moveTo>
                  <a:lnTo>
                    <a:pt x="23774400" y="0"/>
                  </a:lnTo>
                  <a:lnTo>
                    <a:pt x="23774400" y="12772517"/>
                  </a:lnTo>
                  <a:lnTo>
                    <a:pt x="0" y="12772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-38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5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395633" y="9460964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13991" y="1185529"/>
            <a:ext cx="4648105" cy="5020151"/>
            <a:chOff x="0" y="0"/>
            <a:chExt cx="6197473" cy="669353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97473" cy="6693535"/>
            </a:xfrm>
            <a:custGeom>
              <a:avLst/>
              <a:gdLst/>
              <a:ahLst/>
              <a:cxnLst/>
              <a:rect l="l" t="t" r="r" b="b"/>
              <a:pathLst>
                <a:path w="6197473" h="6693535">
                  <a:moveTo>
                    <a:pt x="0" y="0"/>
                  </a:moveTo>
                  <a:lnTo>
                    <a:pt x="6197473" y="0"/>
                  </a:lnTo>
                  <a:lnTo>
                    <a:pt x="6197473" y="6693535"/>
                  </a:lnTo>
                  <a:lnTo>
                    <a:pt x="0" y="6693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85391" y="9631166"/>
            <a:ext cx="676799" cy="322202"/>
            <a:chOff x="0" y="0"/>
            <a:chExt cx="902399" cy="42960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02462" cy="429641"/>
            </a:xfrm>
            <a:custGeom>
              <a:avLst/>
              <a:gdLst/>
              <a:ahLst/>
              <a:cxnLst/>
              <a:rect l="l" t="t" r="r" b="b"/>
              <a:pathLst>
                <a:path w="902462" h="429641">
                  <a:moveTo>
                    <a:pt x="0" y="0"/>
                  </a:moveTo>
                  <a:lnTo>
                    <a:pt x="902462" y="0"/>
                  </a:lnTo>
                  <a:lnTo>
                    <a:pt x="902462" y="429641"/>
                  </a:lnTo>
                  <a:lnTo>
                    <a:pt x="0" y="429641"/>
                  </a:lnTo>
                  <a:close/>
                </a:path>
              </a:pathLst>
            </a:custGeom>
            <a:blipFill>
              <a:blip r:embed="rId9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85391" y="9631166"/>
            <a:ext cx="676799" cy="322202"/>
            <a:chOff x="0" y="0"/>
            <a:chExt cx="902399" cy="42960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02399" cy="429603"/>
            </a:xfrm>
            <a:custGeom>
              <a:avLst/>
              <a:gdLst/>
              <a:ahLst/>
              <a:cxnLst/>
              <a:rect l="l" t="t" r="r" b="b"/>
              <a:pathLst>
                <a:path w="902399" h="429603">
                  <a:moveTo>
                    <a:pt x="0" y="0"/>
                  </a:moveTo>
                  <a:lnTo>
                    <a:pt x="902399" y="0"/>
                  </a:lnTo>
                  <a:lnTo>
                    <a:pt x="902399" y="429603"/>
                  </a:lnTo>
                  <a:lnTo>
                    <a:pt x="0" y="429603"/>
                  </a:lnTo>
                  <a:close/>
                </a:path>
              </a:pathLst>
            </a:custGeom>
            <a:blipFill>
              <a:blip r:embed="rId10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902399" cy="4296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60"/>
                </a:lnSpc>
              </a:pPr>
              <a:r>
                <a:rPr lang="en-US" sz="1800" b="1">
                  <a:solidFill>
                    <a:srgbClr val="ED7D3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422967" y="363884"/>
            <a:ext cx="17366847" cy="47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b="1">
                <a:solidFill>
                  <a:srgbClr val="0E28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VIETNAM: </a:t>
            </a:r>
            <a:r>
              <a:rPr lang="en-US" sz="3600" b="1">
                <a:solidFill>
                  <a:srgbClr val="EE593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premium cysts farming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96443" y="9322677"/>
            <a:ext cx="12213003" cy="486899"/>
            <a:chOff x="0" y="0"/>
            <a:chExt cx="16284004" cy="64919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6283939" cy="649224"/>
            </a:xfrm>
            <a:custGeom>
              <a:avLst/>
              <a:gdLst/>
              <a:ahLst/>
              <a:cxnLst/>
              <a:rect l="l" t="t" r="r" b="b"/>
              <a:pathLst>
                <a:path w="16283939" h="649224">
                  <a:moveTo>
                    <a:pt x="0" y="0"/>
                  </a:moveTo>
                  <a:lnTo>
                    <a:pt x="16283939" y="0"/>
                  </a:lnTo>
                  <a:lnTo>
                    <a:pt x="16283939" y="649224"/>
                  </a:lnTo>
                  <a:lnTo>
                    <a:pt x="0" y="649224"/>
                  </a:lnTo>
                  <a:close/>
                </a:path>
              </a:pathLst>
            </a:custGeom>
            <a:blipFill>
              <a:blip r:embed="rId11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414591" y="1183310"/>
            <a:ext cx="9317069" cy="921830"/>
            <a:chOff x="0" y="0"/>
            <a:chExt cx="12422759" cy="122910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2422759" cy="1229106"/>
            </a:xfrm>
            <a:custGeom>
              <a:avLst/>
              <a:gdLst/>
              <a:ahLst/>
              <a:cxnLst/>
              <a:rect l="l" t="t" r="r" b="b"/>
              <a:pathLst>
                <a:path w="12422759" h="1229106">
                  <a:moveTo>
                    <a:pt x="0" y="0"/>
                  </a:moveTo>
                  <a:lnTo>
                    <a:pt x="12422759" y="0"/>
                  </a:lnTo>
                  <a:lnTo>
                    <a:pt x="12422759" y="1229106"/>
                  </a:lnTo>
                  <a:lnTo>
                    <a:pt x="0" y="1229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414591" y="2294401"/>
            <a:ext cx="4343400" cy="3911251"/>
            <a:chOff x="0" y="0"/>
            <a:chExt cx="5791200" cy="521500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791200" cy="5215001"/>
            </a:xfrm>
            <a:custGeom>
              <a:avLst/>
              <a:gdLst/>
              <a:ahLst/>
              <a:cxnLst/>
              <a:rect l="l" t="t" r="r" b="b"/>
              <a:pathLst>
                <a:path w="5791200" h="5215001">
                  <a:moveTo>
                    <a:pt x="0" y="0"/>
                  </a:moveTo>
                  <a:lnTo>
                    <a:pt x="5791200" y="0"/>
                  </a:lnTo>
                  <a:lnTo>
                    <a:pt x="5791200" y="5215001"/>
                  </a:lnTo>
                  <a:lnTo>
                    <a:pt x="0" y="5215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414591" y="6385160"/>
            <a:ext cx="4343400" cy="2484596"/>
            <a:chOff x="0" y="0"/>
            <a:chExt cx="5791200" cy="3312795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5791200" cy="3312795"/>
            </a:xfrm>
            <a:custGeom>
              <a:avLst/>
              <a:gdLst/>
              <a:ahLst/>
              <a:cxnLst/>
              <a:rect l="l" t="t" r="r" b="b"/>
              <a:pathLst>
                <a:path w="5791200" h="3312795">
                  <a:moveTo>
                    <a:pt x="0" y="0"/>
                  </a:moveTo>
                  <a:lnTo>
                    <a:pt x="5791200" y="0"/>
                  </a:lnTo>
                  <a:lnTo>
                    <a:pt x="5791200" y="3312795"/>
                  </a:lnTo>
                  <a:lnTo>
                    <a:pt x="0" y="3312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613982" y="7402087"/>
            <a:ext cx="4648105" cy="1423606"/>
            <a:chOff x="0" y="0"/>
            <a:chExt cx="6197473" cy="1898142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197473" cy="1898142"/>
            </a:xfrm>
            <a:custGeom>
              <a:avLst/>
              <a:gdLst/>
              <a:ahLst/>
              <a:cxnLst/>
              <a:rect l="l" t="t" r="r" b="b"/>
              <a:pathLst>
                <a:path w="6197473" h="1898142">
                  <a:moveTo>
                    <a:pt x="0" y="0"/>
                  </a:moveTo>
                  <a:lnTo>
                    <a:pt x="6197473" y="0"/>
                  </a:lnTo>
                  <a:lnTo>
                    <a:pt x="6197473" y="1898142"/>
                  </a:lnTo>
                  <a:lnTo>
                    <a:pt x="0" y="1898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910534" y="5804659"/>
            <a:ext cx="6741414" cy="2657475"/>
            <a:chOff x="0" y="0"/>
            <a:chExt cx="8988552" cy="35433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988552" cy="3543300"/>
            </a:xfrm>
            <a:custGeom>
              <a:avLst/>
              <a:gdLst/>
              <a:ahLst/>
              <a:cxnLst/>
              <a:rect l="l" t="t" r="r" b="b"/>
              <a:pathLst>
                <a:path w="8988552" h="3543300">
                  <a:moveTo>
                    <a:pt x="0" y="0"/>
                  </a:moveTo>
                  <a:lnTo>
                    <a:pt x="8988552" y="0"/>
                  </a:lnTo>
                  <a:lnTo>
                    <a:pt x="8988552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927041" y="2294401"/>
            <a:ext cx="6741414" cy="3330797"/>
            <a:chOff x="0" y="0"/>
            <a:chExt cx="8988552" cy="444106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988552" cy="4441063"/>
            </a:xfrm>
            <a:custGeom>
              <a:avLst/>
              <a:gdLst/>
              <a:ahLst/>
              <a:cxnLst/>
              <a:rect l="l" t="t" r="r" b="b"/>
              <a:pathLst>
                <a:path w="8988552" h="4441063">
                  <a:moveTo>
                    <a:pt x="0" y="0"/>
                  </a:moveTo>
                  <a:lnTo>
                    <a:pt x="8988552" y="0"/>
                  </a:lnTo>
                  <a:lnTo>
                    <a:pt x="8988552" y="4441063"/>
                  </a:lnTo>
                  <a:lnTo>
                    <a:pt x="0" y="4441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13991" y="6387379"/>
            <a:ext cx="4648105" cy="921734"/>
            <a:chOff x="0" y="0"/>
            <a:chExt cx="6197473" cy="1228979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6197473" cy="1228979"/>
            </a:xfrm>
            <a:custGeom>
              <a:avLst/>
              <a:gdLst/>
              <a:ahLst/>
              <a:cxnLst/>
              <a:rect l="l" t="t" r="r" b="b"/>
              <a:pathLst>
                <a:path w="6197473" h="1228979">
                  <a:moveTo>
                    <a:pt x="0" y="0"/>
                  </a:moveTo>
                  <a:lnTo>
                    <a:pt x="6197473" y="0"/>
                  </a:lnTo>
                  <a:lnTo>
                    <a:pt x="6197473" y="1228979"/>
                  </a:lnTo>
                  <a:lnTo>
                    <a:pt x="0" y="12289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13991" y="8130454"/>
            <a:ext cx="360902" cy="695230"/>
            <a:chOff x="0" y="0"/>
            <a:chExt cx="481203" cy="926973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481203" cy="926973"/>
            </a:xfrm>
            <a:custGeom>
              <a:avLst/>
              <a:gdLst/>
              <a:ahLst/>
              <a:cxnLst/>
              <a:rect l="l" t="t" r="r" b="b"/>
              <a:pathLst>
                <a:path w="481203" h="926973">
                  <a:moveTo>
                    <a:pt x="0" y="0"/>
                  </a:moveTo>
                  <a:lnTo>
                    <a:pt x="481203" y="0"/>
                  </a:lnTo>
                  <a:lnTo>
                    <a:pt x="481203" y="926973"/>
                  </a:lnTo>
                  <a:lnTo>
                    <a:pt x="0" y="926973"/>
                  </a:lnTo>
                  <a:close/>
                </a:path>
              </a:pathLst>
            </a:custGeom>
            <a:solidFill>
              <a:srgbClr val="FAD79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5652718" y="-4"/>
            <a:ext cx="1187101" cy="2180082"/>
            <a:chOff x="0" y="0"/>
            <a:chExt cx="1582801" cy="2906776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582801" cy="2906776"/>
            </a:xfrm>
            <a:custGeom>
              <a:avLst/>
              <a:gdLst/>
              <a:ahLst/>
              <a:cxnLst/>
              <a:rect l="l" t="t" r="r" b="b"/>
              <a:pathLst>
                <a:path w="1582801" h="2906776">
                  <a:moveTo>
                    <a:pt x="0" y="0"/>
                  </a:moveTo>
                  <a:lnTo>
                    <a:pt x="1582801" y="0"/>
                  </a:lnTo>
                  <a:lnTo>
                    <a:pt x="1582801" y="2906776"/>
                  </a:lnTo>
                  <a:lnTo>
                    <a:pt x="0" y="2906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910534" y="8462172"/>
            <a:ext cx="6741414" cy="407670"/>
            <a:chOff x="0" y="0"/>
            <a:chExt cx="8988552" cy="54356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988552" cy="543560"/>
            </a:xfrm>
            <a:custGeom>
              <a:avLst/>
              <a:gdLst/>
              <a:ahLst/>
              <a:cxnLst/>
              <a:rect l="l" t="t" r="r" b="b"/>
              <a:pathLst>
                <a:path w="8988552" h="543560">
                  <a:moveTo>
                    <a:pt x="0" y="0"/>
                  </a:moveTo>
                  <a:lnTo>
                    <a:pt x="8988552" y="0"/>
                  </a:lnTo>
                  <a:lnTo>
                    <a:pt x="8988552" y="543560"/>
                  </a:lnTo>
                  <a:lnTo>
                    <a:pt x="0" y="543560"/>
                  </a:lnTo>
                  <a:close/>
                </a:path>
              </a:pathLst>
            </a:custGeom>
            <a:solidFill>
              <a:srgbClr val="B7D6E6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325600" y="9747474"/>
            <a:ext cx="222017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626684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 rot="-5400000">
            <a:off x="3371755" y="65408"/>
            <a:ext cx="5000625" cy="9591866"/>
            <a:chOff x="0" y="0"/>
            <a:chExt cx="6667500" cy="1278915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667500" cy="12789154"/>
            </a:xfrm>
            <a:custGeom>
              <a:avLst/>
              <a:gdLst/>
              <a:ahLst/>
              <a:cxnLst/>
              <a:rect l="l" t="t" r="r" b="b"/>
              <a:pathLst>
                <a:path w="6667500" h="12789154">
                  <a:moveTo>
                    <a:pt x="0" y="10865358"/>
                  </a:moveTo>
                  <a:lnTo>
                    <a:pt x="0" y="0"/>
                  </a:lnTo>
                  <a:lnTo>
                    <a:pt x="6667500" y="0"/>
                  </a:lnTo>
                  <a:lnTo>
                    <a:pt x="6667500" y="10865358"/>
                  </a:lnTo>
                  <a:lnTo>
                    <a:pt x="3333750" y="1278915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43050" y="2950902"/>
            <a:ext cx="7600950" cy="3820887"/>
            <a:chOff x="0" y="0"/>
            <a:chExt cx="10134600" cy="509451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134600" cy="5094478"/>
            </a:xfrm>
            <a:custGeom>
              <a:avLst/>
              <a:gdLst/>
              <a:ahLst/>
              <a:cxnLst/>
              <a:rect l="l" t="t" r="r" b="b"/>
              <a:pathLst>
                <a:path w="10134600" h="5094478">
                  <a:moveTo>
                    <a:pt x="0" y="0"/>
                  </a:moveTo>
                  <a:lnTo>
                    <a:pt x="10134600" y="0"/>
                  </a:lnTo>
                  <a:lnTo>
                    <a:pt x="10134600" y="5094478"/>
                  </a:lnTo>
                  <a:lnTo>
                    <a:pt x="0" y="5094478"/>
                  </a:lnTo>
                  <a:close/>
                </a:path>
              </a:pathLst>
            </a:custGeom>
            <a:blipFill>
              <a:blip r:embed="rId6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43050" y="3008033"/>
            <a:ext cx="7600950" cy="3778025"/>
            <a:chOff x="0" y="0"/>
            <a:chExt cx="10134600" cy="503736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134600" cy="5037367"/>
            </a:xfrm>
            <a:custGeom>
              <a:avLst/>
              <a:gdLst/>
              <a:ahLst/>
              <a:cxnLst/>
              <a:rect l="l" t="t" r="r" b="b"/>
              <a:pathLst>
                <a:path w="10134600" h="5037367">
                  <a:moveTo>
                    <a:pt x="0" y="0"/>
                  </a:moveTo>
                  <a:lnTo>
                    <a:pt x="10134600" y="0"/>
                  </a:lnTo>
                  <a:lnTo>
                    <a:pt x="10134600" y="5037367"/>
                  </a:lnTo>
                  <a:lnTo>
                    <a:pt x="0" y="5037367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552450"/>
              <a:ext cx="10134600" cy="44849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832"/>
                </a:lnSpc>
              </a:pPr>
              <a:r>
                <a:rPr lang="en-US" sz="9600" b="1">
                  <a:solidFill>
                    <a:srgbClr val="FFFF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Thank you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7985" y="985133"/>
            <a:ext cx="438150" cy="438150"/>
            <a:chOff x="0" y="0"/>
            <a:chExt cx="584200" cy="584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0" y="0"/>
                  </a:moveTo>
                  <a:lnTo>
                    <a:pt x="584200" y="0"/>
                  </a:lnTo>
                  <a:lnTo>
                    <a:pt x="584200" y="584200"/>
                  </a:lnTo>
                  <a:lnTo>
                    <a:pt x="0" y="584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4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04699" y="9445165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325853" y="1943100"/>
            <a:ext cx="13258800" cy="914400"/>
            <a:chOff x="0" y="0"/>
            <a:chExt cx="17678400" cy="1219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7678400" cy="1219200"/>
            </a:xfrm>
            <a:custGeom>
              <a:avLst/>
              <a:gdLst/>
              <a:ahLst/>
              <a:cxnLst/>
              <a:rect l="l" t="t" r="r" b="b"/>
              <a:pathLst>
                <a:path w="17678400" h="1219200">
                  <a:moveTo>
                    <a:pt x="0" y="0"/>
                  </a:moveTo>
                  <a:lnTo>
                    <a:pt x="17678400" y="0"/>
                  </a:lnTo>
                  <a:lnTo>
                    <a:pt x="176784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6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28575"/>
              <a:ext cx="17678400" cy="11906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82"/>
                </a:lnSpc>
              </a:pPr>
              <a:r>
                <a:rPr lang="en-US" sz="3780" b="1" i="1">
                  <a:solidFill>
                    <a:srgbClr val="993300"/>
                  </a:solidFill>
                  <a:latin typeface="Arial Bold Italics"/>
                  <a:ea typeface="Arial Bold Italics"/>
                  <a:cs typeface="Arial Bold Italics"/>
                  <a:sym typeface="Arial Bold Italics"/>
                </a:rPr>
                <a:t>Steps in the process of Artemia cultivating in salt ponds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336092" y="2857500"/>
            <a:ext cx="14504108" cy="6057900"/>
            <a:chOff x="0" y="0"/>
            <a:chExt cx="18232577" cy="80772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232628" cy="8077200"/>
            </a:xfrm>
            <a:custGeom>
              <a:avLst/>
              <a:gdLst/>
              <a:ahLst/>
              <a:cxnLst/>
              <a:rect l="l" t="t" r="r" b="b"/>
              <a:pathLst>
                <a:path w="18232628" h="8077200">
                  <a:moveTo>
                    <a:pt x="0" y="2019300"/>
                  </a:moveTo>
                  <a:lnTo>
                    <a:pt x="14194028" y="2019300"/>
                  </a:lnTo>
                  <a:lnTo>
                    <a:pt x="14194028" y="0"/>
                  </a:lnTo>
                  <a:lnTo>
                    <a:pt x="18232628" y="4038600"/>
                  </a:lnTo>
                  <a:lnTo>
                    <a:pt x="14194028" y="8077200"/>
                  </a:lnTo>
                  <a:lnTo>
                    <a:pt x="14194028" y="6057900"/>
                  </a:lnTo>
                  <a:lnTo>
                    <a:pt x="0" y="605790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336092" y="4674870"/>
            <a:ext cx="1344073" cy="2423160"/>
            <a:chOff x="0" y="0"/>
            <a:chExt cx="1792097" cy="323088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792097" cy="3230880"/>
            </a:xfrm>
            <a:custGeom>
              <a:avLst/>
              <a:gdLst/>
              <a:ahLst/>
              <a:cxnLst/>
              <a:rect l="l" t="t" r="r" b="b"/>
              <a:pathLst>
                <a:path w="1792097" h="3230880">
                  <a:moveTo>
                    <a:pt x="0" y="298704"/>
                  </a:moveTo>
                  <a:cubicBezTo>
                    <a:pt x="0" y="133731"/>
                    <a:pt x="133731" y="0"/>
                    <a:pt x="298704" y="0"/>
                  </a:cubicBezTo>
                  <a:lnTo>
                    <a:pt x="1493393" y="0"/>
                  </a:lnTo>
                  <a:cubicBezTo>
                    <a:pt x="1658366" y="0"/>
                    <a:pt x="1792097" y="133731"/>
                    <a:pt x="1792097" y="298704"/>
                  </a:cubicBezTo>
                  <a:lnTo>
                    <a:pt x="1792097" y="2932176"/>
                  </a:lnTo>
                  <a:cubicBezTo>
                    <a:pt x="1792097" y="3097149"/>
                    <a:pt x="1658366" y="3230880"/>
                    <a:pt x="1493393" y="3230880"/>
                  </a:cubicBezTo>
                  <a:lnTo>
                    <a:pt x="298704" y="3230880"/>
                  </a:lnTo>
                  <a:cubicBezTo>
                    <a:pt x="133731" y="3230880"/>
                    <a:pt x="0" y="3097149"/>
                    <a:pt x="0" y="29321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398528" y="4737306"/>
            <a:ext cx="1219200" cy="2298287"/>
            <a:chOff x="0" y="0"/>
            <a:chExt cx="1625600" cy="306438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625600" cy="3064383"/>
            </a:xfrm>
            <a:custGeom>
              <a:avLst/>
              <a:gdLst/>
              <a:ahLst/>
              <a:cxnLst/>
              <a:rect l="l" t="t" r="r" b="b"/>
              <a:pathLst>
                <a:path w="1625600" h="3064383">
                  <a:moveTo>
                    <a:pt x="0" y="0"/>
                  </a:moveTo>
                  <a:lnTo>
                    <a:pt x="1625600" y="0"/>
                  </a:lnTo>
                  <a:lnTo>
                    <a:pt x="1625600" y="3064383"/>
                  </a:lnTo>
                  <a:lnTo>
                    <a:pt x="0" y="3064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0" y="0"/>
              <a:ext cx="1625600" cy="3064383"/>
              <a:chOff x="0" y="0"/>
              <a:chExt cx="1625600" cy="3064383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625600" cy="3064381"/>
              </a:xfrm>
              <a:custGeom>
                <a:avLst/>
                <a:gdLst/>
                <a:ahLst/>
                <a:cxnLst/>
                <a:rect l="l" t="t" r="r" b="b"/>
                <a:pathLst>
                  <a:path w="1625600" h="3064381">
                    <a:moveTo>
                      <a:pt x="0" y="0"/>
                    </a:moveTo>
                    <a:lnTo>
                      <a:pt x="1625600" y="0"/>
                    </a:lnTo>
                    <a:lnTo>
                      <a:pt x="1625600" y="3064381"/>
                    </a:lnTo>
                    <a:lnTo>
                      <a:pt x="0" y="3064381"/>
                    </a:lnTo>
                    <a:close/>
                  </a:path>
                </a:pathLst>
              </a:custGeom>
              <a:blipFill>
                <a:blip r:embed="rId8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19050"/>
                <a:ext cx="1625600" cy="304533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  <a:p>
                <a:pPr algn="ctr">
                  <a:lnSpc>
                    <a:spcPts val="1728"/>
                  </a:lnSpc>
                </a:pPr>
                <a:r>
                  <a:rPr lang="en-US" sz="1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Site selection</a:t>
                </a:r>
              </a:p>
            </p:txBody>
          </p:sp>
        </p:grpSp>
      </p:grpSp>
      <p:grpSp>
        <p:nvGrpSpPr>
          <p:cNvPr id="31" name="Group 31"/>
          <p:cNvGrpSpPr/>
          <p:nvPr/>
        </p:nvGrpSpPr>
        <p:grpSpPr>
          <a:xfrm>
            <a:off x="3733800" y="4686310"/>
            <a:ext cx="1344073" cy="2423160"/>
            <a:chOff x="0" y="0"/>
            <a:chExt cx="1792097" cy="323088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792097" cy="3230880"/>
            </a:xfrm>
            <a:custGeom>
              <a:avLst/>
              <a:gdLst/>
              <a:ahLst/>
              <a:cxnLst/>
              <a:rect l="l" t="t" r="r" b="b"/>
              <a:pathLst>
                <a:path w="1792097" h="3230880">
                  <a:moveTo>
                    <a:pt x="0" y="298704"/>
                  </a:moveTo>
                  <a:cubicBezTo>
                    <a:pt x="0" y="133731"/>
                    <a:pt x="133731" y="0"/>
                    <a:pt x="298704" y="0"/>
                  </a:cubicBezTo>
                  <a:lnTo>
                    <a:pt x="1493393" y="0"/>
                  </a:lnTo>
                  <a:cubicBezTo>
                    <a:pt x="1658366" y="0"/>
                    <a:pt x="1792097" y="133731"/>
                    <a:pt x="1792097" y="298704"/>
                  </a:cubicBezTo>
                  <a:lnTo>
                    <a:pt x="1792097" y="2932176"/>
                  </a:lnTo>
                  <a:cubicBezTo>
                    <a:pt x="1792097" y="3097149"/>
                    <a:pt x="1658366" y="3230880"/>
                    <a:pt x="1493393" y="3230880"/>
                  </a:cubicBezTo>
                  <a:lnTo>
                    <a:pt x="298704" y="3230880"/>
                  </a:lnTo>
                  <a:cubicBezTo>
                    <a:pt x="133731" y="3230880"/>
                    <a:pt x="0" y="3097149"/>
                    <a:pt x="0" y="29321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796236" y="4748746"/>
            <a:ext cx="1219200" cy="2298287"/>
            <a:chOff x="0" y="0"/>
            <a:chExt cx="1625600" cy="306438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625600" cy="3064383"/>
            </a:xfrm>
            <a:custGeom>
              <a:avLst/>
              <a:gdLst/>
              <a:ahLst/>
              <a:cxnLst/>
              <a:rect l="l" t="t" r="r" b="b"/>
              <a:pathLst>
                <a:path w="1625600" h="3064383">
                  <a:moveTo>
                    <a:pt x="0" y="0"/>
                  </a:moveTo>
                  <a:lnTo>
                    <a:pt x="1625600" y="0"/>
                  </a:lnTo>
                  <a:lnTo>
                    <a:pt x="1625600" y="3064383"/>
                  </a:lnTo>
                  <a:lnTo>
                    <a:pt x="0" y="3064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0" y="0"/>
              <a:ext cx="1625600" cy="3064383"/>
              <a:chOff x="0" y="0"/>
              <a:chExt cx="1625600" cy="306438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625600" cy="3064381"/>
              </a:xfrm>
              <a:custGeom>
                <a:avLst/>
                <a:gdLst/>
                <a:ahLst/>
                <a:cxnLst/>
                <a:rect l="l" t="t" r="r" b="b"/>
                <a:pathLst>
                  <a:path w="1625600" h="3064381">
                    <a:moveTo>
                      <a:pt x="0" y="0"/>
                    </a:moveTo>
                    <a:lnTo>
                      <a:pt x="1625600" y="0"/>
                    </a:lnTo>
                    <a:lnTo>
                      <a:pt x="1625600" y="3064381"/>
                    </a:lnTo>
                    <a:lnTo>
                      <a:pt x="0" y="3064381"/>
                    </a:lnTo>
                    <a:close/>
                  </a:path>
                </a:pathLst>
              </a:custGeom>
              <a:blipFill>
                <a:blip r:embed="rId8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19050"/>
                <a:ext cx="1625600" cy="304533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  <a:p>
                <a:pPr algn="ctr">
                  <a:lnSpc>
                    <a:spcPts val="1728"/>
                  </a:lnSpc>
                </a:pPr>
                <a:r>
                  <a:rPr lang="en-US" sz="1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System design</a:t>
                </a:r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>
            <a:off x="5166541" y="4686310"/>
            <a:ext cx="1539059" cy="2423160"/>
            <a:chOff x="0" y="0"/>
            <a:chExt cx="2052079" cy="323088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052066" cy="3230880"/>
            </a:xfrm>
            <a:custGeom>
              <a:avLst/>
              <a:gdLst/>
              <a:ahLst/>
              <a:cxnLst/>
              <a:rect l="l" t="t" r="r" b="b"/>
              <a:pathLst>
                <a:path w="2052066" h="3230880">
                  <a:moveTo>
                    <a:pt x="0" y="342011"/>
                  </a:moveTo>
                  <a:cubicBezTo>
                    <a:pt x="0" y="153162"/>
                    <a:pt x="153162" y="0"/>
                    <a:pt x="342011" y="0"/>
                  </a:cubicBezTo>
                  <a:lnTo>
                    <a:pt x="1710055" y="0"/>
                  </a:lnTo>
                  <a:cubicBezTo>
                    <a:pt x="1898904" y="0"/>
                    <a:pt x="2052066" y="153162"/>
                    <a:pt x="2052066" y="342011"/>
                  </a:cubicBezTo>
                  <a:lnTo>
                    <a:pt x="2052066" y="2888869"/>
                  </a:lnTo>
                  <a:cubicBezTo>
                    <a:pt x="2052066" y="3077718"/>
                    <a:pt x="1898904" y="3230880"/>
                    <a:pt x="1710055" y="3230880"/>
                  </a:cubicBezTo>
                  <a:lnTo>
                    <a:pt x="342011" y="3230880"/>
                  </a:lnTo>
                  <a:cubicBezTo>
                    <a:pt x="153162" y="3230880"/>
                    <a:pt x="0" y="3077718"/>
                    <a:pt x="0" y="2888869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238502" y="4758261"/>
            <a:ext cx="1395146" cy="2279247"/>
            <a:chOff x="0" y="0"/>
            <a:chExt cx="1860194" cy="303899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860194" cy="3038996"/>
            </a:xfrm>
            <a:custGeom>
              <a:avLst/>
              <a:gdLst/>
              <a:ahLst/>
              <a:cxnLst/>
              <a:rect l="l" t="t" r="r" b="b"/>
              <a:pathLst>
                <a:path w="1860194" h="3038996">
                  <a:moveTo>
                    <a:pt x="0" y="0"/>
                  </a:moveTo>
                  <a:lnTo>
                    <a:pt x="1860194" y="0"/>
                  </a:lnTo>
                  <a:lnTo>
                    <a:pt x="1860194" y="3038996"/>
                  </a:lnTo>
                  <a:lnTo>
                    <a:pt x="0" y="3038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" name="Group 42"/>
            <p:cNvGrpSpPr/>
            <p:nvPr/>
          </p:nvGrpSpPr>
          <p:grpSpPr>
            <a:xfrm>
              <a:off x="0" y="0"/>
              <a:ext cx="1860194" cy="3038996"/>
              <a:chOff x="0" y="0"/>
              <a:chExt cx="1860194" cy="303899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860196" cy="3038997"/>
              </a:xfrm>
              <a:custGeom>
                <a:avLst/>
                <a:gdLst/>
                <a:ahLst/>
                <a:cxnLst/>
                <a:rect l="l" t="t" r="r" b="b"/>
                <a:pathLst>
                  <a:path w="1860196" h="3038997">
                    <a:moveTo>
                      <a:pt x="0" y="0"/>
                    </a:moveTo>
                    <a:lnTo>
                      <a:pt x="1860196" y="0"/>
                    </a:lnTo>
                    <a:lnTo>
                      <a:pt x="1860196" y="3038997"/>
                    </a:lnTo>
                    <a:lnTo>
                      <a:pt x="0" y="3038997"/>
                    </a:lnTo>
                    <a:close/>
                  </a:path>
                </a:pathLst>
              </a:custGeom>
              <a:blipFill>
                <a:blip r:embed="rId10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1860194" cy="3029471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3024"/>
                  </a:lnSpc>
                </a:pPr>
                <a:r>
                  <a:rPr lang="en-US" sz="2799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</a:p>
              <a:p>
                <a:pPr algn="ctr">
                  <a:lnSpc>
                    <a:spcPts val="1512"/>
                  </a:lnSpc>
                </a:pPr>
                <a:r>
                  <a:rPr lang="en-US" sz="1399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Pond construction</a:t>
                </a: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>
            <a:off x="6840855" y="4674870"/>
            <a:ext cx="1617355" cy="2423160"/>
            <a:chOff x="0" y="0"/>
            <a:chExt cx="2156473" cy="323088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156460" cy="3230880"/>
            </a:xfrm>
            <a:custGeom>
              <a:avLst/>
              <a:gdLst/>
              <a:ahLst/>
              <a:cxnLst/>
              <a:rect l="l" t="t" r="r" b="b"/>
              <a:pathLst>
                <a:path w="2156460" h="3230880">
                  <a:moveTo>
                    <a:pt x="0" y="359410"/>
                  </a:moveTo>
                  <a:cubicBezTo>
                    <a:pt x="0" y="160909"/>
                    <a:pt x="160909" y="0"/>
                    <a:pt x="359410" y="0"/>
                  </a:cubicBezTo>
                  <a:lnTo>
                    <a:pt x="1797050" y="0"/>
                  </a:lnTo>
                  <a:cubicBezTo>
                    <a:pt x="1995551" y="0"/>
                    <a:pt x="2156460" y="160909"/>
                    <a:pt x="2156460" y="359410"/>
                  </a:cubicBezTo>
                  <a:lnTo>
                    <a:pt x="2156460" y="2871470"/>
                  </a:lnTo>
                  <a:cubicBezTo>
                    <a:pt x="2156460" y="3069971"/>
                    <a:pt x="1995551" y="3230880"/>
                    <a:pt x="1797050" y="3230880"/>
                  </a:cubicBezTo>
                  <a:lnTo>
                    <a:pt x="359410" y="3230880"/>
                  </a:lnTo>
                  <a:cubicBezTo>
                    <a:pt x="160909" y="3230880"/>
                    <a:pt x="0" y="3069971"/>
                    <a:pt x="0" y="2871470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916626" y="4750651"/>
            <a:ext cx="1465793" cy="2271608"/>
            <a:chOff x="0" y="0"/>
            <a:chExt cx="1954390" cy="302881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954390" cy="3028810"/>
            </a:xfrm>
            <a:custGeom>
              <a:avLst/>
              <a:gdLst/>
              <a:ahLst/>
              <a:cxnLst/>
              <a:rect l="l" t="t" r="r" b="b"/>
              <a:pathLst>
                <a:path w="1954390" h="3028810">
                  <a:moveTo>
                    <a:pt x="0" y="0"/>
                  </a:moveTo>
                  <a:lnTo>
                    <a:pt x="1954390" y="0"/>
                  </a:lnTo>
                  <a:lnTo>
                    <a:pt x="1954390" y="3028810"/>
                  </a:lnTo>
                  <a:lnTo>
                    <a:pt x="0" y="3028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9" name="Group 49"/>
            <p:cNvGrpSpPr/>
            <p:nvPr/>
          </p:nvGrpSpPr>
          <p:grpSpPr>
            <a:xfrm>
              <a:off x="0" y="0"/>
              <a:ext cx="1954390" cy="3028810"/>
              <a:chOff x="0" y="0"/>
              <a:chExt cx="1954390" cy="302881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1954393" cy="3028805"/>
              </a:xfrm>
              <a:custGeom>
                <a:avLst/>
                <a:gdLst/>
                <a:ahLst/>
                <a:cxnLst/>
                <a:rect l="l" t="t" r="r" b="b"/>
                <a:pathLst>
                  <a:path w="1954393" h="3028805">
                    <a:moveTo>
                      <a:pt x="0" y="0"/>
                    </a:moveTo>
                    <a:lnTo>
                      <a:pt x="1954393" y="0"/>
                    </a:lnTo>
                    <a:lnTo>
                      <a:pt x="1954393" y="3028805"/>
                    </a:lnTo>
                    <a:lnTo>
                      <a:pt x="0" y="3028805"/>
                    </a:lnTo>
                    <a:close/>
                  </a:path>
                </a:pathLst>
              </a:custGeom>
              <a:blipFill>
                <a:blip r:embed="rId12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9525"/>
                <a:ext cx="1954390" cy="301928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3024"/>
                  </a:lnSpc>
                </a:pPr>
                <a:r>
                  <a:rPr lang="en-US" sz="2799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</a:p>
              <a:p>
                <a:pPr algn="ctr">
                  <a:lnSpc>
                    <a:spcPts val="1944"/>
                  </a:lnSpc>
                </a:pPr>
                <a:r>
                  <a:rPr lang="en-US" sz="18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Inoculation </a:t>
                </a:r>
              </a:p>
            </p:txBody>
          </p:sp>
        </p:grpSp>
      </p:grpSp>
      <p:grpSp>
        <p:nvGrpSpPr>
          <p:cNvPr id="52" name="Group 52"/>
          <p:cNvGrpSpPr/>
          <p:nvPr/>
        </p:nvGrpSpPr>
        <p:grpSpPr>
          <a:xfrm>
            <a:off x="8642899" y="4674870"/>
            <a:ext cx="1701032" cy="2423160"/>
            <a:chOff x="0" y="0"/>
            <a:chExt cx="2268042" cy="323088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2267966" cy="3230880"/>
            </a:xfrm>
            <a:custGeom>
              <a:avLst/>
              <a:gdLst/>
              <a:ahLst/>
              <a:cxnLst/>
              <a:rect l="l" t="t" r="r" b="b"/>
              <a:pathLst>
                <a:path w="2267966" h="3230880">
                  <a:moveTo>
                    <a:pt x="0" y="377952"/>
                  </a:moveTo>
                  <a:cubicBezTo>
                    <a:pt x="0" y="169291"/>
                    <a:pt x="169291" y="0"/>
                    <a:pt x="377952" y="0"/>
                  </a:cubicBezTo>
                  <a:lnTo>
                    <a:pt x="1890014" y="0"/>
                  </a:lnTo>
                  <a:cubicBezTo>
                    <a:pt x="2098802" y="0"/>
                    <a:pt x="2267966" y="169291"/>
                    <a:pt x="2267966" y="377952"/>
                  </a:cubicBezTo>
                  <a:lnTo>
                    <a:pt x="2267966" y="2852928"/>
                  </a:lnTo>
                  <a:cubicBezTo>
                    <a:pt x="2267966" y="3061716"/>
                    <a:pt x="2098675" y="3230880"/>
                    <a:pt x="1890014" y="3230880"/>
                  </a:cubicBezTo>
                  <a:lnTo>
                    <a:pt x="377952" y="3230880"/>
                  </a:lnTo>
                  <a:cubicBezTo>
                    <a:pt x="169291" y="3230880"/>
                    <a:pt x="0" y="3061589"/>
                    <a:pt x="0" y="2852928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8722766" y="4754737"/>
            <a:ext cx="1541307" cy="2263435"/>
            <a:chOff x="0" y="0"/>
            <a:chExt cx="2055076" cy="3017914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055076" cy="3017914"/>
            </a:xfrm>
            <a:custGeom>
              <a:avLst/>
              <a:gdLst/>
              <a:ahLst/>
              <a:cxnLst/>
              <a:rect l="l" t="t" r="r" b="b"/>
              <a:pathLst>
                <a:path w="2055076" h="3017914">
                  <a:moveTo>
                    <a:pt x="0" y="0"/>
                  </a:moveTo>
                  <a:lnTo>
                    <a:pt x="2055076" y="0"/>
                  </a:lnTo>
                  <a:lnTo>
                    <a:pt x="2055076" y="3017914"/>
                  </a:lnTo>
                  <a:lnTo>
                    <a:pt x="0" y="3017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6" name="Group 56"/>
            <p:cNvGrpSpPr/>
            <p:nvPr/>
          </p:nvGrpSpPr>
          <p:grpSpPr>
            <a:xfrm>
              <a:off x="0" y="0"/>
              <a:ext cx="2055076" cy="3017914"/>
              <a:chOff x="0" y="0"/>
              <a:chExt cx="2055076" cy="3017914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2055076" cy="3017912"/>
              </a:xfrm>
              <a:custGeom>
                <a:avLst/>
                <a:gdLst/>
                <a:ahLst/>
                <a:cxnLst/>
                <a:rect l="l" t="t" r="r" b="b"/>
                <a:pathLst>
                  <a:path w="2055076" h="3017912">
                    <a:moveTo>
                      <a:pt x="0" y="0"/>
                    </a:moveTo>
                    <a:lnTo>
                      <a:pt x="2055076" y="0"/>
                    </a:lnTo>
                    <a:lnTo>
                      <a:pt x="2055076" y="3017912"/>
                    </a:lnTo>
                    <a:lnTo>
                      <a:pt x="0" y="3017912"/>
                    </a:lnTo>
                    <a:close/>
                  </a:path>
                </a:pathLst>
              </a:custGeom>
              <a:blipFill>
                <a:blip r:embed="rId14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0" y="19050"/>
                <a:ext cx="2055076" cy="299886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</a:p>
              <a:p>
                <a:pPr algn="ctr">
                  <a:lnSpc>
                    <a:spcPts val="1512"/>
                  </a:lnSpc>
                </a:pPr>
                <a:r>
                  <a:rPr lang="en-US" sz="1399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Pond maintenance</a:t>
                </a:r>
              </a:p>
            </p:txBody>
          </p:sp>
        </p:grpSp>
      </p:grpSp>
      <p:grpSp>
        <p:nvGrpSpPr>
          <p:cNvPr id="59" name="Group 59"/>
          <p:cNvGrpSpPr/>
          <p:nvPr/>
        </p:nvGrpSpPr>
        <p:grpSpPr>
          <a:xfrm>
            <a:off x="10567949" y="4674870"/>
            <a:ext cx="1605239" cy="2423160"/>
            <a:chOff x="0" y="0"/>
            <a:chExt cx="2140318" cy="323088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140331" cy="3230880"/>
            </a:xfrm>
            <a:custGeom>
              <a:avLst/>
              <a:gdLst/>
              <a:ahLst/>
              <a:cxnLst/>
              <a:rect l="l" t="t" r="r" b="b"/>
              <a:pathLst>
                <a:path w="2140331" h="3230880">
                  <a:moveTo>
                    <a:pt x="0" y="356743"/>
                  </a:moveTo>
                  <a:cubicBezTo>
                    <a:pt x="0" y="159766"/>
                    <a:pt x="159766" y="0"/>
                    <a:pt x="356743" y="0"/>
                  </a:cubicBezTo>
                  <a:lnTo>
                    <a:pt x="1783588" y="0"/>
                  </a:lnTo>
                  <a:cubicBezTo>
                    <a:pt x="1980565" y="0"/>
                    <a:pt x="2140331" y="159766"/>
                    <a:pt x="2140331" y="356743"/>
                  </a:cubicBezTo>
                  <a:lnTo>
                    <a:pt x="2140331" y="2874137"/>
                  </a:lnTo>
                  <a:cubicBezTo>
                    <a:pt x="2140331" y="3071114"/>
                    <a:pt x="1980565" y="3230880"/>
                    <a:pt x="1783588" y="3230880"/>
                  </a:cubicBezTo>
                  <a:lnTo>
                    <a:pt x="356743" y="3230880"/>
                  </a:lnTo>
                  <a:cubicBezTo>
                    <a:pt x="159766" y="3230880"/>
                    <a:pt x="0" y="3071114"/>
                    <a:pt x="0" y="2874137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0643130" y="4750060"/>
            <a:ext cx="1454868" cy="2272789"/>
            <a:chOff x="0" y="0"/>
            <a:chExt cx="1939823" cy="3030385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1939823" cy="3030385"/>
            </a:xfrm>
            <a:custGeom>
              <a:avLst/>
              <a:gdLst/>
              <a:ahLst/>
              <a:cxnLst/>
              <a:rect l="l" t="t" r="r" b="b"/>
              <a:pathLst>
                <a:path w="1939823" h="3030385">
                  <a:moveTo>
                    <a:pt x="0" y="0"/>
                  </a:moveTo>
                  <a:lnTo>
                    <a:pt x="1939823" y="0"/>
                  </a:lnTo>
                  <a:lnTo>
                    <a:pt x="1939823" y="3030385"/>
                  </a:lnTo>
                  <a:lnTo>
                    <a:pt x="0" y="3030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3" name="Group 63"/>
            <p:cNvGrpSpPr/>
            <p:nvPr/>
          </p:nvGrpSpPr>
          <p:grpSpPr>
            <a:xfrm>
              <a:off x="0" y="0"/>
              <a:ext cx="1939823" cy="3030385"/>
              <a:chOff x="0" y="0"/>
              <a:chExt cx="1939823" cy="3030385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1939825" cy="3030384"/>
              </a:xfrm>
              <a:custGeom>
                <a:avLst/>
                <a:gdLst/>
                <a:ahLst/>
                <a:cxnLst/>
                <a:rect l="l" t="t" r="r" b="b"/>
                <a:pathLst>
                  <a:path w="1939825" h="3030384">
                    <a:moveTo>
                      <a:pt x="0" y="0"/>
                    </a:moveTo>
                    <a:lnTo>
                      <a:pt x="1939825" y="0"/>
                    </a:lnTo>
                    <a:lnTo>
                      <a:pt x="1939825" y="3030384"/>
                    </a:lnTo>
                    <a:lnTo>
                      <a:pt x="0" y="3030384"/>
                    </a:lnTo>
                    <a:close/>
                  </a:path>
                </a:pathLst>
              </a:custGeom>
              <a:blipFill>
                <a:blip r:embed="rId16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1939823" cy="301133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</a:p>
              <a:p>
                <a:pPr algn="ctr">
                  <a:lnSpc>
                    <a:spcPts val="1728"/>
                  </a:lnSpc>
                </a:pPr>
                <a:r>
                  <a:rPr lang="en-US" sz="1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Cyst/biomass collecting</a:t>
                </a:r>
              </a:p>
            </p:txBody>
          </p:sp>
        </p:grpSp>
      </p:grpSp>
      <p:grpSp>
        <p:nvGrpSpPr>
          <p:cNvPr id="66" name="Group 66"/>
          <p:cNvGrpSpPr/>
          <p:nvPr/>
        </p:nvGrpSpPr>
        <p:grpSpPr>
          <a:xfrm>
            <a:off x="12397207" y="4674870"/>
            <a:ext cx="1600210" cy="2423160"/>
            <a:chOff x="0" y="0"/>
            <a:chExt cx="2133613" cy="323088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133600" cy="3230880"/>
            </a:xfrm>
            <a:custGeom>
              <a:avLst/>
              <a:gdLst/>
              <a:ahLst/>
              <a:cxnLst/>
              <a:rect l="l" t="t" r="r" b="b"/>
              <a:pathLst>
                <a:path w="2133600" h="3230880">
                  <a:moveTo>
                    <a:pt x="0" y="355600"/>
                  </a:moveTo>
                  <a:cubicBezTo>
                    <a:pt x="0" y="159258"/>
                    <a:pt x="159258" y="0"/>
                    <a:pt x="355600" y="0"/>
                  </a:cubicBezTo>
                  <a:lnTo>
                    <a:pt x="1778000" y="0"/>
                  </a:lnTo>
                  <a:cubicBezTo>
                    <a:pt x="1974342" y="0"/>
                    <a:pt x="2133600" y="159258"/>
                    <a:pt x="2133600" y="355600"/>
                  </a:cubicBezTo>
                  <a:lnTo>
                    <a:pt x="2133600" y="2875280"/>
                  </a:lnTo>
                  <a:cubicBezTo>
                    <a:pt x="2133600" y="3071622"/>
                    <a:pt x="1974342" y="3230880"/>
                    <a:pt x="1778000" y="3230880"/>
                  </a:cubicBezTo>
                  <a:lnTo>
                    <a:pt x="355600" y="3230880"/>
                  </a:lnTo>
                  <a:cubicBezTo>
                    <a:pt x="159258" y="3230880"/>
                    <a:pt x="0" y="3071622"/>
                    <a:pt x="0" y="2875280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2472140" y="4749813"/>
            <a:ext cx="1450334" cy="2273275"/>
            <a:chOff x="0" y="0"/>
            <a:chExt cx="1933778" cy="3031033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933778" cy="3031033"/>
            </a:xfrm>
            <a:custGeom>
              <a:avLst/>
              <a:gdLst/>
              <a:ahLst/>
              <a:cxnLst/>
              <a:rect l="l" t="t" r="r" b="b"/>
              <a:pathLst>
                <a:path w="1933778" h="3031033">
                  <a:moveTo>
                    <a:pt x="0" y="0"/>
                  </a:moveTo>
                  <a:lnTo>
                    <a:pt x="1933778" y="0"/>
                  </a:lnTo>
                  <a:lnTo>
                    <a:pt x="1933778" y="3031033"/>
                  </a:lnTo>
                  <a:lnTo>
                    <a:pt x="0" y="3031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0" name="Group 70"/>
            <p:cNvGrpSpPr/>
            <p:nvPr/>
          </p:nvGrpSpPr>
          <p:grpSpPr>
            <a:xfrm>
              <a:off x="0" y="0"/>
              <a:ext cx="1933778" cy="3031033"/>
              <a:chOff x="0" y="0"/>
              <a:chExt cx="1933778" cy="3031033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1933776" cy="3031037"/>
              </a:xfrm>
              <a:custGeom>
                <a:avLst/>
                <a:gdLst/>
                <a:ahLst/>
                <a:cxnLst/>
                <a:rect l="l" t="t" r="r" b="b"/>
                <a:pathLst>
                  <a:path w="1933776" h="3031037">
                    <a:moveTo>
                      <a:pt x="0" y="0"/>
                    </a:moveTo>
                    <a:lnTo>
                      <a:pt x="1933776" y="0"/>
                    </a:lnTo>
                    <a:lnTo>
                      <a:pt x="1933776" y="3031037"/>
                    </a:lnTo>
                    <a:lnTo>
                      <a:pt x="0" y="3031037"/>
                    </a:lnTo>
                    <a:close/>
                  </a:path>
                </a:pathLst>
              </a:custGeom>
              <a:blipFill>
                <a:blip r:embed="rId18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0" y="19050"/>
                <a:ext cx="1933778" cy="301198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</a:p>
              <a:p>
                <a:pPr algn="ctr">
                  <a:lnSpc>
                    <a:spcPts val="1728"/>
                  </a:lnSpc>
                </a:pPr>
                <a:r>
                  <a:rPr lang="en-US" sz="1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Primary processing</a:t>
                </a:r>
              </a:p>
            </p:txBody>
          </p:sp>
        </p:grpSp>
      </p:grpSp>
      <p:grpSp>
        <p:nvGrpSpPr>
          <p:cNvPr id="73" name="Group 73"/>
          <p:cNvGrpSpPr/>
          <p:nvPr/>
        </p:nvGrpSpPr>
        <p:grpSpPr>
          <a:xfrm>
            <a:off x="14231483" y="4686310"/>
            <a:ext cx="1344073" cy="2423160"/>
            <a:chOff x="0" y="0"/>
            <a:chExt cx="1792097" cy="323088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792097" cy="3230880"/>
            </a:xfrm>
            <a:custGeom>
              <a:avLst/>
              <a:gdLst/>
              <a:ahLst/>
              <a:cxnLst/>
              <a:rect l="l" t="t" r="r" b="b"/>
              <a:pathLst>
                <a:path w="1792097" h="3230880">
                  <a:moveTo>
                    <a:pt x="0" y="298704"/>
                  </a:moveTo>
                  <a:cubicBezTo>
                    <a:pt x="0" y="133731"/>
                    <a:pt x="133731" y="0"/>
                    <a:pt x="298704" y="0"/>
                  </a:cubicBezTo>
                  <a:lnTo>
                    <a:pt x="1493393" y="0"/>
                  </a:lnTo>
                  <a:cubicBezTo>
                    <a:pt x="1658366" y="0"/>
                    <a:pt x="1792097" y="133731"/>
                    <a:pt x="1792097" y="298704"/>
                  </a:cubicBezTo>
                  <a:lnTo>
                    <a:pt x="1792097" y="2932176"/>
                  </a:lnTo>
                  <a:cubicBezTo>
                    <a:pt x="1792097" y="3097149"/>
                    <a:pt x="1658366" y="3230880"/>
                    <a:pt x="1493393" y="3230880"/>
                  </a:cubicBezTo>
                  <a:lnTo>
                    <a:pt x="298704" y="3230880"/>
                  </a:lnTo>
                  <a:cubicBezTo>
                    <a:pt x="133731" y="3230880"/>
                    <a:pt x="0" y="3097149"/>
                    <a:pt x="0" y="29321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14F9F">
                    <a:alpha val="100000"/>
                  </a:srgbClr>
                </a:gs>
                <a:gs pos="80000">
                  <a:srgbClr val="0070C0">
                    <a:alpha val="100000"/>
                  </a:srgbClr>
                </a:gs>
                <a:gs pos="100000">
                  <a:srgbClr val="00206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4293920" y="4748746"/>
            <a:ext cx="1219200" cy="2298287"/>
            <a:chOff x="0" y="0"/>
            <a:chExt cx="1625600" cy="3064383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1625600" cy="3064383"/>
            </a:xfrm>
            <a:custGeom>
              <a:avLst/>
              <a:gdLst/>
              <a:ahLst/>
              <a:cxnLst/>
              <a:rect l="l" t="t" r="r" b="b"/>
              <a:pathLst>
                <a:path w="1625600" h="3064383">
                  <a:moveTo>
                    <a:pt x="0" y="0"/>
                  </a:moveTo>
                  <a:lnTo>
                    <a:pt x="1625600" y="0"/>
                  </a:lnTo>
                  <a:lnTo>
                    <a:pt x="1625600" y="3064383"/>
                  </a:lnTo>
                  <a:lnTo>
                    <a:pt x="0" y="3064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0" y="0"/>
              <a:ext cx="1625600" cy="3064383"/>
              <a:chOff x="0" y="0"/>
              <a:chExt cx="1625600" cy="3064383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1625600" cy="3064381"/>
              </a:xfrm>
              <a:custGeom>
                <a:avLst/>
                <a:gdLst/>
                <a:ahLst/>
                <a:cxnLst/>
                <a:rect l="l" t="t" r="r" b="b"/>
                <a:pathLst>
                  <a:path w="1625600" h="3064381">
                    <a:moveTo>
                      <a:pt x="0" y="0"/>
                    </a:moveTo>
                    <a:lnTo>
                      <a:pt x="1625600" y="0"/>
                    </a:lnTo>
                    <a:lnTo>
                      <a:pt x="1625600" y="3064381"/>
                    </a:lnTo>
                    <a:lnTo>
                      <a:pt x="0" y="3064381"/>
                    </a:lnTo>
                    <a:close/>
                  </a:path>
                </a:pathLst>
              </a:custGeom>
              <a:blipFill>
                <a:blip r:embed="rId8" cstate="print">
                  <a:alphaModFix amt="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19050"/>
                <a:ext cx="1625600" cy="304533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92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8</a:t>
                </a:r>
              </a:p>
              <a:p>
                <a:pPr algn="ctr">
                  <a:lnSpc>
                    <a:spcPts val="1728"/>
                  </a:lnSpc>
                </a:pPr>
                <a:r>
                  <a:rPr lang="en-US" sz="1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Primary storage</a:t>
                </a: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267200" y="9546255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10822" y="3403949"/>
            <a:ext cx="16248478" cy="5875982"/>
            <a:chOff x="0" y="0"/>
            <a:chExt cx="21664638" cy="783464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664676" cy="7834630"/>
            </a:xfrm>
            <a:custGeom>
              <a:avLst/>
              <a:gdLst/>
              <a:ahLst/>
              <a:cxnLst/>
              <a:rect l="l" t="t" r="r" b="b"/>
              <a:pathLst>
                <a:path w="21664676" h="7834630">
                  <a:moveTo>
                    <a:pt x="0" y="0"/>
                  </a:moveTo>
                  <a:lnTo>
                    <a:pt x="21664676" y="0"/>
                  </a:lnTo>
                  <a:lnTo>
                    <a:pt x="21664676" y="7834630"/>
                  </a:lnTo>
                  <a:lnTo>
                    <a:pt x="0" y="7834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377440" y="2141220"/>
            <a:ext cx="14295120" cy="692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b="1">
                <a:solidFill>
                  <a:srgbClr val="44546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CRITERIA FOR SELECTING A SITE FOR ARTEMIA PRODUCTION AREAS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5208682" y="9747475"/>
            <a:ext cx="1337091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573335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0" y="1"/>
            <a:ext cx="18288000" cy="9492566"/>
            <a:chOff x="0" y="0"/>
            <a:chExt cx="24384000" cy="12954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384000" cy="12954000"/>
            </a:xfrm>
            <a:custGeom>
              <a:avLst/>
              <a:gdLst/>
              <a:ahLst/>
              <a:cxnLst/>
              <a:rect l="l" t="t" r="r" b="b"/>
              <a:pathLst>
                <a:path w="24384000" h="12954000">
                  <a:moveTo>
                    <a:pt x="0" y="0"/>
                  </a:moveTo>
                  <a:lnTo>
                    <a:pt x="24384000" y="0"/>
                  </a:lnTo>
                  <a:lnTo>
                    <a:pt x="24384000" y="12954000"/>
                  </a:lnTo>
                  <a:lnTo>
                    <a:pt x="0" y="1295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-50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5208682" y="9747475"/>
            <a:ext cx="1337091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6810" y="9722977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0" y="36157"/>
            <a:ext cx="18301335" cy="10214705"/>
            <a:chOff x="0" y="0"/>
            <a:chExt cx="24401780" cy="136196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401780" cy="13619607"/>
            </a:xfrm>
            <a:custGeom>
              <a:avLst/>
              <a:gdLst/>
              <a:ahLst/>
              <a:cxnLst/>
              <a:rect l="l" t="t" r="r" b="b"/>
              <a:pathLst>
                <a:path w="24401780" h="13619607">
                  <a:moveTo>
                    <a:pt x="0" y="0"/>
                  </a:moveTo>
                  <a:lnTo>
                    <a:pt x="24401780" y="0"/>
                  </a:lnTo>
                  <a:lnTo>
                    <a:pt x="24401780" y="13619607"/>
                  </a:lnTo>
                  <a:lnTo>
                    <a:pt x="0" y="13619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607011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2400" y="419100"/>
            <a:ext cx="18133352" cy="9296400"/>
            <a:chOff x="0" y="0"/>
            <a:chExt cx="24177803" cy="12395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177752" cy="12395200"/>
            </a:xfrm>
            <a:custGeom>
              <a:avLst/>
              <a:gdLst/>
              <a:ahLst/>
              <a:cxnLst/>
              <a:rect l="l" t="t" r="r" b="b"/>
              <a:pathLst>
                <a:path w="24177752" h="12395200">
                  <a:moveTo>
                    <a:pt x="0" y="0"/>
                  </a:moveTo>
                  <a:lnTo>
                    <a:pt x="24177752" y="0"/>
                  </a:lnTo>
                  <a:lnTo>
                    <a:pt x="24177752" y="12395200"/>
                  </a:lnTo>
                  <a:lnTo>
                    <a:pt x="0" y="1239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t="-4873" b="-48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1791" y="9532086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29" y="0"/>
            <a:ext cx="18283533" cy="9486900"/>
            <a:chOff x="0" y="0"/>
            <a:chExt cx="24378044" cy="12649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378031" cy="12649200"/>
            </a:xfrm>
            <a:custGeom>
              <a:avLst/>
              <a:gdLst/>
              <a:ahLst/>
              <a:cxnLst/>
              <a:rect l="l" t="t" r="r" b="b"/>
              <a:pathLst>
                <a:path w="24378031" h="12649200">
                  <a:moveTo>
                    <a:pt x="0" y="0"/>
                  </a:moveTo>
                  <a:lnTo>
                    <a:pt x="24378031" y="0"/>
                  </a:lnTo>
                  <a:lnTo>
                    <a:pt x="24378031" y="12649200"/>
                  </a:lnTo>
                  <a:lnTo>
                    <a:pt x="0" y="1264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-84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5"/>
            <a:ext cx="2075803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426810" y="9722977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356086" y="330517"/>
            <a:ext cx="12396540" cy="432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4"/>
              </a:lnSpc>
            </a:pPr>
            <a:r>
              <a:rPr lang="en-US" sz="3060" b="1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Vinh Chau Artemia: the global gold standard for aquaculture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422005" y="263842"/>
            <a:ext cx="17332604" cy="9759372"/>
            <a:chOff x="0" y="0"/>
            <a:chExt cx="23110139" cy="1301249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110189" cy="13012547"/>
            </a:xfrm>
            <a:custGeom>
              <a:avLst/>
              <a:gdLst/>
              <a:ahLst/>
              <a:cxnLst/>
              <a:rect l="l" t="t" r="r" b="b"/>
              <a:pathLst>
                <a:path w="23110189" h="13012547">
                  <a:moveTo>
                    <a:pt x="0" y="0"/>
                  </a:moveTo>
                  <a:lnTo>
                    <a:pt x="23110189" y="0"/>
                  </a:lnTo>
                  <a:lnTo>
                    <a:pt x="23110189" y="13012547"/>
                  </a:lnTo>
                  <a:lnTo>
                    <a:pt x="0" y="13012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438" r="-4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686" y="2591705"/>
            <a:ext cx="5180628" cy="5103590"/>
            <a:chOff x="0" y="0"/>
            <a:chExt cx="6907505" cy="6804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07530" cy="6804787"/>
            </a:xfrm>
            <a:custGeom>
              <a:avLst/>
              <a:gdLst/>
              <a:ahLst/>
              <a:cxnLst/>
              <a:rect l="l" t="t" r="r" b="b"/>
              <a:pathLst>
                <a:path w="6907530" h="6804787">
                  <a:moveTo>
                    <a:pt x="0" y="0"/>
                  </a:moveTo>
                  <a:lnTo>
                    <a:pt x="6907530" y="0"/>
                  </a:lnTo>
                  <a:lnTo>
                    <a:pt x="6907530" y="6804787"/>
                  </a:lnTo>
                  <a:lnTo>
                    <a:pt x="0" y="6804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1676" y="140379"/>
            <a:ext cx="160744" cy="160515"/>
            <a:chOff x="0" y="0"/>
            <a:chExt cx="214325" cy="214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376" cy="213995"/>
            </a:xfrm>
            <a:custGeom>
              <a:avLst/>
              <a:gdLst/>
              <a:ahLst/>
              <a:cxnLst/>
              <a:rect l="l" t="t" r="r" b="b"/>
              <a:pathLst>
                <a:path w="214376" h="213995">
                  <a:moveTo>
                    <a:pt x="0" y="0"/>
                  </a:moveTo>
                  <a:lnTo>
                    <a:pt x="214376" y="0"/>
                  </a:lnTo>
                  <a:lnTo>
                    <a:pt x="214376" y="213995"/>
                  </a:lnTo>
                  <a:lnTo>
                    <a:pt x="0" y="21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52645" y="9822399"/>
            <a:ext cx="510807" cy="255565"/>
            <a:chOff x="0" y="0"/>
            <a:chExt cx="681076" cy="340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1101" cy="340741"/>
            </a:xfrm>
            <a:custGeom>
              <a:avLst/>
              <a:gdLst/>
              <a:ahLst/>
              <a:cxnLst/>
              <a:rect l="l" t="t" r="r" b="b"/>
              <a:pathLst>
                <a:path w="681101" h="340741">
                  <a:moveTo>
                    <a:pt x="0" y="0"/>
                  </a:moveTo>
                  <a:lnTo>
                    <a:pt x="681101" y="0"/>
                  </a:lnTo>
                  <a:lnTo>
                    <a:pt x="681101" y="340741"/>
                  </a:lnTo>
                  <a:lnTo>
                    <a:pt x="0" y="34074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268920" y="9670913"/>
            <a:ext cx="698335" cy="547688"/>
            <a:chOff x="0" y="0"/>
            <a:chExt cx="931113" cy="7302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1112" cy="730251"/>
            </a:xfrm>
            <a:custGeom>
              <a:avLst/>
              <a:gdLst/>
              <a:ahLst/>
              <a:cxnLst/>
              <a:rect l="l" t="t" r="r" b="b"/>
              <a:pathLst>
                <a:path w="931112" h="730251">
                  <a:moveTo>
                    <a:pt x="0" y="0"/>
                  </a:moveTo>
                  <a:lnTo>
                    <a:pt x="931112" y="0"/>
                  </a:lnTo>
                  <a:lnTo>
                    <a:pt x="931112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4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31113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K2D"/>
                  <a:ea typeface="K2D"/>
                  <a:cs typeface="K2D"/>
                  <a:sym typeface="K2D"/>
                </a:rPr>
                <a:t>‹#›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469970" y="9747474"/>
            <a:ext cx="2075803" cy="330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00AFEF"/>
                </a:solidFill>
                <a:latin typeface="K2D Bold"/>
                <a:ea typeface="K2D Bold"/>
                <a:cs typeface="K2D Bold"/>
                <a:sym typeface="K2D Bold"/>
              </a:rPr>
              <a:t>www.ctu.edu.vn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38725" y="9711785"/>
            <a:ext cx="980799" cy="447675"/>
            <a:chOff x="0" y="0"/>
            <a:chExt cx="1307732" cy="5969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7719" cy="596900"/>
            </a:xfrm>
            <a:custGeom>
              <a:avLst/>
              <a:gdLst/>
              <a:ahLst/>
              <a:cxnLst/>
              <a:rect l="l" t="t" r="r" b="b"/>
              <a:pathLst>
                <a:path w="1307719" h="596900">
                  <a:moveTo>
                    <a:pt x="0" y="0"/>
                  </a:moveTo>
                  <a:lnTo>
                    <a:pt x="1307719" y="0"/>
                  </a:lnTo>
                  <a:lnTo>
                    <a:pt x="1307719" y="596900"/>
                  </a:lnTo>
                  <a:lnTo>
                    <a:pt x="0" y="596900"/>
                  </a:lnTo>
                  <a:close/>
                </a:path>
              </a:pathLst>
            </a:custGeom>
            <a:solidFill>
              <a:srgbClr val="1F5CA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07732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FFFFFF"/>
                  </a:solidFill>
                  <a:latin typeface="K2D Bold"/>
                  <a:ea typeface="K2D Bold"/>
                  <a:cs typeface="K2D Bold"/>
                  <a:sym typeface="K2D Bold"/>
                </a:rPr>
                <a:t>CTU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17965" y="9954054"/>
            <a:ext cx="2700499" cy="176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AFEF"/>
                </a:solidFill>
                <a:latin typeface="Readex Pro"/>
                <a:ea typeface="Readex Pro"/>
                <a:cs typeface="Readex Pro"/>
                <a:sym typeface="Readex Pro"/>
              </a:rPr>
              <a:t>Community - Totality - Uniqueness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7965" y="9662008"/>
            <a:ext cx="3957847" cy="32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>
                <a:solidFill>
                  <a:srgbClr val="1F5CA9"/>
                </a:solidFill>
                <a:latin typeface="K2D Bold"/>
                <a:ea typeface="K2D Bold"/>
                <a:cs typeface="K2D Bold"/>
                <a:sym typeface="K2D Bold"/>
              </a:rPr>
              <a:t>CAN THO UNIVERSITY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388809" y="9450289"/>
            <a:ext cx="13441680" cy="170202"/>
            <a:chOff x="0" y="0"/>
            <a:chExt cx="17922240" cy="2269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22239" cy="226949"/>
            </a:xfrm>
            <a:custGeom>
              <a:avLst/>
              <a:gdLst/>
              <a:ahLst/>
              <a:cxnLst/>
              <a:rect l="l" t="t" r="r" b="b"/>
              <a:pathLst>
                <a:path w="17922239" h="226949">
                  <a:moveTo>
                    <a:pt x="0" y="0"/>
                  </a:moveTo>
                  <a:lnTo>
                    <a:pt x="17922239" y="0"/>
                  </a:lnTo>
                  <a:lnTo>
                    <a:pt x="17922239" y="226949"/>
                  </a:lnTo>
                  <a:lnTo>
                    <a:pt x="0" y="2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94184" y="250755"/>
            <a:ext cx="771811" cy="761905"/>
            <a:chOff x="0" y="0"/>
            <a:chExt cx="1029081" cy="10158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29081" cy="1015873"/>
            </a:xfrm>
            <a:custGeom>
              <a:avLst/>
              <a:gdLst/>
              <a:ahLst/>
              <a:cxnLst/>
              <a:rect l="l" t="t" r="r" b="b"/>
              <a:pathLst>
                <a:path w="1029081" h="1015873">
                  <a:moveTo>
                    <a:pt x="0" y="0"/>
                  </a:moveTo>
                  <a:lnTo>
                    <a:pt x="1029081" y="0"/>
                  </a:lnTo>
                  <a:lnTo>
                    <a:pt x="1029081" y="1015873"/>
                  </a:lnTo>
                  <a:lnTo>
                    <a:pt x="0" y="1015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28954" cy="429641"/>
            </a:xfrm>
            <a:custGeom>
              <a:avLst/>
              <a:gdLst/>
              <a:ahLst/>
              <a:cxnLst/>
              <a:rect l="l" t="t" r="r" b="b"/>
              <a:pathLst>
                <a:path w="1028954" h="429641">
                  <a:moveTo>
                    <a:pt x="0" y="0"/>
                  </a:moveTo>
                  <a:lnTo>
                    <a:pt x="1028954" y="0"/>
                  </a:lnTo>
                  <a:lnTo>
                    <a:pt x="1028954" y="429641"/>
                  </a:lnTo>
                  <a:lnTo>
                    <a:pt x="0" y="429641"/>
                  </a:lnTo>
                  <a:close/>
                </a:path>
              </a:pathLst>
            </a:custGeom>
            <a:blipFill>
              <a:blip r:embed="rId7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b="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85391" y="9631166"/>
            <a:ext cx="771754" cy="322202"/>
            <a:chOff x="0" y="0"/>
            <a:chExt cx="1029005" cy="42960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29005" cy="429603"/>
            </a:xfrm>
            <a:custGeom>
              <a:avLst/>
              <a:gdLst/>
              <a:ahLst/>
              <a:cxnLst/>
              <a:rect l="l" t="t" r="r" b="b"/>
              <a:pathLst>
                <a:path w="1029005" h="429603">
                  <a:moveTo>
                    <a:pt x="0" y="0"/>
                  </a:moveTo>
                  <a:lnTo>
                    <a:pt x="1029005" y="0"/>
                  </a:lnTo>
                  <a:lnTo>
                    <a:pt x="1029005" y="429603"/>
                  </a:lnTo>
                  <a:lnTo>
                    <a:pt x="0" y="429603"/>
                  </a:lnTo>
                  <a:close/>
                </a:path>
              </a:pathLst>
            </a:custGeom>
            <a:blipFill>
              <a:blip r:embed="rId8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029005" cy="4296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60"/>
                </a:lnSpc>
              </a:pPr>
              <a:r>
                <a:rPr lang="en-US" sz="1800" b="1">
                  <a:solidFill>
                    <a:srgbClr val="ED7D3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11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57107" y="9620492"/>
            <a:ext cx="12213003" cy="486899"/>
            <a:chOff x="0" y="0"/>
            <a:chExt cx="16284004" cy="64919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6283939" cy="649224"/>
            </a:xfrm>
            <a:custGeom>
              <a:avLst/>
              <a:gdLst/>
              <a:ahLst/>
              <a:cxnLst/>
              <a:rect l="l" t="t" r="r" b="b"/>
              <a:pathLst>
                <a:path w="16283939" h="649224">
                  <a:moveTo>
                    <a:pt x="0" y="0"/>
                  </a:moveTo>
                  <a:lnTo>
                    <a:pt x="16283939" y="0"/>
                  </a:lnTo>
                  <a:lnTo>
                    <a:pt x="16283939" y="649224"/>
                  </a:lnTo>
                  <a:lnTo>
                    <a:pt x="0" y="649224"/>
                  </a:lnTo>
                  <a:close/>
                </a:path>
              </a:pathLst>
            </a:custGeom>
            <a:blipFill>
              <a:blip r:embed="rId9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628900" y="1664494"/>
            <a:ext cx="13030200" cy="6958012"/>
            <a:chOff x="0" y="0"/>
            <a:chExt cx="17373600" cy="927735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7373600" cy="9277350"/>
            </a:xfrm>
            <a:custGeom>
              <a:avLst/>
              <a:gdLst/>
              <a:ahLst/>
              <a:cxnLst/>
              <a:rect l="l" t="t" r="r" b="b"/>
              <a:pathLst>
                <a:path w="17373600" h="9277350">
                  <a:moveTo>
                    <a:pt x="0" y="0"/>
                  </a:moveTo>
                  <a:lnTo>
                    <a:pt x="17373600" y="0"/>
                  </a:lnTo>
                  <a:lnTo>
                    <a:pt x="17373600" y="9277350"/>
                  </a:lnTo>
                  <a:lnTo>
                    <a:pt x="0" y="9277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506</Words>
  <Application>Microsoft Office PowerPoint</Application>
  <PresentationFormat>Custom</PresentationFormat>
  <Paragraphs>149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 Bold</vt:lpstr>
      <vt:lpstr>Montserrat Bold</vt:lpstr>
      <vt:lpstr>Aptos Bold</vt:lpstr>
      <vt:lpstr>Calibri (MS) Bold</vt:lpstr>
      <vt:lpstr>Arial Bold Italics</vt:lpstr>
      <vt:lpstr>Arial</vt:lpstr>
      <vt:lpstr>K2D Bold</vt:lpstr>
      <vt:lpstr>Calibri (MS)</vt:lpstr>
      <vt:lpstr>Calibri</vt:lpstr>
      <vt:lpstr>K2D</vt:lpstr>
      <vt:lpstr>Aptos Bold Italics</vt:lpstr>
      <vt:lpstr>Readex Pro</vt:lpstr>
      <vt:lpstr>Calibri (MS)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Production scales / Families involved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Artemia Singapore4.pptx</dc:title>
  <dc:creator>HP</dc:creator>
  <cp:lastModifiedBy>Simon Wilkinson</cp:lastModifiedBy>
  <cp:revision>8</cp:revision>
  <cp:lastPrinted>2026-05-27T07:31:38Z</cp:lastPrinted>
  <dcterms:created xsi:type="dcterms:W3CDTF">2006-08-16T00:00:00Z</dcterms:created>
  <dcterms:modified xsi:type="dcterms:W3CDTF">2026-08-13T13:08:00Z</dcterms:modified>
  <dc:identifier>DAHKqS8Hgpk</dc:identifier>
</cp:coreProperties>
</file>