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368" r:id="rId4"/>
    <p:sldId id="365" r:id="rId5"/>
    <p:sldId id="318" r:id="rId6"/>
    <p:sldId id="319" r:id="rId7"/>
    <p:sldId id="290" r:id="rId8"/>
    <p:sldId id="320" r:id="rId9"/>
    <p:sldId id="321" r:id="rId10"/>
    <p:sldId id="322" r:id="rId11"/>
    <p:sldId id="369" r:id="rId12"/>
    <p:sldId id="323" r:id="rId13"/>
    <p:sldId id="260" r:id="rId14"/>
    <p:sldId id="342" r:id="rId15"/>
    <p:sldId id="343" r:id="rId16"/>
    <p:sldId id="344" r:id="rId17"/>
    <p:sldId id="345" r:id="rId18"/>
    <p:sldId id="346" r:id="rId19"/>
    <p:sldId id="272" r:id="rId20"/>
    <p:sldId id="348" r:id="rId21"/>
    <p:sldId id="349" r:id="rId22"/>
    <p:sldId id="373" r:id="rId23"/>
    <p:sldId id="370" r:id="rId24"/>
    <p:sldId id="356" r:id="rId25"/>
    <p:sldId id="357" r:id="rId26"/>
    <p:sldId id="358" r:id="rId27"/>
    <p:sldId id="359" r:id="rId28"/>
    <p:sldId id="360" r:id="rId29"/>
    <p:sldId id="353" r:id="rId30"/>
    <p:sldId id="352" r:id="rId31"/>
    <p:sldId id="354" r:id="rId32"/>
    <p:sldId id="355" r:id="rId33"/>
    <p:sldId id="316" r:id="rId34"/>
    <p:sldId id="362" r:id="rId35"/>
    <p:sldId id="37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A7F31A-2FE4-48F1-AF91-AF5AD2666975}" v="1" dt="2026-08-13T13:08:42.7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123" autoAdjust="0"/>
  </p:normalViewPr>
  <p:slideViewPr>
    <p:cSldViewPr snapToGrid="0">
      <p:cViewPr varScale="1">
        <p:scale>
          <a:sx n="144" d="100"/>
          <a:sy n="144" d="100"/>
        </p:scale>
        <p:origin x="86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RDeC\Aretemia\Artemia%20presentation%2010%20May%202021\Artemia%202017\water%20quality%2016%2017%20artemi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RDeC\Aretemia\Artemia%20presentation%2010%20May%202021\Artemia%202017\water%20quality%2016%2017%20artemi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RDeC\Aretemia\Artemia%20presentation%2010%20May%202021\Artemia%202017\water%20quality%2016%2017%20artemi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RDeC\Aretemia\Artemia%20presentation%2010%20May%202021\Artemia%202017\water%20quality%2016%2017%20artemi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RDeC\Aretemia\Artemia%20presentation%2010%20May%202021\Artemia%202017\water%20quality%2016%2017%20artemi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RDeC\Aretemia\Artemia%20presentation%2010%20May%202021\Artemia%202017\Data-measure-of-artemia-and-cys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RDeC\Aretemia\Artemia%20presentation%2010%20May%202021\Artemia%202017\Data-measure-of-artemia-and-cys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RDeC\Aretemia\Artemia%20presentation%2010%20May%202021\Artemia%202017\Data-measure-of-artemia-and-cys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RDeC\Aretemia\Artemia%20mission\Data-Artemia-record%202025%20(2)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65622728907846"/>
          <c:y val="5.6479349816238339E-2"/>
          <c:w val="0.8316639420575821"/>
          <c:h val="0.67896701434669604"/>
        </c:manualLayout>
      </c:layout>
      <c:lineChart>
        <c:grouping val="standard"/>
        <c:varyColors val="0"/>
        <c:ser>
          <c:idx val="0"/>
          <c:order val="0"/>
          <c:tx>
            <c:strRef>
              <c:f>Temperature!$F$27</c:f>
              <c:strCache>
                <c:ptCount val="1"/>
                <c:pt idx="0">
                  <c:v>AM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57150">
                <a:solidFill>
                  <a:schemeClr val="accent1"/>
                </a:solidFill>
              </a:ln>
              <a:effectLst/>
            </c:spPr>
          </c:marker>
          <c:cat>
            <c:strRef>
              <c:f>Temperature!$E$28:$E$35</c:f>
              <c:strCache>
                <c:ptCount val="8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</c:strCache>
            </c:strRef>
          </c:cat>
          <c:val>
            <c:numRef>
              <c:f>Temperature!$F$28:$F$35</c:f>
              <c:numCache>
                <c:formatCode>0</c:formatCode>
                <c:ptCount val="8"/>
                <c:pt idx="0">
                  <c:v>28.533333333333331</c:v>
                </c:pt>
                <c:pt idx="1">
                  <c:v>27.766666666666666</c:v>
                </c:pt>
                <c:pt idx="2">
                  <c:v>27.533333333333331</c:v>
                </c:pt>
                <c:pt idx="3">
                  <c:v>28.166666666666668</c:v>
                </c:pt>
                <c:pt idx="4">
                  <c:v>27.833333333333332</c:v>
                </c:pt>
                <c:pt idx="5">
                  <c:v>26.7</c:v>
                </c:pt>
                <c:pt idx="6">
                  <c:v>28.7</c:v>
                </c:pt>
                <c:pt idx="7">
                  <c:v>29.633333333333336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C2-4F72-B38F-3EB1A4E4918A}"/>
            </c:ext>
          </c:extLst>
        </c:ser>
        <c:ser>
          <c:idx val="1"/>
          <c:order val="1"/>
          <c:tx>
            <c:strRef>
              <c:f>Temperature!$G$27</c:f>
              <c:strCache>
                <c:ptCount val="1"/>
                <c:pt idx="0">
                  <c:v>PM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57150">
                <a:solidFill>
                  <a:schemeClr val="accent2"/>
                </a:solidFill>
              </a:ln>
              <a:effectLst/>
            </c:spPr>
          </c:marker>
          <c:cat>
            <c:strRef>
              <c:f>Temperature!$E$28:$E$35</c:f>
              <c:strCache>
                <c:ptCount val="8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</c:strCache>
            </c:strRef>
          </c:cat>
          <c:val>
            <c:numRef>
              <c:f>Temperature!$G$28:$G$35</c:f>
              <c:numCache>
                <c:formatCode>0</c:formatCode>
                <c:ptCount val="8"/>
                <c:pt idx="0">
                  <c:v>32.5</c:v>
                </c:pt>
                <c:pt idx="1">
                  <c:v>33.6</c:v>
                </c:pt>
                <c:pt idx="2">
                  <c:v>31.599999999999998</c:v>
                </c:pt>
                <c:pt idx="3">
                  <c:v>34.533333333333339</c:v>
                </c:pt>
                <c:pt idx="4">
                  <c:v>34.866666666666667</c:v>
                </c:pt>
                <c:pt idx="5">
                  <c:v>35.4</c:v>
                </c:pt>
                <c:pt idx="6">
                  <c:v>34.033333333333331</c:v>
                </c:pt>
                <c:pt idx="7">
                  <c:v>33.833333333333336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1C2-4F72-B38F-3EB1A4E49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15772175"/>
        <c:axId val="715772655"/>
      </c:lineChart>
      <c:catAx>
        <c:axId val="71577217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Artemia</a:t>
                </a:r>
                <a:r>
                  <a:rPr lang="en-US" baseline="0" dirty="0"/>
                  <a:t> age (Week)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5772655"/>
        <c:crosses val="autoZero"/>
        <c:auto val="1"/>
        <c:lblAlgn val="ctr"/>
        <c:lblOffset val="100"/>
        <c:noMultiLvlLbl val="0"/>
      </c:catAx>
      <c:valAx>
        <c:axId val="715772655"/>
        <c:scaling>
          <c:orientation val="minMax"/>
          <c:min val="2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Temperature</a:t>
                </a:r>
                <a:r>
                  <a:rPr lang="en-US" baseline="0" dirty="0"/>
                  <a:t> (°C)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2.5237344036473285E-2"/>
              <c:y val="0.148873538887144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57721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191488669161743"/>
          <c:y val="6.2862852032537261E-2"/>
          <c:w val="0.19726652401051234"/>
          <c:h val="0.100618137231490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28575">
      <a:solidFill>
        <a:schemeClr val="tx1"/>
      </a:solidFill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3713188972708"/>
          <c:y val="5.6479349816238339E-2"/>
          <c:w val="0.82038086680329103"/>
          <c:h val="0.66662034051532049"/>
        </c:manualLayout>
      </c:layout>
      <c:lineChart>
        <c:grouping val="standard"/>
        <c:varyColors val="0"/>
        <c:ser>
          <c:idx val="0"/>
          <c:order val="0"/>
          <c:tx>
            <c:strRef>
              <c:f>Salinity!$G$25</c:f>
              <c:strCache>
                <c:ptCount val="1"/>
                <c:pt idx="0">
                  <c:v>Am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57150">
                <a:solidFill>
                  <a:schemeClr val="accent1"/>
                </a:solidFill>
              </a:ln>
              <a:effectLst/>
            </c:spPr>
          </c:marker>
          <c:cat>
            <c:strRef>
              <c:f>Salinity!$F$26:$F$33</c:f>
              <c:strCache>
                <c:ptCount val="8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</c:strCache>
            </c:strRef>
          </c:cat>
          <c:val>
            <c:numRef>
              <c:f>Salinity!$G$26:$G$33</c:f>
              <c:numCache>
                <c:formatCode>0</c:formatCode>
                <c:ptCount val="8"/>
                <c:pt idx="0">
                  <c:v>95</c:v>
                </c:pt>
                <c:pt idx="1">
                  <c:v>85</c:v>
                </c:pt>
                <c:pt idx="2">
                  <c:v>83.285714285714292</c:v>
                </c:pt>
                <c:pt idx="3">
                  <c:v>80.833333333333329</c:v>
                </c:pt>
                <c:pt idx="4">
                  <c:v>75.666666666666671</c:v>
                </c:pt>
                <c:pt idx="5">
                  <c:v>75.285714285714292</c:v>
                </c:pt>
                <c:pt idx="6">
                  <c:v>79.428571428571431</c:v>
                </c:pt>
                <c:pt idx="7">
                  <c:v>84.285714285714292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DD7-4987-A63D-42211CE87910}"/>
            </c:ext>
          </c:extLst>
        </c:ser>
        <c:ser>
          <c:idx val="1"/>
          <c:order val="1"/>
          <c:tx>
            <c:strRef>
              <c:f>Salinity!$H$25</c:f>
              <c:strCache>
                <c:ptCount val="1"/>
                <c:pt idx="0">
                  <c:v>Pm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57150">
                <a:solidFill>
                  <a:schemeClr val="accent2"/>
                </a:solidFill>
              </a:ln>
              <a:effectLst/>
            </c:spPr>
          </c:marker>
          <c:cat>
            <c:strRef>
              <c:f>Salinity!$F$26:$F$33</c:f>
              <c:strCache>
                <c:ptCount val="8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</c:strCache>
            </c:strRef>
          </c:cat>
          <c:val>
            <c:numRef>
              <c:f>Salinity!$H$26:$H$33</c:f>
              <c:numCache>
                <c:formatCode>0</c:formatCode>
                <c:ptCount val="8"/>
                <c:pt idx="0">
                  <c:v>99.666666666666671</c:v>
                </c:pt>
                <c:pt idx="1">
                  <c:v>91.6</c:v>
                </c:pt>
                <c:pt idx="2">
                  <c:v>90.142857142857139</c:v>
                </c:pt>
                <c:pt idx="3">
                  <c:v>86.333333333333329</c:v>
                </c:pt>
                <c:pt idx="4">
                  <c:v>81.666666666666671</c:v>
                </c:pt>
                <c:pt idx="5">
                  <c:v>82.428571428571431</c:v>
                </c:pt>
                <c:pt idx="6">
                  <c:v>83.285714285714292</c:v>
                </c:pt>
                <c:pt idx="7">
                  <c:v>87.857142857142861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DD7-4987-A63D-42211CE879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421055"/>
        <c:axId val="112423455"/>
      </c:lineChart>
      <c:catAx>
        <c:axId val="11242105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Artemia age (Week)</a:t>
                </a:r>
              </a:p>
            </c:rich>
          </c:tx>
          <c:layout>
            <c:manualLayout>
              <c:xMode val="edge"/>
              <c:yMode val="edge"/>
              <c:x val="0.34405957249372404"/>
              <c:y val="0.890168541932674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423455"/>
        <c:crosses val="autoZero"/>
        <c:auto val="1"/>
        <c:lblAlgn val="ctr"/>
        <c:lblOffset val="100"/>
        <c:noMultiLvlLbl val="0"/>
      </c:catAx>
      <c:valAx>
        <c:axId val="112423455"/>
        <c:scaling>
          <c:orientation val="minMax"/>
          <c:min val="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Salinity (ppt)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421055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8605064190389198"/>
          <c:y val="0.10634726369758293"/>
          <c:w val="0.26920381150768735"/>
          <c:h val="8.01308117722446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38100">
      <a:solidFill>
        <a:schemeClr val="tx1"/>
      </a:solidFill>
    </a:ln>
    <a:effectLst/>
  </c:spPr>
  <c:txPr>
    <a:bodyPr/>
    <a:lstStyle/>
    <a:p>
      <a:pPr>
        <a:defRPr sz="2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40859059676821"/>
          <c:y val="4.7861118149089762E-2"/>
          <c:w val="0.82220762886753207"/>
          <c:h val="0.64833134075580501"/>
        </c:manualLayout>
      </c:layout>
      <c:lineChart>
        <c:grouping val="standard"/>
        <c:varyColors val="0"/>
        <c:ser>
          <c:idx val="0"/>
          <c:order val="0"/>
          <c:tx>
            <c:strRef>
              <c:f>Turbidity!$F$23</c:f>
              <c:strCache>
                <c:ptCount val="1"/>
                <c:pt idx="0">
                  <c:v>Am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57150">
                <a:solidFill>
                  <a:schemeClr val="accent1"/>
                </a:solidFill>
              </a:ln>
              <a:effectLst/>
            </c:spPr>
          </c:marker>
          <c:cat>
            <c:strRef>
              <c:f>Turbidity!$E$24:$E$31</c:f>
              <c:strCache>
                <c:ptCount val="8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</c:strCache>
            </c:strRef>
          </c:cat>
          <c:val>
            <c:numRef>
              <c:f>Turbidity!$F$24:$F$31</c:f>
              <c:numCache>
                <c:formatCode>0.0</c:formatCode>
                <c:ptCount val="8"/>
                <c:pt idx="0">
                  <c:v>45</c:v>
                </c:pt>
                <c:pt idx="1">
                  <c:v>43</c:v>
                </c:pt>
                <c:pt idx="2">
                  <c:v>50</c:v>
                </c:pt>
                <c:pt idx="3">
                  <c:v>41.666666666666664</c:v>
                </c:pt>
                <c:pt idx="4">
                  <c:v>50.185185185185198</c:v>
                </c:pt>
                <c:pt idx="5">
                  <c:v>45.142857142857103</c:v>
                </c:pt>
                <c:pt idx="6">
                  <c:v>44.714285714285715</c:v>
                </c:pt>
                <c:pt idx="7">
                  <c:v>51.428571428571431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D3B-43D7-BE64-A4043BFA6827}"/>
            </c:ext>
          </c:extLst>
        </c:ser>
        <c:ser>
          <c:idx val="1"/>
          <c:order val="1"/>
          <c:tx>
            <c:strRef>
              <c:f>Turbidity!$G$23</c:f>
              <c:strCache>
                <c:ptCount val="1"/>
                <c:pt idx="0">
                  <c:v>Pm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57150">
                <a:solidFill>
                  <a:schemeClr val="accent2"/>
                </a:solidFill>
              </a:ln>
              <a:effectLst/>
            </c:spPr>
          </c:marker>
          <c:cat>
            <c:strRef>
              <c:f>Turbidity!$E$24:$E$31</c:f>
              <c:strCache>
                <c:ptCount val="8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</c:strCache>
            </c:strRef>
          </c:cat>
          <c:val>
            <c:numRef>
              <c:f>Turbidity!$G$24:$G$31</c:f>
              <c:numCache>
                <c:formatCode>0.0</c:formatCode>
                <c:ptCount val="8"/>
                <c:pt idx="0">
                  <c:v>43.333333333333336</c:v>
                </c:pt>
                <c:pt idx="1">
                  <c:v>38.200000000000003</c:v>
                </c:pt>
                <c:pt idx="2">
                  <c:v>52</c:v>
                </c:pt>
                <c:pt idx="3">
                  <c:v>39.166666666666664</c:v>
                </c:pt>
                <c:pt idx="4">
                  <c:v>40.36574074074074</c:v>
                </c:pt>
                <c:pt idx="5">
                  <c:v>51</c:v>
                </c:pt>
                <c:pt idx="6">
                  <c:v>44</c:v>
                </c:pt>
                <c:pt idx="7">
                  <c:v>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D3B-43D7-BE64-A4043BFA68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9267039"/>
        <c:axId val="789262239"/>
      </c:lineChart>
      <c:catAx>
        <c:axId val="78926703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Artemia</a:t>
                </a:r>
                <a:r>
                  <a:rPr lang="en-US" baseline="0" dirty="0"/>
                  <a:t> age (Week)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35973940367503138"/>
              <c:y val="0.855331886988580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9262239"/>
        <c:crosses val="autoZero"/>
        <c:auto val="1"/>
        <c:lblAlgn val="ctr"/>
        <c:lblOffset val="100"/>
        <c:noMultiLvlLbl val="0"/>
      </c:catAx>
      <c:valAx>
        <c:axId val="789262239"/>
        <c:scaling>
          <c:orientation val="minMax"/>
          <c:min val="2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Turbidity</a:t>
                </a:r>
                <a:r>
                  <a:rPr lang="en-US" baseline="0" dirty="0"/>
                  <a:t> (cm)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4111848063176632E-2"/>
              <c:y val="0.1829677491452468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9267039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8212482469623847"/>
          <c:y val="0.59012648130718226"/>
          <c:w val="0.24327262870621194"/>
          <c:h val="0.107061142426102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19050">
      <a:solidFill>
        <a:schemeClr val="tx1"/>
      </a:solidFill>
    </a:ln>
    <a:effectLst/>
  </c:spPr>
  <c:txPr>
    <a:bodyPr/>
    <a:lstStyle/>
    <a:p>
      <a:pPr>
        <a:defRPr sz="2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37721385010554"/>
          <c:y val="5.1344864525841472E-2"/>
          <c:w val="0.8639429554965552"/>
          <c:h val="0.71783401848573991"/>
        </c:manualLayout>
      </c:layout>
      <c:lineChart>
        <c:grouping val="standard"/>
        <c:varyColors val="0"/>
        <c:ser>
          <c:idx val="0"/>
          <c:order val="0"/>
          <c:tx>
            <c:strRef>
              <c:f>pH!$F$25</c:f>
              <c:strCache>
                <c:ptCount val="1"/>
                <c:pt idx="0">
                  <c:v> AM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57150">
                <a:solidFill>
                  <a:schemeClr val="accent1"/>
                </a:solidFill>
              </a:ln>
              <a:effectLst/>
            </c:spPr>
          </c:marker>
          <c:cat>
            <c:strRef>
              <c:f>pH!$E$26:$E$33</c:f>
              <c:strCache>
                <c:ptCount val="8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</c:strCache>
            </c:strRef>
          </c:cat>
          <c:val>
            <c:numRef>
              <c:f>pH!$F$26:$F$33</c:f>
              <c:numCache>
                <c:formatCode>0.0</c:formatCode>
                <c:ptCount val="8"/>
                <c:pt idx="0">
                  <c:v>8.3000000000000007</c:v>
                </c:pt>
                <c:pt idx="1">
                  <c:v>8.2199999999999989</c:v>
                </c:pt>
                <c:pt idx="2">
                  <c:v>8.2714285714285722</c:v>
                </c:pt>
                <c:pt idx="3">
                  <c:v>8.1999999999999975</c:v>
                </c:pt>
                <c:pt idx="4">
                  <c:v>8.2999999999999989</c:v>
                </c:pt>
                <c:pt idx="5">
                  <c:v>8.257142857142858</c:v>
                </c:pt>
                <c:pt idx="6">
                  <c:v>8.5142857142857142</c:v>
                </c:pt>
                <c:pt idx="7">
                  <c:v>8.5857142857142872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454-4702-ABB0-583F63B43DDB}"/>
            </c:ext>
          </c:extLst>
        </c:ser>
        <c:ser>
          <c:idx val="1"/>
          <c:order val="1"/>
          <c:tx>
            <c:strRef>
              <c:f>pH!$G$25</c:f>
              <c:strCache>
                <c:ptCount val="1"/>
                <c:pt idx="0">
                  <c:v>PM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57150">
                <a:solidFill>
                  <a:schemeClr val="accent2"/>
                </a:solidFill>
              </a:ln>
              <a:effectLst/>
            </c:spPr>
          </c:marker>
          <c:cat>
            <c:strRef>
              <c:f>pH!$E$26:$E$33</c:f>
              <c:strCache>
                <c:ptCount val="8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</c:strCache>
            </c:strRef>
          </c:cat>
          <c:val>
            <c:numRef>
              <c:f>pH!$G$26:$G$33</c:f>
              <c:numCache>
                <c:formatCode>0.0</c:formatCode>
                <c:ptCount val="8"/>
                <c:pt idx="0">
                  <c:v>8.2333333333333325</c:v>
                </c:pt>
                <c:pt idx="1">
                  <c:v>8.18</c:v>
                </c:pt>
                <c:pt idx="2">
                  <c:v>8.2000000000000011</c:v>
                </c:pt>
                <c:pt idx="3">
                  <c:v>8.1999999999999993</c:v>
                </c:pt>
                <c:pt idx="4">
                  <c:v>8.24</c:v>
                </c:pt>
                <c:pt idx="5">
                  <c:v>8.2571428571428562</c:v>
                </c:pt>
                <c:pt idx="6">
                  <c:v>8.3714285714285719</c:v>
                </c:pt>
                <c:pt idx="7">
                  <c:v>8.5142857142857142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454-4702-ABB0-583F63B43D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9260799"/>
        <c:axId val="789263199"/>
      </c:lineChart>
      <c:catAx>
        <c:axId val="78926079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Artemia</a:t>
                </a:r>
                <a:r>
                  <a:rPr lang="en-US" baseline="0" dirty="0"/>
                  <a:t> age (Week)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37110769529498461"/>
              <c:y val="0.8816248832757925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9263199"/>
        <c:crosses val="autoZero"/>
        <c:auto val="1"/>
        <c:lblAlgn val="ctr"/>
        <c:lblOffset val="100"/>
        <c:noMultiLvlLbl val="0"/>
      </c:catAx>
      <c:valAx>
        <c:axId val="789263199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9260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392707924712119"/>
          <c:y val="9.317770928768708E-2"/>
          <c:w val="0.20654624511829181"/>
          <c:h val="9.14710357290278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28575">
      <a:solidFill>
        <a:schemeClr val="tx1"/>
      </a:solidFill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75819052284995"/>
          <c:y val="5.6479349816238339E-2"/>
          <c:w val="0.85856197882381058"/>
          <c:h val="0.68099351939394526"/>
        </c:manualLayout>
      </c:layout>
      <c:lineChart>
        <c:grouping val="standard"/>
        <c:varyColors val="0"/>
        <c:ser>
          <c:idx val="0"/>
          <c:order val="0"/>
          <c:tx>
            <c:strRef>
              <c:f>DO!$G$26</c:f>
              <c:strCache>
                <c:ptCount val="1"/>
                <c:pt idx="0">
                  <c:v>AM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57150">
                <a:solidFill>
                  <a:schemeClr val="accent1"/>
                </a:solidFill>
              </a:ln>
              <a:effectLst/>
            </c:spPr>
          </c:marker>
          <c:cat>
            <c:strRef>
              <c:f>DO!$F$27:$F$34</c:f>
              <c:strCache>
                <c:ptCount val="8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</c:strCache>
            </c:strRef>
          </c:cat>
          <c:val>
            <c:numRef>
              <c:f>DO!$G$27:$G$34</c:f>
              <c:numCache>
                <c:formatCode>0.00</c:formatCode>
                <c:ptCount val="8"/>
                <c:pt idx="0">
                  <c:v>7.0333333333333341</c:v>
                </c:pt>
                <c:pt idx="1">
                  <c:v>5.7</c:v>
                </c:pt>
                <c:pt idx="2">
                  <c:v>5.8571428571428568</c:v>
                </c:pt>
                <c:pt idx="3">
                  <c:v>5.3166666666666673</c:v>
                </c:pt>
                <c:pt idx="4">
                  <c:v>7.5976851851851848</c:v>
                </c:pt>
                <c:pt idx="5">
                  <c:v>6.7428571428571429</c:v>
                </c:pt>
                <c:pt idx="6">
                  <c:v>7.2</c:v>
                </c:pt>
                <c:pt idx="7">
                  <c:v>6.6285714285714272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A1-41DC-855C-9065BCE67D7C}"/>
            </c:ext>
          </c:extLst>
        </c:ser>
        <c:ser>
          <c:idx val="1"/>
          <c:order val="1"/>
          <c:tx>
            <c:strRef>
              <c:f>DO!$H$26</c:f>
              <c:strCache>
                <c:ptCount val="1"/>
                <c:pt idx="0">
                  <c:v>PM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57150">
                <a:solidFill>
                  <a:schemeClr val="accent2"/>
                </a:solidFill>
              </a:ln>
              <a:effectLst/>
            </c:spPr>
          </c:marker>
          <c:cat>
            <c:strRef>
              <c:f>DO!$F$27:$F$34</c:f>
              <c:strCache>
                <c:ptCount val="8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</c:strCache>
            </c:strRef>
          </c:cat>
          <c:val>
            <c:numRef>
              <c:f>DO!$H$27:$H$34</c:f>
              <c:numCache>
                <c:formatCode>0.00</c:formatCode>
                <c:ptCount val="8"/>
                <c:pt idx="0">
                  <c:v>5.8666666666666671</c:v>
                </c:pt>
                <c:pt idx="1">
                  <c:v>5.7</c:v>
                </c:pt>
                <c:pt idx="2">
                  <c:v>7.5714285714285712</c:v>
                </c:pt>
                <c:pt idx="3">
                  <c:v>6.3499999999999988</c:v>
                </c:pt>
                <c:pt idx="4">
                  <c:v>6.0791666666666666</c:v>
                </c:pt>
                <c:pt idx="5">
                  <c:v>5.8999999999999995</c:v>
                </c:pt>
                <c:pt idx="6">
                  <c:v>5.7142857142857144</c:v>
                </c:pt>
                <c:pt idx="7">
                  <c:v>5.2714285714285714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A1-41DC-855C-9065BCE67D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3343007"/>
        <c:axId val="793346367"/>
      </c:lineChart>
      <c:catAx>
        <c:axId val="79334300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Artemia</a:t>
                </a:r>
                <a:r>
                  <a:rPr lang="en-US" baseline="0" dirty="0"/>
                  <a:t> age (Week)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41798679729076776"/>
              <c:y val="0.872662010058509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3346367"/>
        <c:crosses val="autoZero"/>
        <c:auto val="1"/>
        <c:lblAlgn val="ctr"/>
        <c:lblOffset val="100"/>
        <c:noMultiLvlLbl val="0"/>
      </c:catAx>
      <c:valAx>
        <c:axId val="793346367"/>
        <c:scaling>
          <c:orientation val="minMax"/>
          <c:min val="3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DO</a:t>
                </a:r>
                <a:r>
                  <a:rPr lang="en-US" baseline="0" dirty="0"/>
                  <a:t> (mg/l)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1403513202428633E-2"/>
              <c:y val="0.291002548466472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3343007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505993298191207"/>
          <c:y val="0.51705530459708571"/>
          <c:w val="0.19726652401051234"/>
          <c:h val="0.100618137231490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38100">
      <a:solidFill>
        <a:schemeClr val="tx1"/>
      </a:solidFill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10707396515196"/>
          <c:y val="5.819794961527245E-2"/>
          <c:w val="0.84151770185353325"/>
          <c:h val="0.7051228047713546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'Density 16&amp;17'!$E$23:$M$23</c:f>
              <c:strCache>
                <c:ptCount val="9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  <c:pt idx="8">
                  <c:v>W9</c:v>
                </c:pt>
              </c:strCache>
            </c:strRef>
          </c:cat>
          <c:val>
            <c:numRef>
              <c:f>'Density 16&amp;17'!$E$24:$M$24</c:f>
              <c:numCache>
                <c:formatCode>General</c:formatCode>
                <c:ptCount val="9"/>
                <c:pt idx="0">
                  <c:v>92</c:v>
                </c:pt>
                <c:pt idx="1">
                  <c:v>93</c:v>
                </c:pt>
                <c:pt idx="2">
                  <c:v>95</c:v>
                </c:pt>
                <c:pt idx="3">
                  <c:v>95</c:v>
                </c:pt>
                <c:pt idx="4">
                  <c:v>96</c:v>
                </c:pt>
                <c:pt idx="5">
                  <c:v>96</c:v>
                </c:pt>
                <c:pt idx="6">
                  <c:v>90</c:v>
                </c:pt>
                <c:pt idx="7">
                  <c:v>83</c:v>
                </c:pt>
                <c:pt idx="8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04-423B-B1B4-02AB8EEAE7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3155599"/>
        <c:axId val="2041444943"/>
      </c:barChart>
      <c:catAx>
        <c:axId val="33315559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dirty="0"/>
                  <a:t>Artemia</a:t>
                </a:r>
                <a:r>
                  <a:rPr lang="en-US" sz="2000" baseline="0" dirty="0"/>
                  <a:t> age (Week)</a:t>
                </a:r>
                <a:endParaRPr lang="en-US" sz="2000" dirty="0"/>
              </a:p>
            </c:rich>
          </c:tx>
          <c:layout>
            <c:manualLayout>
              <c:xMode val="edge"/>
              <c:yMode val="edge"/>
              <c:x val="0.38957455756146581"/>
              <c:y val="0.896188677634807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1444943"/>
        <c:crosses val="autoZero"/>
        <c:auto val="1"/>
        <c:lblAlgn val="ctr"/>
        <c:lblOffset val="100"/>
        <c:noMultiLvlLbl val="0"/>
      </c:catAx>
      <c:valAx>
        <c:axId val="2041444943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Density (Ind/L)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3155599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28575">
      <a:solidFill>
        <a:schemeClr val="tx1"/>
      </a:solidFill>
    </a:ln>
    <a:effectLst/>
  </c:spPr>
  <c:txPr>
    <a:bodyPr/>
    <a:lstStyle/>
    <a:p>
      <a:pPr>
        <a:defRPr sz="2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57150">
                <a:solidFill>
                  <a:schemeClr val="accent1"/>
                </a:solidFill>
              </a:ln>
              <a:effectLst/>
            </c:spPr>
          </c:marker>
          <c:cat>
            <c:strRef>
              <c:f>'Art. lenght 16&amp;17'!$D$12:$M$12</c:f>
              <c:strCache>
                <c:ptCount val="10"/>
                <c:pt idx="0">
                  <c:v>W0</c:v>
                </c:pt>
                <c:pt idx="1">
                  <c:v>W1</c:v>
                </c:pt>
                <c:pt idx="2">
                  <c:v>W2</c:v>
                </c:pt>
                <c:pt idx="3">
                  <c:v>W3</c:v>
                </c:pt>
                <c:pt idx="4">
                  <c:v>W4</c:v>
                </c:pt>
                <c:pt idx="5">
                  <c:v>W5</c:v>
                </c:pt>
                <c:pt idx="6">
                  <c:v>W6</c:v>
                </c:pt>
                <c:pt idx="7">
                  <c:v>W7</c:v>
                </c:pt>
                <c:pt idx="8">
                  <c:v>W8</c:v>
                </c:pt>
                <c:pt idx="9">
                  <c:v>W9</c:v>
                </c:pt>
              </c:strCache>
            </c:strRef>
          </c:cat>
          <c:val>
            <c:numRef>
              <c:f>'Art. lenght 16&amp;17'!$D$13:$M$13</c:f>
              <c:numCache>
                <c:formatCode>General</c:formatCode>
                <c:ptCount val="10"/>
                <c:pt idx="0">
                  <c:v>0.5</c:v>
                </c:pt>
                <c:pt idx="1">
                  <c:v>5.5</c:v>
                </c:pt>
                <c:pt idx="2">
                  <c:v>7</c:v>
                </c:pt>
                <c:pt idx="3">
                  <c:v>7.4</c:v>
                </c:pt>
                <c:pt idx="4">
                  <c:v>7.4</c:v>
                </c:pt>
                <c:pt idx="5">
                  <c:v>7.6</c:v>
                </c:pt>
                <c:pt idx="6">
                  <c:v>7.7</c:v>
                </c:pt>
                <c:pt idx="7">
                  <c:v>8</c:v>
                </c:pt>
                <c:pt idx="8">
                  <c:v>8.6999999999999993</c:v>
                </c:pt>
                <c:pt idx="9">
                  <c:v>9.4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0D6-4EC7-AE16-F563D5BE3F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9019583"/>
        <c:axId val="469030623"/>
      </c:lineChart>
      <c:catAx>
        <c:axId val="4690195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Artemia age (week)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9030623"/>
        <c:crosses val="autoZero"/>
        <c:auto val="1"/>
        <c:lblAlgn val="ctr"/>
        <c:lblOffset val="100"/>
        <c:noMultiLvlLbl val="0"/>
      </c:catAx>
      <c:valAx>
        <c:axId val="469030623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Length (mm)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9019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28575">
      <a:solidFill>
        <a:schemeClr val="tx1"/>
      </a:solidFill>
    </a:ln>
    <a:effectLst/>
  </c:spPr>
  <c:txPr>
    <a:bodyPr/>
    <a:lstStyle/>
    <a:p>
      <a:pPr>
        <a:defRPr sz="2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38072364994554"/>
          <c:y val="5.2972294169853856E-2"/>
          <c:w val="0.80894495034678204"/>
          <c:h val="0.707934515344330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'number cyct per brood'!$I$22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'number cyct per brood'!$H$23:$H$31</c:f>
              <c:strCache>
                <c:ptCount val="9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  <c:pt idx="8">
                  <c:v>W9</c:v>
                </c:pt>
              </c:strCache>
            </c:strRef>
          </c:cat>
          <c:val>
            <c:numRef>
              <c:f>'number cyct per brood'!$I$23:$I$31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30.5</c:v>
                </c:pt>
                <c:pt idx="3">
                  <c:v>40.4</c:v>
                </c:pt>
                <c:pt idx="4">
                  <c:v>41.2</c:v>
                </c:pt>
                <c:pt idx="5">
                  <c:v>37.9</c:v>
                </c:pt>
                <c:pt idx="6">
                  <c:v>48.8</c:v>
                </c:pt>
                <c:pt idx="7">
                  <c:v>60</c:v>
                </c:pt>
                <c:pt idx="8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18-4B8D-99C1-ACDBA192F5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2831839"/>
        <c:axId val="422830879"/>
      </c:barChart>
      <c:catAx>
        <c:axId val="422831839"/>
        <c:scaling>
          <c:orientation val="minMax"/>
        </c:scaling>
        <c:delete val="0"/>
        <c:axPos val="b"/>
        <c:title>
          <c:layout>
            <c:manualLayout>
              <c:xMode val="edge"/>
              <c:yMode val="edge"/>
              <c:x val="0.3924890718305884"/>
              <c:y val="0.892912251937257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2830879"/>
        <c:crosses val="autoZero"/>
        <c:auto val="1"/>
        <c:lblAlgn val="ctr"/>
        <c:lblOffset val="100"/>
        <c:noMultiLvlLbl val="0"/>
      </c:catAx>
      <c:valAx>
        <c:axId val="422830879"/>
        <c:scaling>
          <c:orientation val="minMax"/>
        </c:scaling>
        <c:delete val="0"/>
        <c:axPos val="l"/>
        <c:title>
          <c:layout>
            <c:manualLayout>
              <c:xMode val="edge"/>
              <c:yMode val="edge"/>
              <c:x val="2.9791679244484E-2"/>
              <c:y val="6.726534540559640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2831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28575">
      <a:solidFill>
        <a:schemeClr val="tx1"/>
      </a:solidFill>
    </a:ln>
    <a:effectLst/>
  </c:spPr>
  <c:txPr>
    <a:bodyPr/>
    <a:lstStyle/>
    <a:p>
      <a:pPr marL="0" marR="0" lvl="0" indent="0" algn="ct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kern="1200" baseline="0">
          <a:solidFill>
            <a:prstClr val="black">
              <a:lumMod val="65000"/>
              <a:lumOff val="35000"/>
            </a:prstClr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12881255868008"/>
          <c:y val="5.073007826478837E-2"/>
          <c:w val="0.86161679593828422"/>
          <c:h val="0.6867486760265109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Sheet1!$D$5:$D$12</c:f>
              <c:strCache>
                <c:ptCount val="8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</c:strCache>
            </c:strRef>
          </c:cat>
          <c:val>
            <c:numRef>
              <c:f>Sheet1!$E$5:$E$12</c:f>
              <c:numCache>
                <c:formatCode>General</c:formatCode>
                <c:ptCount val="8"/>
                <c:pt idx="2">
                  <c:v>7.5</c:v>
                </c:pt>
                <c:pt idx="3">
                  <c:v>9.6999999999999993</c:v>
                </c:pt>
                <c:pt idx="4">
                  <c:v>9</c:v>
                </c:pt>
                <c:pt idx="5">
                  <c:v>5</c:v>
                </c:pt>
                <c:pt idx="6">
                  <c:v>3</c:v>
                </c:pt>
                <c:pt idx="7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DA-43EE-A604-BDD7E2F031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3825407"/>
        <c:axId val="752898991"/>
      </c:barChart>
      <c:catAx>
        <c:axId val="47382540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Artemia age (Week)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2898991"/>
        <c:crosses val="autoZero"/>
        <c:auto val="1"/>
        <c:lblAlgn val="ctr"/>
        <c:lblOffset val="100"/>
        <c:noMultiLvlLbl val="0"/>
      </c:catAx>
      <c:valAx>
        <c:axId val="75289899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Wet cyst (kg)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38254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28575">
      <a:solidFill>
        <a:schemeClr val="tx1"/>
      </a:solidFill>
    </a:ln>
    <a:effectLst/>
  </c:spPr>
  <c:txPr>
    <a:bodyPr/>
    <a:lstStyle/>
    <a:p>
      <a:pPr>
        <a:defRPr sz="2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65F512-0ABB-41D0-9C48-8EDD0DFF4EC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B2F999-52AD-466D-A99F-8612A6E19CE0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pPr>
            <a:buFontTx/>
            <a:buNone/>
          </a:pPr>
          <a:r>
            <a:rPr lang="en-US" altLang="en-US" dirty="0">
              <a:latin typeface="Arial" panose="020B0604020202020204" pitchFamily="34" charset="0"/>
            </a:rPr>
            <a:t>Collecting cyst from pond under wind direction</a:t>
          </a:r>
          <a:endParaRPr lang="en-US" dirty="0"/>
        </a:p>
      </dgm:t>
    </dgm:pt>
    <dgm:pt modelId="{447A4D1D-60A0-43C8-B400-8A4F29B15BFD}" type="parTrans" cxnId="{2BFAA321-D0CE-42FA-AC40-76AFDE4E36D1}">
      <dgm:prSet/>
      <dgm:spPr/>
      <dgm:t>
        <a:bodyPr/>
        <a:lstStyle/>
        <a:p>
          <a:endParaRPr lang="en-US"/>
        </a:p>
      </dgm:t>
    </dgm:pt>
    <dgm:pt modelId="{4EAD5943-2681-464F-B313-59A3FB83084A}" type="sibTrans" cxnId="{2BFAA321-D0CE-42FA-AC40-76AFDE4E36D1}">
      <dgm:prSet/>
      <dgm:spPr/>
      <dgm:t>
        <a:bodyPr/>
        <a:lstStyle/>
        <a:p>
          <a:endParaRPr lang="en-US"/>
        </a:p>
      </dgm:t>
    </dgm:pt>
    <dgm:pt modelId="{7B14A14D-607A-402F-9D7E-36330FB41E84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pPr>
            <a:buFontTx/>
            <a:buNone/>
          </a:pPr>
          <a:r>
            <a:rPr lang="en-US" altLang="en-US" dirty="0">
              <a:latin typeface="Arial" panose="020B0604020202020204" pitchFamily="34" charset="0"/>
            </a:rPr>
            <a:t>Screening cyst by proper mesh size to remove impurity </a:t>
          </a:r>
          <a:endParaRPr lang="en-US" dirty="0"/>
        </a:p>
      </dgm:t>
    </dgm:pt>
    <dgm:pt modelId="{69CFD4E3-ACD3-468F-B091-F2C86D3F2FA7}" type="parTrans" cxnId="{10E76864-76F7-45C0-B03D-F80DDAB2A2C1}">
      <dgm:prSet/>
      <dgm:spPr/>
      <dgm:t>
        <a:bodyPr/>
        <a:lstStyle/>
        <a:p>
          <a:endParaRPr lang="en-US"/>
        </a:p>
      </dgm:t>
    </dgm:pt>
    <dgm:pt modelId="{D35CB592-5FAA-425A-97B6-729F59157FA3}" type="sibTrans" cxnId="{10E76864-76F7-45C0-B03D-F80DDAB2A2C1}">
      <dgm:prSet/>
      <dgm:spPr/>
      <dgm:t>
        <a:bodyPr/>
        <a:lstStyle/>
        <a:p>
          <a:endParaRPr lang="en-US"/>
        </a:p>
      </dgm:t>
    </dgm:pt>
    <dgm:pt modelId="{031E437C-E8C3-47EE-B0B7-A7BC16A1C654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pPr>
            <a:buFontTx/>
            <a:buNone/>
          </a:pPr>
          <a:r>
            <a:rPr lang="en-US" dirty="0">
              <a:latin typeface="Arial" panose="020B0604020202020204" pitchFamily="34" charset="0"/>
            </a:rPr>
            <a:t>Brine water separation to remove soil particles from cysts</a:t>
          </a:r>
          <a:endParaRPr lang="en-US" dirty="0"/>
        </a:p>
      </dgm:t>
    </dgm:pt>
    <dgm:pt modelId="{901855CC-9B1C-485C-8430-0C88C010754D}" type="parTrans" cxnId="{40556D55-E84F-4F0E-A0D0-A6618801ACCB}">
      <dgm:prSet/>
      <dgm:spPr/>
      <dgm:t>
        <a:bodyPr/>
        <a:lstStyle/>
        <a:p>
          <a:endParaRPr lang="en-US"/>
        </a:p>
      </dgm:t>
    </dgm:pt>
    <dgm:pt modelId="{F70D8A20-A505-48E2-BEB3-44A8F0E4A137}" type="sibTrans" cxnId="{40556D55-E84F-4F0E-A0D0-A6618801ACCB}">
      <dgm:prSet/>
      <dgm:spPr/>
      <dgm:t>
        <a:bodyPr/>
        <a:lstStyle/>
        <a:p>
          <a:endParaRPr lang="en-US"/>
        </a:p>
      </dgm:t>
    </dgm:pt>
    <dgm:pt modelId="{B8D1AC3C-A109-4873-852E-C31FB52CCE85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altLang="en-US" dirty="0">
              <a:latin typeface="Arial" panose="020B0604020202020204" pitchFamily="34" charset="0"/>
            </a:rPr>
            <a:t>Preserve cyst with salt (1:1</a:t>
          </a:r>
          <a:r>
            <a:rPr lang="en-US" altLang="en-US" dirty="0">
              <a:latin typeface="Arial" panose="020B0604020202020204" pitchFamily="34" charset="0"/>
              <a:sym typeface="Wingdings" panose="05000000000000000000" pitchFamily="2" charset="2"/>
            </a:rPr>
            <a:t>) and well mix for 30 days</a:t>
          </a:r>
        </a:p>
      </dgm:t>
    </dgm:pt>
    <dgm:pt modelId="{25ABD259-5271-4FC7-82C1-31507D3E70E5}" type="parTrans" cxnId="{DA12753C-BE90-4E2D-836D-225C8063DD58}">
      <dgm:prSet/>
      <dgm:spPr/>
      <dgm:t>
        <a:bodyPr/>
        <a:lstStyle/>
        <a:p>
          <a:endParaRPr lang="en-US"/>
        </a:p>
      </dgm:t>
    </dgm:pt>
    <dgm:pt modelId="{3AC8900F-3AC6-4A9A-BD11-0B492A25A799}" type="sibTrans" cxnId="{DA12753C-BE90-4E2D-836D-225C8063DD58}">
      <dgm:prSet/>
      <dgm:spPr/>
      <dgm:t>
        <a:bodyPr/>
        <a:lstStyle/>
        <a:p>
          <a:endParaRPr lang="en-US"/>
        </a:p>
      </dgm:t>
    </dgm:pt>
    <dgm:pt modelId="{470C3942-0C6A-4C25-A3D6-8C9A47A66978}" type="pres">
      <dgm:prSet presAssocID="{5765F512-0ABB-41D0-9C48-8EDD0DFF4ECB}" presName="CompostProcess" presStyleCnt="0">
        <dgm:presLayoutVars>
          <dgm:dir/>
          <dgm:resizeHandles val="exact"/>
        </dgm:presLayoutVars>
      </dgm:prSet>
      <dgm:spPr/>
    </dgm:pt>
    <dgm:pt modelId="{6169239B-BE36-4891-8F33-60F2D79B903C}" type="pres">
      <dgm:prSet presAssocID="{5765F512-0ABB-41D0-9C48-8EDD0DFF4ECB}" presName="arrow" presStyleLbl="bgShp" presStyleIdx="0" presStyleCnt="1" custScaleX="117647" custLinFactNeighborX="-264" custLinFactNeighborY="-4034"/>
      <dgm:spPr/>
    </dgm:pt>
    <dgm:pt modelId="{344A0312-E94F-4900-B5B8-FBAB671092A4}" type="pres">
      <dgm:prSet presAssocID="{5765F512-0ABB-41D0-9C48-8EDD0DFF4ECB}" presName="linearProcess" presStyleCnt="0"/>
      <dgm:spPr/>
    </dgm:pt>
    <dgm:pt modelId="{55AE8B30-F6DF-4CBA-8A6A-BF16684B7B84}" type="pres">
      <dgm:prSet presAssocID="{07B2F999-52AD-466D-A99F-8612A6E19CE0}" presName="textNode" presStyleLbl="node1" presStyleIdx="0" presStyleCnt="4">
        <dgm:presLayoutVars>
          <dgm:bulletEnabled val="1"/>
        </dgm:presLayoutVars>
      </dgm:prSet>
      <dgm:spPr/>
    </dgm:pt>
    <dgm:pt modelId="{68FFACBA-A773-44B5-B513-5420152697C1}" type="pres">
      <dgm:prSet presAssocID="{4EAD5943-2681-464F-B313-59A3FB83084A}" presName="sibTrans" presStyleCnt="0"/>
      <dgm:spPr/>
    </dgm:pt>
    <dgm:pt modelId="{21790DC4-92BD-4B16-B710-3DD4B4467249}" type="pres">
      <dgm:prSet presAssocID="{7B14A14D-607A-402F-9D7E-36330FB41E84}" presName="textNode" presStyleLbl="node1" presStyleIdx="1" presStyleCnt="4">
        <dgm:presLayoutVars>
          <dgm:bulletEnabled val="1"/>
        </dgm:presLayoutVars>
      </dgm:prSet>
      <dgm:spPr/>
    </dgm:pt>
    <dgm:pt modelId="{77D4C2A1-CEF7-41B2-A2DC-7B9B31EF96F2}" type="pres">
      <dgm:prSet presAssocID="{D35CB592-5FAA-425A-97B6-729F59157FA3}" presName="sibTrans" presStyleCnt="0"/>
      <dgm:spPr/>
    </dgm:pt>
    <dgm:pt modelId="{F1AF9326-147F-45FE-977F-F3125B77B715}" type="pres">
      <dgm:prSet presAssocID="{031E437C-E8C3-47EE-B0B7-A7BC16A1C654}" presName="textNode" presStyleLbl="node1" presStyleIdx="2" presStyleCnt="4">
        <dgm:presLayoutVars>
          <dgm:bulletEnabled val="1"/>
        </dgm:presLayoutVars>
      </dgm:prSet>
      <dgm:spPr/>
    </dgm:pt>
    <dgm:pt modelId="{4C3ED9BA-919C-491B-AC7C-763A783CB2C8}" type="pres">
      <dgm:prSet presAssocID="{F70D8A20-A505-48E2-BEB3-44A8F0E4A137}" presName="sibTrans" presStyleCnt="0"/>
      <dgm:spPr/>
    </dgm:pt>
    <dgm:pt modelId="{CB39974F-1B14-4D69-95D0-489D641A4717}" type="pres">
      <dgm:prSet presAssocID="{B8D1AC3C-A109-4873-852E-C31FB52CCE85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2BFAA321-D0CE-42FA-AC40-76AFDE4E36D1}" srcId="{5765F512-0ABB-41D0-9C48-8EDD0DFF4ECB}" destId="{07B2F999-52AD-466D-A99F-8612A6E19CE0}" srcOrd="0" destOrd="0" parTransId="{447A4D1D-60A0-43C8-B400-8A4F29B15BFD}" sibTransId="{4EAD5943-2681-464F-B313-59A3FB83084A}"/>
    <dgm:cxn modelId="{2F965337-6FA1-4B56-AFE2-3756219BCDEC}" type="presOf" srcId="{5765F512-0ABB-41D0-9C48-8EDD0DFF4ECB}" destId="{470C3942-0C6A-4C25-A3D6-8C9A47A66978}" srcOrd="0" destOrd="0" presId="urn:microsoft.com/office/officeart/2005/8/layout/hProcess9"/>
    <dgm:cxn modelId="{DA12753C-BE90-4E2D-836D-225C8063DD58}" srcId="{5765F512-0ABB-41D0-9C48-8EDD0DFF4ECB}" destId="{B8D1AC3C-A109-4873-852E-C31FB52CCE85}" srcOrd="3" destOrd="0" parTransId="{25ABD259-5271-4FC7-82C1-31507D3E70E5}" sibTransId="{3AC8900F-3AC6-4A9A-BD11-0B492A25A799}"/>
    <dgm:cxn modelId="{10E76864-76F7-45C0-B03D-F80DDAB2A2C1}" srcId="{5765F512-0ABB-41D0-9C48-8EDD0DFF4ECB}" destId="{7B14A14D-607A-402F-9D7E-36330FB41E84}" srcOrd="1" destOrd="0" parTransId="{69CFD4E3-ACD3-468F-B091-F2C86D3F2FA7}" sibTransId="{D35CB592-5FAA-425A-97B6-729F59157FA3}"/>
    <dgm:cxn modelId="{40556D55-E84F-4F0E-A0D0-A6618801ACCB}" srcId="{5765F512-0ABB-41D0-9C48-8EDD0DFF4ECB}" destId="{031E437C-E8C3-47EE-B0B7-A7BC16A1C654}" srcOrd="2" destOrd="0" parTransId="{901855CC-9B1C-485C-8430-0C88C010754D}" sibTransId="{F70D8A20-A505-48E2-BEB3-44A8F0E4A137}"/>
    <dgm:cxn modelId="{AEE70FA4-0305-4EF9-B764-F9123CC4A926}" type="presOf" srcId="{031E437C-E8C3-47EE-B0B7-A7BC16A1C654}" destId="{F1AF9326-147F-45FE-977F-F3125B77B715}" srcOrd="0" destOrd="0" presId="urn:microsoft.com/office/officeart/2005/8/layout/hProcess9"/>
    <dgm:cxn modelId="{5177C1C3-29AA-4284-91C8-2326F50AE36A}" type="presOf" srcId="{7B14A14D-607A-402F-9D7E-36330FB41E84}" destId="{21790DC4-92BD-4B16-B710-3DD4B4467249}" srcOrd="0" destOrd="0" presId="urn:microsoft.com/office/officeart/2005/8/layout/hProcess9"/>
    <dgm:cxn modelId="{9381ECDE-592E-4412-B13E-9D1E75104FF9}" type="presOf" srcId="{07B2F999-52AD-466D-A99F-8612A6E19CE0}" destId="{55AE8B30-F6DF-4CBA-8A6A-BF16684B7B84}" srcOrd="0" destOrd="0" presId="urn:microsoft.com/office/officeart/2005/8/layout/hProcess9"/>
    <dgm:cxn modelId="{91D6FFF5-6F68-4759-ABA7-64F015391CCD}" type="presOf" srcId="{B8D1AC3C-A109-4873-852E-C31FB52CCE85}" destId="{CB39974F-1B14-4D69-95D0-489D641A4717}" srcOrd="0" destOrd="0" presId="urn:microsoft.com/office/officeart/2005/8/layout/hProcess9"/>
    <dgm:cxn modelId="{14ADF634-EBAE-49EA-8A06-1550845E6304}" type="presParOf" srcId="{470C3942-0C6A-4C25-A3D6-8C9A47A66978}" destId="{6169239B-BE36-4891-8F33-60F2D79B903C}" srcOrd="0" destOrd="0" presId="urn:microsoft.com/office/officeart/2005/8/layout/hProcess9"/>
    <dgm:cxn modelId="{34603B87-5929-4715-97F0-0D5702A83619}" type="presParOf" srcId="{470C3942-0C6A-4C25-A3D6-8C9A47A66978}" destId="{344A0312-E94F-4900-B5B8-FBAB671092A4}" srcOrd="1" destOrd="0" presId="urn:microsoft.com/office/officeart/2005/8/layout/hProcess9"/>
    <dgm:cxn modelId="{077CF17A-15F0-43A5-B9AE-FCC4E43CC9D5}" type="presParOf" srcId="{344A0312-E94F-4900-B5B8-FBAB671092A4}" destId="{55AE8B30-F6DF-4CBA-8A6A-BF16684B7B84}" srcOrd="0" destOrd="0" presId="urn:microsoft.com/office/officeart/2005/8/layout/hProcess9"/>
    <dgm:cxn modelId="{6C83BC8A-0EF5-48D7-9723-B2482DF910F0}" type="presParOf" srcId="{344A0312-E94F-4900-B5B8-FBAB671092A4}" destId="{68FFACBA-A773-44B5-B513-5420152697C1}" srcOrd="1" destOrd="0" presId="urn:microsoft.com/office/officeart/2005/8/layout/hProcess9"/>
    <dgm:cxn modelId="{23339EE6-AB54-4EC1-88BE-72DA747C7B51}" type="presParOf" srcId="{344A0312-E94F-4900-B5B8-FBAB671092A4}" destId="{21790DC4-92BD-4B16-B710-3DD4B4467249}" srcOrd="2" destOrd="0" presId="urn:microsoft.com/office/officeart/2005/8/layout/hProcess9"/>
    <dgm:cxn modelId="{568CB303-C44D-488D-9B20-5327EDF73D4D}" type="presParOf" srcId="{344A0312-E94F-4900-B5B8-FBAB671092A4}" destId="{77D4C2A1-CEF7-41B2-A2DC-7B9B31EF96F2}" srcOrd="3" destOrd="0" presId="urn:microsoft.com/office/officeart/2005/8/layout/hProcess9"/>
    <dgm:cxn modelId="{2450EAB9-252B-44B9-8454-BFCA55278994}" type="presParOf" srcId="{344A0312-E94F-4900-B5B8-FBAB671092A4}" destId="{F1AF9326-147F-45FE-977F-F3125B77B715}" srcOrd="4" destOrd="0" presId="urn:microsoft.com/office/officeart/2005/8/layout/hProcess9"/>
    <dgm:cxn modelId="{F9D0BD21-B779-4780-8586-C19508393CA7}" type="presParOf" srcId="{344A0312-E94F-4900-B5B8-FBAB671092A4}" destId="{4C3ED9BA-919C-491B-AC7C-763A783CB2C8}" srcOrd="5" destOrd="0" presId="urn:microsoft.com/office/officeart/2005/8/layout/hProcess9"/>
    <dgm:cxn modelId="{E4346E3A-D988-41F2-9047-09680E77DC2A}" type="presParOf" srcId="{344A0312-E94F-4900-B5B8-FBAB671092A4}" destId="{CB39974F-1B14-4D69-95D0-489D641A4717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9239B-BE36-4891-8F33-60F2D79B903C}">
      <dsp:nvSpPr>
        <dsp:cNvPr id="0" name=""/>
        <dsp:cNvSpPr/>
      </dsp:nvSpPr>
      <dsp:spPr>
        <a:xfrm>
          <a:off x="0" y="0"/>
          <a:ext cx="8938281" cy="452504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AE8B30-F6DF-4CBA-8A6A-BF16684B7B84}">
      <dsp:nvSpPr>
        <dsp:cNvPr id="0" name=""/>
        <dsp:cNvSpPr/>
      </dsp:nvSpPr>
      <dsp:spPr>
        <a:xfrm>
          <a:off x="4473" y="1357514"/>
          <a:ext cx="2151647" cy="1810019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US" altLang="en-US" sz="2200" kern="1200" dirty="0">
              <a:latin typeface="Arial" panose="020B0604020202020204" pitchFamily="34" charset="0"/>
            </a:rPr>
            <a:t>Collecting cyst from pond under wind direction</a:t>
          </a:r>
          <a:endParaRPr lang="en-US" sz="2200" kern="1200" dirty="0"/>
        </a:p>
      </dsp:txBody>
      <dsp:txXfrm>
        <a:off x="92831" y="1445872"/>
        <a:ext cx="1974931" cy="1633303"/>
      </dsp:txXfrm>
    </dsp:sp>
    <dsp:sp modelId="{21790DC4-92BD-4B16-B710-3DD4B4467249}">
      <dsp:nvSpPr>
        <dsp:cNvPr id="0" name=""/>
        <dsp:cNvSpPr/>
      </dsp:nvSpPr>
      <dsp:spPr>
        <a:xfrm>
          <a:off x="2263703" y="1357514"/>
          <a:ext cx="2151647" cy="1810019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US" altLang="en-US" sz="2200" kern="1200" dirty="0">
              <a:latin typeface="Arial" panose="020B0604020202020204" pitchFamily="34" charset="0"/>
            </a:rPr>
            <a:t>Screening cyst by proper mesh size to remove impurity </a:t>
          </a:r>
          <a:endParaRPr lang="en-US" sz="2200" kern="1200" dirty="0"/>
        </a:p>
      </dsp:txBody>
      <dsp:txXfrm>
        <a:off x="2352061" y="1445872"/>
        <a:ext cx="1974931" cy="1633303"/>
      </dsp:txXfrm>
    </dsp:sp>
    <dsp:sp modelId="{F1AF9326-147F-45FE-977F-F3125B77B715}">
      <dsp:nvSpPr>
        <dsp:cNvPr id="0" name=""/>
        <dsp:cNvSpPr/>
      </dsp:nvSpPr>
      <dsp:spPr>
        <a:xfrm>
          <a:off x="4522934" y="1357514"/>
          <a:ext cx="2151647" cy="1810019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US" sz="2200" kern="1200" dirty="0">
              <a:latin typeface="Arial" panose="020B0604020202020204" pitchFamily="34" charset="0"/>
            </a:rPr>
            <a:t>Brine water separation to remove soil particles from cysts</a:t>
          </a:r>
          <a:endParaRPr lang="en-US" sz="2200" kern="1200" dirty="0"/>
        </a:p>
      </dsp:txBody>
      <dsp:txXfrm>
        <a:off x="4611292" y="1445872"/>
        <a:ext cx="1974931" cy="1633303"/>
      </dsp:txXfrm>
    </dsp:sp>
    <dsp:sp modelId="{CB39974F-1B14-4D69-95D0-489D641A4717}">
      <dsp:nvSpPr>
        <dsp:cNvPr id="0" name=""/>
        <dsp:cNvSpPr/>
      </dsp:nvSpPr>
      <dsp:spPr>
        <a:xfrm>
          <a:off x="6782164" y="1357514"/>
          <a:ext cx="2151647" cy="1810019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200" kern="1200" dirty="0">
              <a:latin typeface="Arial" panose="020B0604020202020204" pitchFamily="34" charset="0"/>
            </a:rPr>
            <a:t>Preserve cyst with salt (1:1</a:t>
          </a:r>
          <a:r>
            <a:rPr lang="en-US" altLang="en-US" sz="2200" kern="1200" dirty="0">
              <a:latin typeface="Arial" panose="020B0604020202020204" pitchFamily="34" charset="0"/>
              <a:sym typeface="Wingdings" panose="05000000000000000000" pitchFamily="2" charset="2"/>
            </a:rPr>
            <a:t>) and well mix for 30 days</a:t>
          </a:r>
        </a:p>
      </dsp:txBody>
      <dsp:txXfrm>
        <a:off x="6870522" y="1445872"/>
        <a:ext cx="1974931" cy="16333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9E865-C027-4C3D-8C77-BA469CFB177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14066-D809-45C6-A451-4867728C7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59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14066-D809-45C6-A451-4867728C7CE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766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14066-D809-45C6-A451-4867728C7CE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330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6F6CE-9C0C-4328-07AC-83387A0809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71F0F6-602F-8CE2-B83A-813BC2C62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52F7B4-5625-C37A-F0D8-68C76D984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15F7C-8129-4BF9-811F-4E2C3E33380D}" type="datetime1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2FF8A-12BE-3F4D-83CB-6CCBC7AB3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53F20-1627-FC61-C145-4523F039C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531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91DCE-3C3A-13C7-78F2-87564EC5C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9FDC-8B10-441D-9F72-FFB9D558BB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D81FC-4EBD-EDB9-C264-8A342DDDB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177A6-8A4F-42CF-96CA-22A530716260}" type="datetime1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15F38-0087-2DD5-33BE-568982D75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63095C-B77F-C0AA-255A-DA03C90F9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792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586909-E8B5-58C3-0D91-0736A238B7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4F172A-0E07-6749-AD62-C01EEF5C9B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4334D-B149-51EE-65B7-4F60FC88C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81D8E-AF0C-489E-B927-EB24D7724371}" type="datetime1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C5723B-7D1F-3554-0568-08F5793FC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E85DB-186D-AF96-B907-F24C7DDBE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285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06B59-668C-098F-8A1D-B516CCF9E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7B771-9825-7A02-1F8E-9067B24C2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86A175-5A7E-3C5A-779C-C46B6539E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04F0-716B-49EF-BDE9-05CD4570275B}" type="datetime1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A21F9-08DE-8FBF-782E-C34F12FDA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AAD93-F2DF-C81B-C471-EFCD755B1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232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792F5-C3E1-8277-CED0-B4A522812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95E344-E6C8-D7F6-BDA4-41BC6C2D51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6DBA0-4E69-4D51-F776-B61C727D0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CF020-5796-4E00-862C-C4E27E0241DB}" type="datetime1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DDE71-A805-2A4B-3316-A139F1260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C25C0-E9E4-5813-7664-1EB5F288F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F5C26-256C-A2F4-DB25-0277218F8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BF50E-7C90-80A6-1FA4-26361026C4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F34FB0-8045-7EA3-6CF4-6EF226678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6D73F2-D797-8E5C-94A6-891E2E24A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94C99-68A8-44C0-B293-EFE9D6A5FE99}" type="datetime1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B6C3C5-5CA2-BAD2-D464-D432C1D24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A5D97-5111-4F95-B97C-743ECAFDF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137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499A1-05EA-459C-B238-D4351AB07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E4DCF4-C198-C259-99CB-9327BD26C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E6D1E1-E9BE-77C1-D44F-3541D8920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BF56CE-0AA1-1571-55A3-2954D5495D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18E36E-3538-B0FA-CF99-BC2912C1EA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D8A101-FCE1-1D37-E9BE-8F0F1CDE2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60711-08C6-4E6C-BABA-9C14F909A287}" type="datetime1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7C8E4D-0D26-2523-7163-B9E8CDDE1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B3EABF-51A1-5224-61B1-02A59B86A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37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D8671-CAD2-C195-8BAC-485486D94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D9F501-5B5B-A5F6-F69F-684BDBCB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51E0-17C1-4927-AAF2-D24F8519D357}" type="datetime1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4223E1-1203-FEA4-D9E3-3F7A14D53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1146F5-A48A-41DE-BF26-3592AB5F2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70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EBD04-81EB-274B-EA59-1C306C3EC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5B63-221E-4D55-A658-8DBCC3EC05B6}" type="datetime1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81BEB3-3BDF-F2EB-81A0-0ADA3BFDE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598573-5A21-D3C2-02AD-B845359EB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086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4D2F0-0A13-2273-427C-D420F14D9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C16DC-27F6-CA01-DE26-1FA9C451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FEC5FF-EF3D-90E9-AB44-06444D343D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81B19E-0772-DE91-4665-F606C6E7F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B14B8-4E2E-4272-889F-15585B1BCA25}" type="datetime1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1D2ABE-69A3-FBD3-300D-3C6F331C4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DC322B-F6F1-A630-FBB9-7517A75C1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330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56A64-8D5E-D566-6D91-8E6E4A356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9F29D4-E390-13CF-A4CF-4B282ABC50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8C9289-6733-3199-0540-3A31ADC50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936A1C-00DB-3690-7C33-FCA352408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FAE-F799-42DF-95E5-51CB75828C5D}" type="datetime1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A382BB-A3AB-F607-91C1-3086ECF6E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56633D-466F-66BD-F2AA-E001E7437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541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EBCB1B-1796-AC53-2B93-22E3D0C5A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D10536-58AC-B895-4032-6C67D6389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F312F-9323-8589-F3FB-D494DC248A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80484-5636-4A3F-ADFE-438E5B4E1537}" type="datetime1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C27D7-9110-F20B-67BA-B963E58867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E9E56-DD37-05F7-8A8E-D397F0C00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77F22-A290-42D6-BB4D-0EDAD8479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73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hyperlink" Target="https://worldfishcenter.org/blog/artemia-integrated-systems-strengthening-coastal-aquaculture?utm_source=chatgpt.com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y be a graphic of text">
            <a:extLst>
              <a:ext uri="{FF2B5EF4-FFF2-40B4-BE49-F238E27FC236}">
                <a16:creationId xmlns:a16="http://schemas.microsoft.com/office/drawing/2014/main" id="{EC8A7026-E4F4-BBDA-D646-27BB1E40A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1192" y="0"/>
            <a:ext cx="1749616" cy="163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50FD5F-5732-4F09-57A8-5D8EB213D9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885" y="1611630"/>
            <a:ext cx="10984230" cy="1061402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CLIMATE-RESILIENT ARTEMIA CYST PRODUCTION IN COASTAL SALT FIELDS OF CAMBODIA: A PILOT STUDY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227F8B-716A-3340-B16D-11AFD62B30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778818"/>
            <a:ext cx="9144000" cy="1061402"/>
          </a:xfrm>
        </p:spPr>
        <p:txBody>
          <a:bodyPr/>
          <a:lstStyle/>
          <a:p>
            <a:r>
              <a:rPr lang="en-US" dirty="0"/>
              <a:t>Veasna Ao, Marine Aquaculture Research and Development Center</a:t>
            </a:r>
          </a:p>
          <a:p>
            <a:r>
              <a:rPr lang="en-US" dirty="0"/>
              <a:t>World Aquaculture Singapore June, 2026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D74C0A-D87E-0B85-DA76-F9C5DA5C5F2A}"/>
              </a:ext>
            </a:extLst>
          </p:cNvPr>
          <p:cNvGrpSpPr/>
          <p:nvPr/>
        </p:nvGrpSpPr>
        <p:grpSpPr>
          <a:xfrm>
            <a:off x="478123" y="2754630"/>
            <a:ext cx="11258613" cy="2754584"/>
            <a:chOff x="320037" y="2377486"/>
            <a:chExt cx="11258613" cy="275458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61C93E1-557A-CDA9-381D-68B3C4604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0037" y="2377486"/>
              <a:ext cx="3642421" cy="273181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C157F50-CF95-7E23-4647-946185C18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936230" y="2388870"/>
              <a:ext cx="3642420" cy="27432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B247D6F-811C-265F-4A55-A04F1382B9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28135" y="2388870"/>
              <a:ext cx="3642419" cy="273181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20685-1E0B-9788-6D58-1E6C9AC8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277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DCB2B-2191-DEC9-DF8D-D1EEDCF06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463"/>
            <a:ext cx="10515600" cy="1014828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Re-trial Artemia cyst production in Cambodia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5B9574-1C8D-827F-4979-6D047EAADB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4893" y="1223011"/>
            <a:ext cx="4504506" cy="33783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7759D7-8524-2FA5-0B87-3C6DD349FA7E}"/>
              </a:ext>
            </a:extLst>
          </p:cNvPr>
          <p:cNvSpPr txBox="1"/>
          <p:nvPr/>
        </p:nvSpPr>
        <p:spPr>
          <a:xfrm>
            <a:off x="1097484" y="1223011"/>
            <a:ext cx="592740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In January 2025, a re-trial of Artemia cyst production was carried out in salt fields covering an area of 1.33 hectares at </a:t>
            </a:r>
            <a:r>
              <a:rPr lang="en-US" sz="2800" dirty="0" err="1"/>
              <a:t>Troey</a:t>
            </a:r>
            <a:r>
              <a:rPr lang="en-US" sz="2800" dirty="0"/>
              <a:t> Koh Sangkat, </a:t>
            </a:r>
            <a:r>
              <a:rPr lang="en-US" sz="2800" dirty="0" err="1"/>
              <a:t>Kampot</a:t>
            </a:r>
            <a:r>
              <a:rPr lang="en-US" sz="2800" dirty="0"/>
              <a:t> City, </a:t>
            </a:r>
            <a:r>
              <a:rPr lang="en-US" sz="2800" dirty="0" err="1"/>
              <a:t>Kampot</a:t>
            </a:r>
            <a:r>
              <a:rPr lang="en-US" sz="2800" dirty="0"/>
              <a:t> Province.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48B3AA-F487-53C3-3638-60EB378E4B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14550" y="3429000"/>
            <a:ext cx="4635819" cy="32491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776546-BADE-D050-65FB-9CF50F623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024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416F7-508E-67A9-0777-72B80C75C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11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6CE33F8-E7A2-B4DE-4FBB-519595C30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1315"/>
            <a:ext cx="10515600" cy="32721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000" b="1" dirty="0">
              <a:solidFill>
                <a:srgbClr val="0070C0"/>
              </a:solidFill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6000" b="1" dirty="0">
                <a:solidFill>
                  <a:srgbClr val="0070C0"/>
                </a:solidFill>
                <a:cs typeface="Times New Roman" pitchFamily="18" charset="0"/>
              </a:rPr>
              <a:t>Methods </a:t>
            </a:r>
          </a:p>
          <a:p>
            <a:pPr marL="0" indent="0" algn="ctr">
              <a:buNone/>
            </a:pPr>
            <a:endParaRPr lang="en-US" sz="60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243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31FB6-A2C0-7DA9-D04E-4952A914F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566" y="2324571"/>
            <a:ext cx="5513496" cy="155928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Layout of Artemia Cyst Production Pond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12D3BF7-6ECE-2C10-6341-4CE4BCB46B42}"/>
              </a:ext>
            </a:extLst>
          </p:cNvPr>
          <p:cNvGrpSpPr/>
          <p:nvPr/>
        </p:nvGrpSpPr>
        <p:grpSpPr>
          <a:xfrm>
            <a:off x="5143500" y="80010"/>
            <a:ext cx="6709410" cy="6721475"/>
            <a:chOff x="-69449" y="0"/>
            <a:chExt cx="5316251" cy="459211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EA7E2D6-1AAE-6C1D-6947-6716336290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69449" y="0"/>
              <a:ext cx="5316251" cy="4592113"/>
              <a:chOff x="-231966" y="-104524"/>
              <a:chExt cx="5768865" cy="5647211"/>
            </a:xfrm>
          </p:grpSpPr>
          <p:sp>
            <p:nvSpPr>
              <p:cNvPr id="7" name="Text Box 62">
                <a:extLst>
                  <a:ext uri="{FF2B5EF4-FFF2-40B4-BE49-F238E27FC236}">
                    <a16:creationId xmlns:a16="http://schemas.microsoft.com/office/drawing/2014/main" id="{32927C86-2B6F-B91E-C4C4-0B42996E55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444" y="2838203"/>
                <a:ext cx="1590675" cy="2103755"/>
              </a:xfrm>
              <a:prstGeom prst="rect">
                <a:avLst/>
              </a:prstGeom>
              <a:solidFill>
                <a:srgbClr val="FCD5B5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km-KH" sz="2000" b="1" kern="100" dirty="0">
                    <a:effectLst/>
                    <a:latin typeface="Calibri" panose="020F0502020204030204" pitchFamily="34" charset="0"/>
                    <a:ea typeface="Yu Gothic" panose="020B0400000000000000" pitchFamily="34" charset="-128"/>
                    <a:cs typeface="Calibri" panose="020F0502020204030204" pitchFamily="34" charset="0"/>
                  </a:rPr>
                  <a:t> </a:t>
                </a:r>
                <a:endParaRPr lang="en-US" sz="2000" b="1" kern="100" dirty="0">
                  <a:effectLst/>
                  <a:latin typeface="Calibri" panose="020F0502020204030204" pitchFamily="34" charset="0"/>
                  <a:ea typeface="Yu Gothic" panose="020B0400000000000000" pitchFamily="34" charset="-128"/>
                  <a:cs typeface="DaunPenh" panose="01010101010101010101" pitchFamily="2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b="1" kern="100" dirty="0">
                    <a:effectLst/>
                    <a:latin typeface="Calibri" panose="020F0502020204030204" pitchFamily="34" charset="0"/>
                    <a:ea typeface="Yu Gothic" panose="020B0400000000000000" pitchFamily="34" charset="-128"/>
                    <a:cs typeface="Calibri" panose="020F0502020204030204" pitchFamily="34" charset="0"/>
                  </a:rPr>
                  <a:t> </a:t>
                </a:r>
                <a:endParaRPr lang="en-US" sz="2000" b="1" kern="100" dirty="0">
                  <a:effectLst/>
                  <a:latin typeface="Calibri" panose="020F0502020204030204" pitchFamily="34" charset="0"/>
                  <a:ea typeface="Yu Gothic" panose="020B0400000000000000" pitchFamily="34" charset="-128"/>
                  <a:cs typeface="DaunPenh" panose="01010101010101010101" pitchFamily="2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600"/>
                  </a:spcAft>
                  <a:buNone/>
                </a:pPr>
                <a:r>
                  <a:rPr lang="en-US" sz="2000" b="1" kern="100" dirty="0">
                    <a:effectLst/>
                    <a:latin typeface="Calibri" panose="020F0502020204030204" pitchFamily="34" charset="0"/>
                    <a:ea typeface="Yu Gothic" panose="020B0400000000000000" pitchFamily="34" charset="-128"/>
                    <a:cs typeface="Calibri" panose="020F0502020204030204" pitchFamily="34" charset="0"/>
                  </a:rPr>
                  <a:t>       </a:t>
                </a:r>
                <a:r>
                  <a:rPr lang="en-US" sz="2000" b="1" kern="100" spc="-20" dirty="0">
                    <a:effectLst/>
                    <a:latin typeface="Calibri" panose="020F0502020204030204" pitchFamily="34" charset="0"/>
                    <a:ea typeface="Yu Gothic" panose="020B0400000000000000" pitchFamily="34" charset="-128"/>
                    <a:cs typeface="Calibri" panose="020F0502020204030204" pitchFamily="34" charset="0"/>
                  </a:rPr>
                  <a:t>A2: 2625 m</a:t>
                </a:r>
                <a:r>
                  <a:rPr lang="en-US" sz="2000" b="1" kern="100" spc="-20" baseline="30000" dirty="0">
                    <a:effectLst/>
                    <a:latin typeface="Calibri" panose="020F0502020204030204" pitchFamily="34" charset="0"/>
                    <a:ea typeface="Yu Gothic" panose="020B0400000000000000" pitchFamily="34" charset="-128"/>
                    <a:cs typeface="Calibri" panose="020F0502020204030204" pitchFamily="34" charset="0"/>
                  </a:rPr>
                  <a:t>2</a:t>
                </a:r>
                <a:endParaRPr lang="en-US" sz="2000" b="1" kern="100" dirty="0">
                  <a:effectLst/>
                  <a:latin typeface="Calibri" panose="020F0502020204030204" pitchFamily="34" charset="0"/>
                  <a:ea typeface="Yu Gothic" panose="020B0400000000000000" pitchFamily="34" charset="-128"/>
                  <a:cs typeface="DaunPenh" panose="01010101010101010101" pitchFamily="2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600"/>
                  </a:spcAft>
                  <a:buNone/>
                </a:pPr>
                <a:r>
                  <a:rPr lang="km-KH" sz="2000" b="1" kern="100" baseline="30000" dirty="0">
                    <a:effectLst/>
                    <a:latin typeface="Calibri" panose="020F0502020204030204" pitchFamily="34" charset="0"/>
                    <a:ea typeface="Yu Gothic" panose="020B0400000000000000" pitchFamily="34" charset="-128"/>
                    <a:cs typeface="Calibri" panose="020F0502020204030204" pitchFamily="34" charset="0"/>
                  </a:rPr>
                  <a:t> </a:t>
                </a:r>
                <a:endParaRPr lang="en-US" sz="2000" b="1" kern="100" dirty="0">
                  <a:effectLst/>
                  <a:latin typeface="Calibri" panose="020F0502020204030204" pitchFamily="34" charset="0"/>
                  <a:ea typeface="Yu Gothic" panose="020B0400000000000000" pitchFamily="34" charset="-128"/>
                  <a:cs typeface="DaunPenh" panose="01010101010101010101" pitchFamily="2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b="1" kern="100" dirty="0">
                    <a:effectLst/>
                    <a:latin typeface="Calibri" panose="020F0502020204030204" pitchFamily="34" charset="0"/>
                    <a:ea typeface="Yu Gothic" panose="020B0400000000000000" pitchFamily="34" charset="-128"/>
                    <a:cs typeface="Calibri" panose="020F0502020204030204" pitchFamily="34" charset="0"/>
                  </a:rPr>
                  <a:t> </a:t>
                </a:r>
                <a:endParaRPr lang="en-US" sz="2000" b="1" kern="100" dirty="0">
                  <a:effectLst/>
                  <a:latin typeface="Calibri" panose="020F0502020204030204" pitchFamily="34" charset="0"/>
                  <a:ea typeface="Yu Gothic" panose="020B0400000000000000" pitchFamily="34" charset="-128"/>
                  <a:cs typeface="DaunPenh" panose="01010101010101010101" pitchFamily="2" charset="0"/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008379D-4417-D98E-9A98-4C1DF2647A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0068" y="1021278"/>
                <a:ext cx="1635760" cy="1828165"/>
              </a:xfrm>
              <a:prstGeom prst="rect">
                <a:avLst/>
              </a:prstGeom>
              <a:solidFill>
                <a:srgbClr val="FCD5B5"/>
              </a:solidFill>
              <a:ln w="25400" algn="ctr">
                <a:solidFill>
                  <a:srgbClr val="385D8A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  <a:buNone/>
                </a:pPr>
                <a:r>
                  <a:rPr lang="en-US" sz="2000" b="1" kern="100" spc="-20">
                    <a:effectLst/>
                    <a:latin typeface="Calibri" panose="020F0502020204030204" pitchFamily="34" charset="0"/>
                    <a:ea typeface="Yu Gothic" panose="020B0400000000000000" pitchFamily="34" charset="-128"/>
                    <a:cs typeface="Calibri" panose="020F0502020204030204" pitchFamily="34" charset="0"/>
                  </a:rPr>
                  <a:t>A3: 2625 m</a:t>
                </a:r>
                <a:r>
                  <a:rPr lang="en-US" sz="2000" b="1" kern="100" spc="-20" baseline="30000">
                    <a:effectLst/>
                    <a:latin typeface="Calibri" panose="020F0502020204030204" pitchFamily="34" charset="0"/>
                    <a:ea typeface="Yu Gothic" panose="020B0400000000000000" pitchFamily="34" charset="-128"/>
                    <a:cs typeface="Calibri" panose="020F0502020204030204" pitchFamily="34" charset="0"/>
                  </a:rPr>
                  <a:t>2</a:t>
                </a:r>
                <a:endParaRPr lang="en-US" sz="2000" b="1" kern="100">
                  <a:effectLst/>
                  <a:latin typeface="Calibri" panose="020F0502020204030204" pitchFamily="34" charset="0"/>
                  <a:ea typeface="Yu Gothic" panose="020B0400000000000000" pitchFamily="34" charset="-128"/>
                  <a:cs typeface="DaunPenh" panose="01010101010101010101" pitchFamily="2" charset="0"/>
                </a:endParaRPr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912D9CFF-F9A3-B76D-8335-34F816EA3E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231966" y="-104524"/>
                <a:ext cx="5768865" cy="5647211"/>
                <a:chOff x="-338839" y="-104524"/>
                <a:chExt cx="5768865" cy="5647211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FF7A4E6B-D350-5E2A-7470-9DC529B5B1A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38839" y="-104524"/>
                  <a:ext cx="5768865" cy="5647211"/>
                  <a:chOff x="-338839" y="-104524"/>
                  <a:chExt cx="5768865" cy="5647211"/>
                </a:xfrm>
              </p:grpSpPr>
              <p:grpSp>
                <p:nvGrpSpPr>
                  <p:cNvPr id="13" name="Group 12">
                    <a:extLst>
                      <a:ext uri="{FF2B5EF4-FFF2-40B4-BE49-F238E27FC236}">
                        <a16:creationId xmlns:a16="http://schemas.microsoft.com/office/drawing/2014/main" id="{FDA1DB3C-05AC-1265-F187-0FDF6B2DFFC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-338839" y="-104524"/>
                    <a:ext cx="5768865" cy="5647211"/>
                    <a:chOff x="-338839" y="-104524"/>
                    <a:chExt cx="5768865" cy="5647211"/>
                  </a:xfrm>
                </p:grpSpPr>
                <p:sp>
                  <p:nvSpPr>
                    <p:cNvPr id="15" name="Text Box 70659">
                      <a:extLst>
                        <a:ext uri="{FF2B5EF4-FFF2-40B4-BE49-F238E27FC236}">
                          <a16:creationId xmlns:a16="http://schemas.microsoft.com/office/drawing/2014/main" id="{266698F5-5717-55A1-5378-9BF855FFB6AA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2519" y="985652"/>
                      <a:ext cx="1681625" cy="896380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 w="635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 upright="1">
                      <a:noAutofit/>
                    </a:bodyPr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 </a:t>
                      </a:r>
                      <a:endParaRPr lang="en-US" sz="2000" b="1" kern="10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2000" b="1" kern="100" spc="-2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F2: 1225</a:t>
                      </a:r>
                      <a:r>
                        <a:rPr lang="km-KH" sz="2000" b="1" kern="100" spc="-2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1" kern="100" spc="-2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m</a:t>
                      </a:r>
                      <a:r>
                        <a:rPr lang="en-US" sz="2000" b="1" kern="100" spc="-20" baseline="3000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2</a:t>
                      </a:r>
                      <a:endParaRPr lang="en-US" sz="2000" b="1" kern="10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</p:txBody>
                </p:sp>
                <p:sp>
                  <p:nvSpPr>
                    <p:cNvPr id="16" name="Right Brace 15">
                      <a:extLst>
                        <a:ext uri="{FF2B5EF4-FFF2-40B4-BE49-F238E27FC236}">
                          <a16:creationId xmlns:a16="http://schemas.microsoft.com/office/drawing/2014/main" id="{770047C3-2D36-054A-7EF9-D00A1BE48E9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108862" y="2885704"/>
                      <a:ext cx="161148" cy="2066011"/>
                    </a:xfrm>
                    <a:prstGeom prst="rightBrace">
                      <a:avLst>
                        <a:gd name="adj1" fmla="val 8310"/>
                        <a:gd name="adj2" fmla="val 50000"/>
                      </a:avLst>
                    </a:prstGeom>
                    <a:noFill/>
                    <a:ln w="9525" algn="ctr">
                      <a:solidFill>
                        <a:srgbClr val="4A7EBB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rot="0" vert="horz" wrap="square" lIns="91440" tIns="45720" rIns="91440" bIns="45720" anchor="ctr" anchorCtr="0" upright="1">
                      <a:noAutofit/>
                    </a:bodyPr>
                    <a:lstStyle/>
                    <a:p>
                      <a:endParaRPr lang="en-US" sz="2000" b="1"/>
                    </a:p>
                  </p:txBody>
                </p:sp>
                <p:sp>
                  <p:nvSpPr>
                    <p:cNvPr id="17" name="Right Brace 16">
                      <a:extLst>
                        <a:ext uri="{FF2B5EF4-FFF2-40B4-BE49-F238E27FC236}">
                          <a16:creationId xmlns:a16="http://schemas.microsoft.com/office/drawing/2014/main" id="{2F211555-9C74-3BE4-9FF7-794153A3591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400000">
                      <a:off x="1457800" y="4222515"/>
                      <a:ext cx="180824" cy="1691863"/>
                    </a:xfrm>
                    <a:prstGeom prst="rightBrace">
                      <a:avLst>
                        <a:gd name="adj1" fmla="val 8363"/>
                        <a:gd name="adj2" fmla="val 50000"/>
                      </a:avLst>
                    </a:prstGeom>
                    <a:noFill/>
                    <a:ln w="9525" algn="ctr">
                      <a:solidFill>
                        <a:srgbClr val="4A7EBB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rot="0" vert="horz" wrap="square" lIns="91440" tIns="45720" rIns="91440" bIns="45720" anchor="ctr" anchorCtr="0" upright="1">
                      <a:noAutofit/>
                    </a:bodyPr>
                    <a:lstStyle/>
                    <a:p>
                      <a:endParaRPr lang="en-US" sz="2000" b="1"/>
                    </a:p>
                  </p:txBody>
                </p:sp>
                <p:sp>
                  <p:nvSpPr>
                    <p:cNvPr id="18" name="Text Box 70664">
                      <a:extLst>
                        <a:ext uri="{FF2B5EF4-FFF2-40B4-BE49-F238E27FC236}">
                          <a16:creationId xmlns:a16="http://schemas.microsoft.com/office/drawing/2014/main" id="{315334F0-331E-FDC5-AC0E-09264821AF24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294413" y="3693954"/>
                      <a:ext cx="920765" cy="675077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635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rot="0" vert="horz" wrap="square" lIns="91440" tIns="45720" rIns="91440" bIns="45720" anchor="t" anchorCtr="0" upright="1">
                      <a:noAutofit/>
                    </a:bodyPr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2000" b="1" kern="100" spc="-2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75m</a:t>
                      </a:r>
                      <a:endParaRPr lang="en-US" sz="2000" b="1" kern="10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</p:txBody>
                </p:sp>
                <p:sp>
                  <p:nvSpPr>
                    <p:cNvPr id="19" name="Text Box 70665">
                      <a:extLst>
                        <a:ext uri="{FF2B5EF4-FFF2-40B4-BE49-F238E27FC236}">
                          <a16:creationId xmlns:a16="http://schemas.microsoft.com/office/drawing/2014/main" id="{1B41595F-5459-C921-6170-4F658C765C46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58288" y="5158859"/>
                      <a:ext cx="949838" cy="38382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635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rot="0" vert="horz" wrap="square" lIns="91440" tIns="45720" rIns="91440" bIns="45720" anchor="t" anchorCtr="0" upright="1">
                      <a:noAutofit/>
                    </a:bodyPr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2000" b="1" kern="100" spc="-20" dirty="0"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35 m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 dirty="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 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</p:txBody>
                </p:sp>
                <p:sp>
                  <p:nvSpPr>
                    <p:cNvPr id="20" name="Text Box 70666">
                      <a:extLst>
                        <a:ext uri="{FF2B5EF4-FFF2-40B4-BE49-F238E27FC236}">
                          <a16:creationId xmlns:a16="http://schemas.microsoft.com/office/drawing/2014/main" id="{93A3A08B-5B53-F2B7-84CE-F0F808EEE76D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-338839" y="1204719"/>
                      <a:ext cx="831327" cy="63401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635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rot="0" vert="horz" wrap="square" lIns="91440" tIns="45720" rIns="91440" bIns="45720" anchor="t" anchorCtr="0" upright="1">
                      <a:noAutofit/>
                    </a:bodyPr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2000" b="1" kern="100" spc="-20" dirty="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35 m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</p:txBody>
                </p:sp>
                <p:sp>
                  <p:nvSpPr>
                    <p:cNvPr id="21" name="Text Box 70669">
                      <a:extLst>
                        <a:ext uri="{FF2B5EF4-FFF2-40B4-BE49-F238E27FC236}">
                          <a16:creationId xmlns:a16="http://schemas.microsoft.com/office/drawing/2014/main" id="{D77A8D04-D6A1-0650-2325-0188782D14AD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368020" y="-104524"/>
                      <a:ext cx="628479" cy="42367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635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rot="0" vert="horz" wrap="square" lIns="91440" tIns="45720" rIns="91440" bIns="45720" anchor="t" anchorCtr="0" upright="1">
                      <a:noAutofit/>
                    </a:bodyPr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S</a:t>
                      </a:r>
                      <a:endParaRPr lang="en-US" sz="2000" b="1" kern="10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</p:txBody>
                </p:sp>
                <p:sp>
                  <p:nvSpPr>
                    <p:cNvPr id="22" name="Text Box 70670">
                      <a:extLst>
                        <a:ext uri="{FF2B5EF4-FFF2-40B4-BE49-F238E27FC236}">
                          <a16:creationId xmlns:a16="http://schemas.microsoft.com/office/drawing/2014/main" id="{7F1A814D-282C-F29A-6FFE-D8D3F2E3067E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877686" y="415608"/>
                      <a:ext cx="552340" cy="356234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635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rot="0" vert="horz" wrap="square" lIns="91440" tIns="45720" rIns="91440" bIns="45720" anchor="t" anchorCtr="0" upright="1">
                      <a:noAutofit/>
                    </a:bodyPr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W</a:t>
                      </a:r>
                      <a:endParaRPr lang="en-US" sz="2000" b="1" kern="10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</p:txBody>
                </p:sp>
                <p:sp>
                  <p:nvSpPr>
                    <p:cNvPr id="23" name="Text Box 70671">
                      <a:extLst>
                        <a:ext uri="{FF2B5EF4-FFF2-40B4-BE49-F238E27FC236}">
                          <a16:creationId xmlns:a16="http://schemas.microsoft.com/office/drawing/2014/main" id="{F192D19F-B8EA-7767-6242-E37665486A66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368031" y="885947"/>
                      <a:ext cx="616028" cy="444967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635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rot="0" vert="horz" wrap="square" lIns="91440" tIns="45720" rIns="91440" bIns="45720" anchor="t" anchorCtr="0" upright="1">
                      <a:noAutofit/>
                    </a:bodyPr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N</a:t>
                      </a:r>
                      <a:endParaRPr lang="en-US" sz="2000" b="1" kern="10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</p:txBody>
                </p:sp>
                <p:sp>
                  <p:nvSpPr>
                    <p:cNvPr id="24" name="Text Box 70672">
                      <a:extLst>
                        <a:ext uri="{FF2B5EF4-FFF2-40B4-BE49-F238E27FC236}">
                          <a16:creationId xmlns:a16="http://schemas.microsoft.com/office/drawing/2014/main" id="{3B6FA820-A6E1-94F5-E34F-1D12594D5C20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902986" y="423677"/>
                      <a:ext cx="759208" cy="472837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635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rot="0" vert="horz" wrap="square" lIns="91440" tIns="45720" rIns="91440" bIns="45720" anchor="t" anchorCtr="0" upright="1">
                      <a:noAutofit/>
                    </a:bodyPr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E</a:t>
                      </a:r>
                      <a:endParaRPr lang="en-US" sz="2000" b="1" kern="10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</p:txBody>
                </p:sp>
                <p:sp>
                  <p:nvSpPr>
                    <p:cNvPr id="25" name="Rounded Rectangle 70673">
                      <a:extLst>
                        <a:ext uri="{FF2B5EF4-FFF2-40B4-BE49-F238E27FC236}">
                          <a16:creationId xmlns:a16="http://schemas.microsoft.com/office/drawing/2014/main" id="{6013D0C2-3B1A-2EE6-855A-9BD7F6F2FFF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88769" y="1888177"/>
                      <a:ext cx="1684090" cy="45719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4F6228"/>
                    </a:solidFill>
                    <a:ln w="25400" algn="ctr">
                      <a:solidFill>
                        <a:srgbClr val="385D8A"/>
                      </a:solidFill>
                      <a:round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ctr" anchorCtr="0" upright="1">
                      <a:noAutofit/>
                    </a:bodyPr>
                    <a:lstStyle/>
                    <a:p>
                      <a:endParaRPr lang="en-US" sz="2000" b="1"/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537D8EB2-1D58-0AD4-0F05-C28A87062AF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12476" y="320607"/>
                      <a:ext cx="3371471" cy="636270"/>
                    </a:xfrm>
                    <a:prstGeom prst="rect">
                      <a:avLst/>
                    </a:prstGeom>
                    <a:solidFill>
                      <a:srgbClr val="4F81BD"/>
                    </a:solidFill>
                    <a:ln w="25400" algn="ctr">
                      <a:solidFill>
                        <a:srgbClr val="385D8A"/>
                      </a:solidFill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ctr" anchorCtr="0" upright="1">
                      <a:noAutofit/>
                    </a:bodyPr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2000" b="1" kern="100" spc="-2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Low Salinity Water Reservoir </a:t>
                      </a:r>
                      <a:endParaRPr lang="en-US" sz="2000" b="1" kern="10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</p:txBody>
                </p:sp>
                <p:sp>
                  <p:nvSpPr>
                    <p:cNvPr id="27" name="4-Point Star 70678">
                      <a:extLst>
                        <a:ext uri="{FF2B5EF4-FFF2-40B4-BE49-F238E27FC236}">
                          <a16:creationId xmlns:a16="http://schemas.microsoft.com/office/drawing/2014/main" id="{58CF99C5-E4EA-F5B0-961B-E5EB74CC15E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62424" y="320635"/>
                      <a:ext cx="483869" cy="452755"/>
                    </a:xfrm>
                    <a:prstGeom prst="star4">
                      <a:avLst>
                        <a:gd name="adj" fmla="val 12500"/>
                      </a:avLst>
                    </a:prstGeom>
                    <a:solidFill>
                      <a:srgbClr val="948A54"/>
                    </a:solidFill>
                    <a:ln w="25400" algn="ctr">
                      <a:solidFill>
                        <a:srgbClr val="385D8A"/>
                      </a:solidFill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ctr" anchorCtr="0" upright="1">
                      <a:noAutofit/>
                    </a:bodyPr>
                    <a:lstStyle/>
                    <a:p>
                      <a:endParaRPr lang="en-US" sz="2000" b="1"/>
                    </a:p>
                  </p:txBody>
                </p:sp>
                <p:sp>
                  <p:nvSpPr>
                    <p:cNvPr id="28" name="Down Arrow 70679">
                      <a:extLst>
                        <a:ext uri="{FF2B5EF4-FFF2-40B4-BE49-F238E27FC236}">
                          <a16:creationId xmlns:a16="http://schemas.microsoft.com/office/drawing/2014/main" id="{4E9C0615-C5B6-1AF8-70B7-723176606ED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8790" y="771896"/>
                      <a:ext cx="184417" cy="468726"/>
                    </a:xfrm>
                    <a:prstGeom prst="downArrow">
                      <a:avLst>
                        <a:gd name="adj1" fmla="val 50000"/>
                        <a:gd name="adj2" fmla="val 49998"/>
                      </a:avLst>
                    </a:prstGeom>
                    <a:solidFill>
                      <a:srgbClr val="FFFFFF"/>
                    </a:solidFill>
                    <a:ln w="25400" algn="ctr">
                      <a:solidFill>
                        <a:srgbClr val="385D8A"/>
                      </a:solidFill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ctr" anchorCtr="0" upright="1">
                      <a:noAutofit/>
                    </a:bodyPr>
                    <a:lstStyle/>
                    <a:p>
                      <a:endParaRPr lang="en-US" sz="2000" b="1"/>
                    </a:p>
                  </p:txBody>
                </p:sp>
                <p:sp>
                  <p:nvSpPr>
                    <p:cNvPr id="29" name="Text Box 70683">
                      <a:extLst>
                        <a:ext uri="{FF2B5EF4-FFF2-40B4-BE49-F238E27FC236}">
                          <a16:creationId xmlns:a16="http://schemas.microsoft.com/office/drawing/2014/main" id="{1B5C90EF-DAA8-64CB-B133-A38B9D17AB4A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2519" y="1911928"/>
                      <a:ext cx="1681625" cy="896380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 w="635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 upright="1">
                      <a:noAutofit/>
                    </a:bodyPr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 </a:t>
                      </a:r>
                      <a:endParaRPr lang="en-US" sz="2000" b="1" kern="10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2000" b="1" kern="100" spc="-2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F2: 1225</a:t>
                      </a:r>
                      <a:r>
                        <a:rPr lang="km-KH" sz="2000" b="1" kern="100" spc="-2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1" kern="100" spc="-2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m</a:t>
                      </a:r>
                      <a:r>
                        <a:rPr lang="en-US" sz="2000" b="1" kern="100" spc="-20" baseline="3000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2</a:t>
                      </a:r>
                      <a:endParaRPr lang="en-US" sz="2000" b="1" kern="10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2000" b="1" kern="100" spc="-2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 </a:t>
                      </a:r>
                      <a:endParaRPr lang="en-US" sz="2000" b="1" kern="10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</p:txBody>
                </p:sp>
                <p:sp>
                  <p:nvSpPr>
                    <p:cNvPr id="30" name="Text Box 70684">
                      <a:extLst>
                        <a:ext uri="{FF2B5EF4-FFF2-40B4-BE49-F238E27FC236}">
                          <a16:creationId xmlns:a16="http://schemas.microsoft.com/office/drawing/2014/main" id="{45AC1A5E-7992-A53B-A88A-935072147727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2519" y="2850078"/>
                      <a:ext cx="1692053" cy="2103767"/>
                    </a:xfrm>
                    <a:prstGeom prst="rect">
                      <a:avLst/>
                    </a:prstGeom>
                    <a:solidFill>
                      <a:srgbClr val="FCD5B5"/>
                    </a:solidFill>
                    <a:ln w="635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 upright="1">
                      <a:noAutofit/>
                    </a:bodyPr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 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 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2000" b="1" kern="100" spc="-20" dirty="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A1: 2625 m</a:t>
                      </a:r>
                      <a:r>
                        <a:rPr lang="en-US" sz="2000" b="1" kern="100" spc="-20" baseline="30000" dirty="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2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Calibri" panose="020F0502020204030204" pitchFamily="34" charset="0"/>
                          <a:ea typeface="Yu Gothic" panose="020B0400000000000000" pitchFamily="34" charset="-128"/>
                          <a:cs typeface="Calibri" panose="020F0502020204030204" pitchFamily="34" charset="0"/>
                        </a:rPr>
                        <a:t> </a:t>
                      </a:r>
                      <a:endParaRPr lang="en-US" sz="2000" b="1" kern="100" dirty="0">
                        <a:effectLst/>
                        <a:latin typeface="Calibri" panose="020F0502020204030204" pitchFamily="34" charset="0"/>
                        <a:ea typeface="Yu Gothic" panose="020B0400000000000000" pitchFamily="34" charset="-128"/>
                        <a:cs typeface="DaunPenh" panose="01010101010101010101" pitchFamily="2" charset="0"/>
                      </a:endParaRPr>
                    </a:p>
                  </p:txBody>
                </p:sp>
                <p:sp>
                  <p:nvSpPr>
                    <p:cNvPr id="31" name="Flowchart: Document 30">
                      <a:extLst>
                        <a:ext uri="{FF2B5EF4-FFF2-40B4-BE49-F238E27FC236}">
                          <a16:creationId xmlns:a16="http://schemas.microsoft.com/office/drawing/2014/main" id="{32585D90-E594-326C-101F-DBFE694C180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10800000">
                      <a:off x="2470068" y="4690753"/>
                      <a:ext cx="1588770" cy="230505"/>
                    </a:xfrm>
                    <a:prstGeom prst="flowChartDocument">
                      <a:avLst/>
                    </a:pr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5400" algn="ctr">
                      <a:solidFill>
                        <a:srgbClr val="385D8A"/>
                      </a:solidFill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ctr" anchorCtr="0" upright="1">
                      <a:noAutofit/>
                    </a:bodyPr>
                    <a:lstStyle/>
                    <a:p>
                      <a:endParaRPr lang="en-US" sz="2000" b="1"/>
                    </a:p>
                  </p:txBody>
                </p:sp>
                <p:sp>
                  <p:nvSpPr>
                    <p:cNvPr id="32" name="Down Arrow 70686">
                      <a:extLst>
                        <a:ext uri="{FF2B5EF4-FFF2-40B4-BE49-F238E27FC236}">
                          <a16:creationId xmlns:a16="http://schemas.microsoft.com/office/drawing/2014/main" id="{18BC9BA3-692A-5231-3699-7A47DF239A6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90649" y="1781299"/>
                      <a:ext cx="161365" cy="1452283"/>
                    </a:xfrm>
                    <a:prstGeom prst="downArrow">
                      <a:avLst>
                        <a:gd name="adj1" fmla="val 50000"/>
                        <a:gd name="adj2" fmla="val 50000"/>
                      </a:avLst>
                    </a:prstGeom>
                    <a:solidFill>
                      <a:srgbClr val="FFFFFF"/>
                    </a:solidFill>
                    <a:ln w="25400" algn="ctr">
                      <a:solidFill>
                        <a:srgbClr val="385D8A"/>
                      </a:solidFill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ctr" anchorCtr="0" upright="1">
                      <a:noAutofit/>
                    </a:bodyPr>
                    <a:lstStyle/>
                    <a:p>
                      <a:endParaRPr lang="en-US" sz="2000" b="1"/>
                    </a:p>
                  </p:txBody>
                </p:sp>
                <p:sp>
                  <p:nvSpPr>
                    <p:cNvPr id="33" name="Snip Same Side Corner Rectangle 70687">
                      <a:extLst>
                        <a:ext uri="{FF2B5EF4-FFF2-40B4-BE49-F238E27FC236}">
                          <a16:creationId xmlns:a16="http://schemas.microsoft.com/office/drawing/2014/main" id="{D1C85A7F-F64D-231A-D7FA-B4A9C3A09B1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375065" y="1009403"/>
                      <a:ext cx="59055" cy="3964305"/>
                    </a:xfrm>
                    <a:custGeom>
                      <a:avLst/>
                      <a:gdLst>
                        <a:gd name="T0" fmla="*/ 9843 w 59055"/>
                        <a:gd name="T1" fmla="*/ 0 h 3964305"/>
                        <a:gd name="T2" fmla="*/ 49212 w 59055"/>
                        <a:gd name="T3" fmla="*/ 0 h 3964305"/>
                        <a:gd name="T4" fmla="*/ 59055 w 59055"/>
                        <a:gd name="T5" fmla="*/ 9843 h 3964305"/>
                        <a:gd name="T6" fmla="*/ 59055 w 59055"/>
                        <a:gd name="T7" fmla="*/ 3964305 h 3964305"/>
                        <a:gd name="T8" fmla="*/ 59055 w 59055"/>
                        <a:gd name="T9" fmla="*/ 3964305 h 3964305"/>
                        <a:gd name="T10" fmla="*/ 0 w 59055"/>
                        <a:gd name="T11" fmla="*/ 3964305 h 3964305"/>
                        <a:gd name="T12" fmla="*/ 0 w 59055"/>
                        <a:gd name="T13" fmla="*/ 3964305 h 3964305"/>
                        <a:gd name="T14" fmla="*/ 0 w 59055"/>
                        <a:gd name="T15" fmla="*/ 9843 h 3964305"/>
                        <a:gd name="T16" fmla="*/ 9843 w 59055"/>
                        <a:gd name="T17" fmla="*/ 0 h 3964305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0" t="0" r="r" b="b"/>
                      <a:pathLst>
                        <a:path w="59055" h="3964305">
                          <a:moveTo>
                            <a:pt x="9843" y="0"/>
                          </a:moveTo>
                          <a:lnTo>
                            <a:pt x="49212" y="0"/>
                          </a:lnTo>
                          <a:lnTo>
                            <a:pt x="59055" y="9843"/>
                          </a:lnTo>
                          <a:lnTo>
                            <a:pt x="59055" y="3964305"/>
                          </a:lnTo>
                          <a:lnTo>
                            <a:pt x="0" y="3964305"/>
                          </a:lnTo>
                          <a:lnTo>
                            <a:pt x="0" y="9843"/>
                          </a:lnTo>
                          <a:lnTo>
                            <a:pt x="9843" y="0"/>
                          </a:lnTo>
                          <a:close/>
                        </a:path>
                      </a:pathLst>
                    </a:custGeom>
                    <a:solidFill>
                      <a:srgbClr val="4F6228"/>
                    </a:solidFill>
                    <a:ln w="25400" cap="flat" cmpd="sng" algn="ctr">
                      <a:solidFill>
                        <a:srgbClr val="385D8A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ctr" anchorCtr="0" upright="1">
                      <a:noAutofit/>
                    </a:bodyPr>
                    <a:lstStyle/>
                    <a:p>
                      <a:endParaRPr lang="en-US" sz="2000" b="1"/>
                    </a:p>
                  </p:txBody>
                </p:sp>
                <p:sp>
                  <p:nvSpPr>
                    <p:cNvPr id="34" name="Rounded Rectangle 70688">
                      <a:extLst>
                        <a:ext uri="{FF2B5EF4-FFF2-40B4-BE49-F238E27FC236}">
                          <a16:creationId xmlns:a16="http://schemas.microsoft.com/office/drawing/2014/main" id="{30843EDC-9525-D754-B609-C12B8EF21AA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88769" y="2838203"/>
                      <a:ext cx="3357880" cy="45085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4F6228"/>
                    </a:solidFill>
                    <a:ln w="25400" algn="ctr">
                      <a:solidFill>
                        <a:srgbClr val="385D8A"/>
                      </a:solidFill>
                      <a:round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ctr" anchorCtr="0" upright="1">
                      <a:noAutofit/>
                    </a:bodyPr>
                    <a:lstStyle/>
                    <a:p>
                      <a:endParaRPr lang="en-US" sz="2000" b="1"/>
                    </a:p>
                  </p:txBody>
                </p:sp>
                <p:sp>
                  <p:nvSpPr>
                    <p:cNvPr id="35" name="Rectangle 34">
                      <a:extLst>
                        <a:ext uri="{FF2B5EF4-FFF2-40B4-BE49-F238E27FC236}">
                          <a16:creationId xmlns:a16="http://schemas.microsoft.com/office/drawing/2014/main" id="{21B4EE82-5748-E912-6C22-4C1291ED8AC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34442" y="4631378"/>
                      <a:ext cx="1640205" cy="57785"/>
                    </a:xfrm>
                    <a:prstGeom prst="rect">
                      <a:avLst/>
                    </a:prstGeom>
                    <a:pattFill prst="ltUpDiag">
                      <a:fgClr>
                        <a:srgbClr val="4F81BD"/>
                      </a:fgClr>
                      <a:bgClr>
                        <a:srgbClr val="FFFFFF"/>
                      </a:bgClr>
                    </a:pattFill>
                    <a:ln w="25400" algn="ctr">
                      <a:solidFill>
                        <a:srgbClr val="385D8A"/>
                      </a:solidFill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ctr" anchorCtr="0" upright="1">
                      <a:noAutofit/>
                    </a:bodyPr>
                    <a:lstStyle/>
                    <a:p>
                      <a:endParaRPr lang="en-US" sz="2000" b="1"/>
                    </a:p>
                  </p:txBody>
                </p:sp>
                <p:sp>
                  <p:nvSpPr>
                    <p:cNvPr id="36" name="Snip Same Side Corner Rectangle 70691">
                      <a:extLst>
                        <a:ext uri="{FF2B5EF4-FFF2-40B4-BE49-F238E27FC236}">
                          <a16:creationId xmlns:a16="http://schemas.microsoft.com/office/drawing/2014/main" id="{BCB5F9EB-E6A0-83CA-852D-C2529EC3685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88769" y="1009403"/>
                      <a:ext cx="59055" cy="3964305"/>
                    </a:xfrm>
                    <a:custGeom>
                      <a:avLst/>
                      <a:gdLst>
                        <a:gd name="T0" fmla="*/ 9843 w 59055"/>
                        <a:gd name="T1" fmla="*/ 0 h 3964305"/>
                        <a:gd name="T2" fmla="*/ 49212 w 59055"/>
                        <a:gd name="T3" fmla="*/ 0 h 3964305"/>
                        <a:gd name="T4" fmla="*/ 59055 w 59055"/>
                        <a:gd name="T5" fmla="*/ 9843 h 3964305"/>
                        <a:gd name="T6" fmla="*/ 59055 w 59055"/>
                        <a:gd name="T7" fmla="*/ 3964305 h 3964305"/>
                        <a:gd name="T8" fmla="*/ 59055 w 59055"/>
                        <a:gd name="T9" fmla="*/ 3964305 h 3964305"/>
                        <a:gd name="T10" fmla="*/ 0 w 59055"/>
                        <a:gd name="T11" fmla="*/ 3964305 h 3964305"/>
                        <a:gd name="T12" fmla="*/ 0 w 59055"/>
                        <a:gd name="T13" fmla="*/ 3964305 h 3964305"/>
                        <a:gd name="T14" fmla="*/ 0 w 59055"/>
                        <a:gd name="T15" fmla="*/ 9843 h 3964305"/>
                        <a:gd name="T16" fmla="*/ 9843 w 59055"/>
                        <a:gd name="T17" fmla="*/ 0 h 3964305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0" t="0" r="r" b="b"/>
                      <a:pathLst>
                        <a:path w="59055" h="3964305">
                          <a:moveTo>
                            <a:pt x="9843" y="0"/>
                          </a:moveTo>
                          <a:lnTo>
                            <a:pt x="49212" y="0"/>
                          </a:lnTo>
                          <a:lnTo>
                            <a:pt x="59055" y="9843"/>
                          </a:lnTo>
                          <a:lnTo>
                            <a:pt x="59055" y="3964305"/>
                          </a:lnTo>
                          <a:lnTo>
                            <a:pt x="0" y="3964305"/>
                          </a:lnTo>
                          <a:lnTo>
                            <a:pt x="0" y="9843"/>
                          </a:lnTo>
                          <a:lnTo>
                            <a:pt x="9843" y="0"/>
                          </a:lnTo>
                          <a:close/>
                        </a:path>
                      </a:pathLst>
                    </a:custGeom>
                    <a:solidFill>
                      <a:srgbClr val="4F6228"/>
                    </a:solidFill>
                    <a:ln w="25400" cap="flat" cmpd="sng" algn="ctr">
                      <a:solidFill>
                        <a:srgbClr val="385D8A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ctr" anchorCtr="0" upright="1">
                      <a:noAutofit/>
                    </a:bodyPr>
                    <a:lstStyle/>
                    <a:p>
                      <a:endParaRPr lang="en-US" sz="2000" b="1"/>
                    </a:p>
                  </p:txBody>
                </p:sp>
                <p:sp>
                  <p:nvSpPr>
                    <p:cNvPr id="37" name="Rounded Rectangle 70692">
                      <a:extLst>
                        <a:ext uri="{FF2B5EF4-FFF2-40B4-BE49-F238E27FC236}">
                          <a16:creationId xmlns:a16="http://schemas.microsoft.com/office/drawing/2014/main" id="{CDE932A8-F39E-7062-0F66-0DEF3E8F685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0644" y="4940136"/>
                      <a:ext cx="3357880" cy="45085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4F6228"/>
                    </a:solidFill>
                    <a:ln w="25400" algn="ctr">
                      <a:solidFill>
                        <a:srgbClr val="385D8A"/>
                      </a:solidFill>
                      <a:round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ctr" anchorCtr="0" upright="1">
                      <a:noAutofit/>
                    </a:bodyPr>
                    <a:lstStyle/>
                    <a:p>
                      <a:endParaRPr lang="en-US" sz="2000" b="1"/>
                    </a:p>
                  </p:txBody>
                </p:sp>
              </p:grpSp>
              <p:sp>
                <p:nvSpPr>
                  <p:cNvPr id="14" name="Snip Same Side Corner Rectangle 70695">
                    <a:extLst>
                      <a:ext uri="{FF2B5EF4-FFF2-40B4-BE49-F238E27FC236}">
                        <a16:creationId xmlns:a16="http://schemas.microsoft.com/office/drawing/2014/main" id="{F1FF1B65-6C81-D6B1-CCAC-5BE81BB0A73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025735" y="1021278"/>
                    <a:ext cx="58419" cy="3963670"/>
                  </a:xfrm>
                  <a:custGeom>
                    <a:avLst/>
                    <a:gdLst>
                      <a:gd name="T0" fmla="*/ 9737 w 58420"/>
                      <a:gd name="T1" fmla="*/ 0 h 3963670"/>
                      <a:gd name="T2" fmla="*/ 48683 w 58420"/>
                      <a:gd name="T3" fmla="*/ 0 h 3963670"/>
                      <a:gd name="T4" fmla="*/ 58420 w 58420"/>
                      <a:gd name="T5" fmla="*/ 9737 h 3963670"/>
                      <a:gd name="T6" fmla="*/ 58420 w 58420"/>
                      <a:gd name="T7" fmla="*/ 3963670 h 3963670"/>
                      <a:gd name="T8" fmla="*/ 58420 w 58420"/>
                      <a:gd name="T9" fmla="*/ 3963670 h 3963670"/>
                      <a:gd name="T10" fmla="*/ 0 w 58420"/>
                      <a:gd name="T11" fmla="*/ 3963670 h 3963670"/>
                      <a:gd name="T12" fmla="*/ 0 w 58420"/>
                      <a:gd name="T13" fmla="*/ 3963670 h 3963670"/>
                      <a:gd name="T14" fmla="*/ 0 w 58420"/>
                      <a:gd name="T15" fmla="*/ 9737 h 3963670"/>
                      <a:gd name="T16" fmla="*/ 9737 w 58420"/>
                      <a:gd name="T17" fmla="*/ 0 h 3963670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58420" h="3963670">
                        <a:moveTo>
                          <a:pt x="9737" y="0"/>
                        </a:moveTo>
                        <a:lnTo>
                          <a:pt x="48683" y="0"/>
                        </a:lnTo>
                        <a:lnTo>
                          <a:pt x="58420" y="9737"/>
                        </a:lnTo>
                        <a:lnTo>
                          <a:pt x="58420" y="3963670"/>
                        </a:lnTo>
                        <a:lnTo>
                          <a:pt x="0" y="3963670"/>
                        </a:lnTo>
                        <a:lnTo>
                          <a:pt x="0" y="9737"/>
                        </a:lnTo>
                        <a:lnTo>
                          <a:pt x="9737" y="0"/>
                        </a:lnTo>
                        <a:close/>
                      </a:path>
                    </a:pathLst>
                  </a:custGeom>
                  <a:solidFill>
                    <a:srgbClr val="4F6228"/>
                  </a:solidFill>
                  <a:ln w="25400" cap="flat" cmpd="sng" algn="ctr">
                    <a:solidFill>
                      <a:srgbClr val="385D8A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rot="0" vert="horz" wrap="square" lIns="91440" tIns="45720" rIns="91440" bIns="45720" anchor="ctr" anchorCtr="0" upright="1">
                    <a:noAutofit/>
                  </a:bodyPr>
                  <a:lstStyle/>
                  <a:p>
                    <a:endParaRPr lang="en-US" sz="2000" b="1"/>
                  </a:p>
                </p:txBody>
              </p:sp>
            </p:grpSp>
            <p:sp>
              <p:nvSpPr>
                <p:cNvPr id="11" name="Right Brace 10">
                  <a:extLst>
                    <a:ext uri="{FF2B5EF4-FFF2-40B4-BE49-F238E27FC236}">
                      <a16:creationId xmlns:a16="http://schemas.microsoft.com/office/drawing/2014/main" id="{AD8C94D8-BB6A-E74A-814E-BF4323A612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08862" y="997528"/>
                  <a:ext cx="160655" cy="1852309"/>
                </a:xfrm>
                <a:prstGeom prst="rightBrace">
                  <a:avLst>
                    <a:gd name="adj1" fmla="val 8327"/>
                    <a:gd name="adj2" fmla="val 50000"/>
                  </a:avLst>
                </a:prstGeom>
                <a:noFill/>
                <a:ln w="9525" algn="ctr">
                  <a:solidFill>
                    <a:srgbClr val="4A7EBB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91440" tIns="45720" rIns="91440" bIns="45720" anchor="ctr" anchorCtr="0" upright="1">
                  <a:noAutofit/>
                </a:bodyPr>
                <a:lstStyle/>
                <a:p>
                  <a:endParaRPr lang="en-US" sz="2000" b="1"/>
                </a:p>
              </p:txBody>
            </p:sp>
            <p:sp>
              <p:nvSpPr>
                <p:cNvPr id="12" name="Text Box 70697">
                  <a:extLst>
                    <a:ext uri="{FF2B5EF4-FFF2-40B4-BE49-F238E27FC236}">
                      <a16:creationId xmlns:a16="http://schemas.microsoft.com/office/drawing/2014/main" id="{CDC6CAF3-9C02-9FC9-6AA9-DB821DBEE4F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261334" y="1593877"/>
                  <a:ext cx="953356" cy="492304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600"/>
                    </a:spcAft>
                    <a:buNone/>
                  </a:pPr>
                  <a:r>
                    <a:rPr lang="en-US" sz="2000" b="1" kern="100" spc="-20">
                      <a:effectLst/>
                      <a:latin typeface="Calibri" panose="020F0502020204030204" pitchFamily="34" charset="0"/>
                      <a:ea typeface="Yu Gothic" panose="020B0400000000000000" pitchFamily="34" charset="-128"/>
                      <a:cs typeface="Calibri" panose="020F0502020204030204" pitchFamily="34" charset="0"/>
                    </a:rPr>
                    <a:t>75</a:t>
                  </a:r>
                  <a:r>
                    <a:rPr lang="km-KH" sz="2000" b="1" kern="100" spc="-20">
                      <a:effectLst/>
                      <a:latin typeface="Calibri" panose="020F0502020204030204" pitchFamily="34" charset="0"/>
                      <a:ea typeface="Yu Gothic" panose="020B0400000000000000" pitchFamily="34" charset="-128"/>
                      <a:cs typeface="Calibri" panose="020F0502020204030204" pitchFamily="34" charset="0"/>
                    </a:rPr>
                    <a:t> </a:t>
                  </a:r>
                  <a:r>
                    <a:rPr lang="en-US" sz="2000" b="1" kern="100" spc="-20">
                      <a:effectLst/>
                      <a:latin typeface="Calibri" panose="020F0502020204030204" pitchFamily="34" charset="0"/>
                      <a:ea typeface="Yu Gothic" panose="020B0400000000000000" pitchFamily="34" charset="-128"/>
                      <a:cs typeface="Calibri" panose="020F0502020204030204" pitchFamily="34" charset="0"/>
                    </a:rPr>
                    <a:t>m</a:t>
                  </a:r>
                  <a:endParaRPr lang="en-US" sz="2000" b="1" kern="100">
                    <a:effectLst/>
                    <a:latin typeface="Calibri" panose="020F0502020204030204" pitchFamily="34" charset="0"/>
                    <a:ea typeface="Yu Gothic" panose="020B0400000000000000" pitchFamily="34" charset="-128"/>
                    <a:cs typeface="DaunPenh" panose="01010101010101010101" pitchFamily="2" charset="0"/>
                  </a:endParaRPr>
                </a:p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  <a:buNone/>
                  </a:pPr>
                  <a:r>
                    <a:rPr lang="km-KH" sz="2000" b="1" kern="100">
                      <a:effectLst/>
                      <a:latin typeface="Calibri" panose="020F0502020204030204" pitchFamily="34" charset="0"/>
                      <a:ea typeface="Yu Gothic" panose="020B0400000000000000" pitchFamily="34" charset="-128"/>
                      <a:cs typeface="Calibri" panose="020F0502020204030204" pitchFamily="34" charset="0"/>
                    </a:rPr>
                    <a:t> </a:t>
                  </a:r>
                  <a:endParaRPr lang="en-US" sz="2000" b="1" kern="100">
                    <a:effectLst/>
                    <a:latin typeface="Calibri" panose="020F0502020204030204" pitchFamily="34" charset="0"/>
                    <a:ea typeface="Yu Gothic" panose="020B0400000000000000" pitchFamily="34" charset="-128"/>
                    <a:cs typeface="DaunPenh" panose="01010101010101010101" pitchFamily="2" charset="0"/>
                  </a:endParaRPr>
                </a:p>
              </p:txBody>
            </p:sp>
          </p:grpSp>
        </p:grpSp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633F8977-5D4C-B40D-7BAE-7C7081087EB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94481" y="914400"/>
              <a:ext cx="147956" cy="725265"/>
            </a:xfrm>
            <a:prstGeom prst="rightBrace">
              <a:avLst>
                <a:gd name="adj1" fmla="val 8327"/>
                <a:gd name="adj2" fmla="val 50000"/>
              </a:avLst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US" sz="2000" b="1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0F636D-2C0E-39A0-73C6-5C0A6E5B0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79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7593"/>
            <a:ext cx="10515600" cy="801012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Dike Artemia Pond’s Structure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379" y="876326"/>
            <a:ext cx="9469392" cy="325418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70193"/>
            <a:ext cx="2743200" cy="365125"/>
          </a:xfrm>
        </p:spPr>
        <p:txBody>
          <a:bodyPr/>
          <a:lstStyle/>
          <a:p>
            <a:fld id="{EDAA5FEA-E3EF-4FC0-A18D-63D7AF799925}" type="slidenum">
              <a:rPr lang="en-US" smtClean="0"/>
              <a:t>13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582706" y="4050324"/>
            <a:ext cx="11026588" cy="2624795"/>
            <a:chOff x="147918" y="2579089"/>
            <a:chExt cx="11739282" cy="288746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10624" y="2580481"/>
              <a:ext cx="3848100" cy="28860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7918" y="2580481"/>
              <a:ext cx="3844230" cy="288317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39099" y="2579089"/>
              <a:ext cx="3848101" cy="28860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802111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>
            <a:extLst>
              <a:ext uri="{FF2B5EF4-FFF2-40B4-BE49-F238E27FC236}">
                <a16:creationId xmlns:a16="http://schemas.microsoft.com/office/drawing/2014/main" id="{44A627A0-1B8F-FD4B-FCBC-49297A501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760" y="273259"/>
            <a:ext cx="10515600" cy="758825"/>
          </a:xfrm>
        </p:spPr>
        <p:txBody>
          <a:bodyPr>
            <a:normAutofit/>
          </a:bodyPr>
          <a:lstStyle/>
          <a:p>
            <a:pPr algn="ctr"/>
            <a:r>
              <a:rPr lang="en-US" alt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Artemia Culture Pond Preparation </a:t>
            </a:r>
          </a:p>
        </p:txBody>
      </p:sp>
      <p:sp>
        <p:nvSpPr>
          <p:cNvPr id="81923" name="Content Placeholder 2">
            <a:extLst>
              <a:ext uri="{FF2B5EF4-FFF2-40B4-BE49-F238E27FC236}">
                <a16:creationId xmlns:a16="http://schemas.microsoft.com/office/drawing/2014/main" id="{E88A7703-0545-84DD-27E2-88F68F0A9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301" y="1456892"/>
            <a:ext cx="5963498" cy="487616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3200" dirty="0"/>
              <a:t> Drain water out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3200" dirty="0"/>
              <a:t> Remove sludge from the ditch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3200" dirty="0"/>
              <a:t> Remove Lab-Lab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3200" dirty="0"/>
              <a:t> Apply </a:t>
            </a:r>
            <a:r>
              <a:rPr lang="en-US" sz="3200" dirty="0"/>
              <a:t>quicklime</a:t>
            </a:r>
            <a:r>
              <a:rPr lang="en-US" altLang="en-US" sz="3200" dirty="0"/>
              <a:t>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3200" dirty="0"/>
              <a:t> Dry pond bottom (5 days)   </a:t>
            </a:r>
          </a:p>
          <a:p>
            <a:pPr>
              <a:lnSpc>
                <a:spcPct val="150000"/>
              </a:lnSpc>
            </a:pPr>
            <a:endParaRPr lang="en-US" altLang="en-US" sz="3200" dirty="0">
              <a:latin typeface="+mj-lt"/>
            </a:endParaRPr>
          </a:p>
        </p:txBody>
      </p:sp>
      <p:sp>
        <p:nvSpPr>
          <p:cNvPr id="81925" name="Slide Number Placeholder 8">
            <a:extLst>
              <a:ext uri="{FF2B5EF4-FFF2-40B4-BE49-F238E27FC236}">
                <a16:creationId xmlns:a16="http://schemas.microsoft.com/office/drawing/2014/main" id="{2DC70979-3D87-1025-39E1-8BC58A102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370695" y="649287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8E6E84E-E96E-4290-A246-C79DC5683E1D}" type="slidenum">
              <a:rPr lang="en-US" altLang="en-US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E7F8A5A-8066-3D34-6C26-417B6D0EBA2A}"/>
              </a:ext>
            </a:extLst>
          </p:cNvPr>
          <p:cNvGrpSpPr/>
          <p:nvPr/>
        </p:nvGrpSpPr>
        <p:grpSpPr>
          <a:xfrm>
            <a:off x="7456594" y="1025308"/>
            <a:ext cx="3722370" cy="5728337"/>
            <a:chOff x="7795260" y="855978"/>
            <a:chExt cx="3722370" cy="572833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D6DE14C-EB37-8990-26F6-0B8068DAF7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95260" y="855978"/>
              <a:ext cx="3722370" cy="2791778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D34688C-CD3F-23C4-B29C-0599EBFED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95260" y="3792538"/>
              <a:ext cx="3722370" cy="279177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>
            <a:extLst>
              <a:ext uri="{FF2B5EF4-FFF2-40B4-BE49-F238E27FC236}">
                <a16:creationId xmlns:a16="http://schemas.microsoft.com/office/drawing/2014/main" id="{D78EE6BD-59D1-602C-2719-94B754850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930" y="574675"/>
            <a:ext cx="6076950" cy="949325"/>
          </a:xfrm>
        </p:spPr>
        <p:txBody>
          <a:bodyPr/>
          <a:lstStyle/>
          <a:p>
            <a:pPr algn="ctr"/>
            <a:r>
              <a:rPr lang="en-US" alt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Incubation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FC6D4-E986-F235-8401-062ADE183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930" y="1677352"/>
            <a:ext cx="6076950" cy="380619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sz="3200" dirty="0"/>
              <a:t> Fill up the sea water in container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sz="3200" dirty="0"/>
              <a:t> Weight dried cyst (1g/L)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sz="3200" dirty="0"/>
              <a:t> Strong aeration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sz="3200" dirty="0"/>
              <a:t> Light (2000lux)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2948" name="Slide Number Placeholder 5">
            <a:extLst>
              <a:ext uri="{FF2B5EF4-FFF2-40B4-BE49-F238E27FC236}">
                <a16:creationId xmlns:a16="http://schemas.microsoft.com/office/drawing/2014/main" id="{FC8906CF-C675-E062-5983-752763016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448800" y="64325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47804B4E-78EC-489C-A6E0-AA4C93FC89AA}" type="slidenum">
              <a:rPr lang="en-US" altLang="en-US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248244C-EF33-F4C7-33BB-68259E299F00}"/>
              </a:ext>
            </a:extLst>
          </p:cNvPr>
          <p:cNvGrpSpPr/>
          <p:nvPr/>
        </p:nvGrpSpPr>
        <p:grpSpPr>
          <a:xfrm>
            <a:off x="7269480" y="271463"/>
            <a:ext cx="4259580" cy="6503669"/>
            <a:chOff x="7109460" y="271463"/>
            <a:chExt cx="4259580" cy="650366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748FA0A-212B-C15E-7D00-A548CAB7A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9460" y="271463"/>
              <a:ext cx="4259580" cy="319468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E406C44-55F3-D95E-D02E-CCAEE6EEA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9460" y="3580447"/>
              <a:ext cx="4259580" cy="319468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>
            <a:extLst>
              <a:ext uri="{FF2B5EF4-FFF2-40B4-BE49-F238E27FC236}">
                <a16:creationId xmlns:a16="http://schemas.microsoft.com/office/drawing/2014/main" id="{67D899AC-AC35-9A03-B3E8-8121BF74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" y="462597"/>
            <a:ext cx="6903720" cy="854075"/>
          </a:xfrm>
        </p:spPr>
        <p:txBody>
          <a:bodyPr/>
          <a:lstStyle/>
          <a:p>
            <a:pPr algn="ctr"/>
            <a:r>
              <a:rPr lang="en-US" alt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Inoculation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2EF44-2234-1F0C-CB7F-B47DBDDE8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79" y="1510902"/>
            <a:ext cx="6998971" cy="37560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/>
              <a:t>Collect nauplii ( instar I) after 24 </a:t>
            </a:r>
            <a:r>
              <a:rPr lang="en-US" sz="3200" dirty="0" err="1"/>
              <a:t>hrs</a:t>
            </a:r>
            <a:endParaRPr lang="en-US" sz="32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sz="3200" dirty="0"/>
              <a:t> Initial stocking density 100 nauplii/L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sz="3200" dirty="0"/>
              <a:t> Turbidity level 30 cm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sz="3200" dirty="0"/>
              <a:t> Water depth 10-15 cm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83972" name="Slide Number Placeholder 7">
            <a:extLst>
              <a:ext uri="{FF2B5EF4-FFF2-40B4-BE49-F238E27FC236}">
                <a16:creationId xmlns:a16="http://schemas.microsoft.com/office/drawing/2014/main" id="{54418CC4-637C-26B7-0395-B314C3C62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364980" y="649287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C7003123-16E2-47C4-AA41-06A7C2F90C50}" type="slidenum">
              <a:rPr lang="en-US" altLang="en-US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50F067-D9B2-C203-9757-09C340D1B7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8090" y="168910"/>
            <a:ext cx="4259580" cy="31946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DD960E-DC2F-4FE8-62DE-98E9D958BF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8090" y="3469085"/>
            <a:ext cx="4259580" cy="319468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>
            <a:extLst>
              <a:ext uri="{FF2B5EF4-FFF2-40B4-BE49-F238E27FC236}">
                <a16:creationId xmlns:a16="http://schemas.microsoft.com/office/drawing/2014/main" id="{92FE7435-F88E-4E41-46CA-C44CFA008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275"/>
            <a:ext cx="10515600" cy="930275"/>
          </a:xfrm>
        </p:spPr>
        <p:txBody>
          <a:bodyPr>
            <a:normAutofit/>
          </a:bodyPr>
          <a:lstStyle/>
          <a:p>
            <a:pPr algn="ctr"/>
            <a:r>
              <a:rPr lang="en-US" alt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Fertilizer Pond Preparation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D7C45-127C-7494-F133-CE66B6DE3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470" y="1082309"/>
            <a:ext cx="7158990" cy="5109210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/>
              <a:t>Drain water out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en-US" sz="3200" dirty="0"/>
              <a:t> Remove Algal mats (Lab-Lab)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en-US" sz="3200" dirty="0"/>
              <a:t> Dry pond bottom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en-US" sz="3200" dirty="0"/>
              <a:t> Refill water(20-30cm at the beginning)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en-US" sz="3200" dirty="0"/>
              <a:t>Fertilizers: Urea &amp;DAP at ratio N:P (3:1, N:15g/m³), and chicken manual (1ton/ha)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en-US" sz="3200" dirty="0"/>
              <a:t> Fertilizer pond was 25% of total production area.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en-US" dirty="0"/>
          </a:p>
        </p:txBody>
      </p:sp>
      <p:sp>
        <p:nvSpPr>
          <p:cNvPr id="84996" name="Slide Number Placeholder 7">
            <a:extLst>
              <a:ext uri="{FF2B5EF4-FFF2-40B4-BE49-F238E27FC236}">
                <a16:creationId xmlns:a16="http://schemas.microsoft.com/office/drawing/2014/main" id="{5D284608-5BAC-39CF-D076-88B5E997B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8922A57E-2F96-428A-A261-286609AD35A7}" type="slidenum">
              <a:rPr lang="en-US" altLang="en-US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84998" name="Picture 3">
            <a:extLst>
              <a:ext uri="{FF2B5EF4-FFF2-40B4-BE49-F238E27FC236}">
                <a16:creationId xmlns:a16="http://schemas.microsoft.com/office/drawing/2014/main" id="{692F4FE5-489E-5DC2-9957-591EAEF0BA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9180" y="3982085"/>
            <a:ext cx="4485958" cy="2403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311A23-6A15-21EB-1B0F-D4AEDF9969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9180" y="1061007"/>
            <a:ext cx="4485958" cy="281031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>
            <a:extLst>
              <a:ext uri="{FF2B5EF4-FFF2-40B4-BE49-F238E27FC236}">
                <a16:creationId xmlns:a16="http://schemas.microsoft.com/office/drawing/2014/main" id="{B0872711-F6A1-3D83-CC45-D121E5023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610" y="121285"/>
            <a:ext cx="11750040" cy="892175"/>
          </a:xfrm>
        </p:spPr>
        <p:txBody>
          <a:bodyPr>
            <a:noAutofit/>
          </a:bodyPr>
          <a:lstStyle/>
          <a:p>
            <a:pPr algn="ctr"/>
            <a:r>
              <a:rPr lang="en-US" alt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Feeding green water and supplementary feed</a:t>
            </a:r>
          </a:p>
        </p:txBody>
      </p:sp>
      <p:sp>
        <p:nvSpPr>
          <p:cNvPr id="86020" name="Slide Number Placeholder 7">
            <a:extLst>
              <a:ext uri="{FF2B5EF4-FFF2-40B4-BE49-F238E27FC236}">
                <a16:creationId xmlns:a16="http://schemas.microsoft.com/office/drawing/2014/main" id="{3B6BEB50-52E1-E5BC-8748-6802648AA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E97B3F2-FE0E-40A3-8B15-2A520D1E10D0}" type="slidenum">
              <a:rPr lang="en-US" altLang="en-US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pSp>
        <p:nvGrpSpPr>
          <p:cNvPr id="86021" name="Group 11">
            <a:extLst>
              <a:ext uri="{FF2B5EF4-FFF2-40B4-BE49-F238E27FC236}">
                <a16:creationId xmlns:a16="http://schemas.microsoft.com/office/drawing/2014/main" id="{18B1A0E8-D4AB-8FE6-7618-57993E49BE67}"/>
              </a:ext>
            </a:extLst>
          </p:cNvPr>
          <p:cNvGrpSpPr>
            <a:grpSpLocks/>
          </p:cNvGrpSpPr>
          <p:nvPr/>
        </p:nvGrpSpPr>
        <p:grpSpPr bwMode="auto">
          <a:xfrm>
            <a:off x="8192559" y="1208011"/>
            <a:ext cx="3511550" cy="5581650"/>
            <a:chOff x="7785100" y="1047751"/>
            <a:chExt cx="3511550" cy="5581650"/>
          </a:xfrm>
        </p:grpSpPr>
        <p:pic>
          <p:nvPicPr>
            <p:cNvPr id="86022" name="Picture 3">
              <a:extLst>
                <a:ext uri="{FF2B5EF4-FFF2-40B4-BE49-F238E27FC236}">
                  <a16:creationId xmlns:a16="http://schemas.microsoft.com/office/drawing/2014/main" id="{3BA26A9F-0EC7-AF35-9BF3-6DC54AC3E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5100" y="1047751"/>
              <a:ext cx="3492500" cy="1683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6023" name="Picture 4">
              <a:extLst>
                <a:ext uri="{FF2B5EF4-FFF2-40B4-BE49-F238E27FC236}">
                  <a16:creationId xmlns:a16="http://schemas.microsoft.com/office/drawing/2014/main" id="{4C6C6177-198B-715B-FE1D-71D8394DAD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4150" y="2781300"/>
              <a:ext cx="3492500" cy="198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6024" name="Picture 5">
              <a:extLst>
                <a:ext uri="{FF2B5EF4-FFF2-40B4-BE49-F238E27FC236}">
                  <a16:creationId xmlns:a16="http://schemas.microsoft.com/office/drawing/2014/main" id="{8D77CB8F-B2BC-939C-4073-02CF30E61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4150" y="4831741"/>
              <a:ext cx="3492500" cy="1797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6025" name="Picture 8">
              <a:extLst>
                <a:ext uri="{FF2B5EF4-FFF2-40B4-BE49-F238E27FC236}">
                  <a16:creationId xmlns:a16="http://schemas.microsoft.com/office/drawing/2014/main" id="{C4B5F2E1-176F-C64C-6EAE-DC54F5DB8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9400" y="4850791"/>
              <a:ext cx="558800" cy="745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D706682-E2DA-E744-EC7B-644B3D1E0B5A}"/>
                </a:ext>
              </a:extLst>
            </p:cNvPr>
            <p:cNvCxnSpPr/>
            <p:nvPr/>
          </p:nvCxnSpPr>
          <p:spPr>
            <a:xfrm>
              <a:off x="8439150" y="5576889"/>
              <a:ext cx="171450" cy="27146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" name="Rectangle 2">
            <a:extLst>
              <a:ext uri="{FF2B5EF4-FFF2-40B4-BE49-F238E27FC236}">
                <a16:creationId xmlns:a16="http://schemas.microsoft.com/office/drawing/2014/main" id="{09A83DD5-74E1-ED02-FE69-8DB79B1F2B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63552" y="1327135"/>
            <a:ext cx="7521575" cy="522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/>
              <a:t>Maintain water productivity by supplying green water every 2 days to keep turbidity at 25–35 cm. </a:t>
            </a:r>
          </a:p>
          <a:p>
            <a:pPr marL="508000" indent="-508000">
              <a:buFont typeface="Wingdings" panose="05000000000000000000" pitchFamily="2" charset="2"/>
              <a:buChar char="v"/>
            </a:pPr>
            <a:r>
              <a:rPr lang="en-US" sz="3200" dirty="0"/>
              <a:t>Provide supplementary feed (formulated feed or fermented rice bran) on alternate days between green water applications, beginning from Day 6–7. </a:t>
            </a:r>
          </a:p>
          <a:p>
            <a:pPr marL="508000" indent="-508000">
              <a:buFont typeface="Wingdings" panose="05000000000000000000" pitchFamily="2" charset="2"/>
              <a:buChar char="v"/>
            </a:pPr>
            <a:r>
              <a:rPr lang="en-US" sz="3200" dirty="0"/>
              <a:t>Enhance pond nutrient availability by applying chicken manure using 2–3 suspended bags in the Artemia culture pond.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543" y="136525"/>
            <a:ext cx="10515600" cy="89217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Pond raking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5100" y="6282236"/>
            <a:ext cx="6781800" cy="5133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Raking at the platform </a:t>
            </a:r>
            <a:r>
              <a:rPr lang="en-US" sz="2000" dirty="0">
                <a:cs typeface="Times New Roman" panose="02020603050405020304" pitchFamily="18" charset="0"/>
              </a:rPr>
              <a:t>twice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 day early morning</a:t>
            </a: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509" y="830218"/>
            <a:ext cx="8763667" cy="54520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A5FEA-E3EF-4FC0-A18D-63D7AF79992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510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5CDDE-64F8-38A9-308C-0C2FB83B1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696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000" b="1" dirty="0">
              <a:solidFill>
                <a:srgbClr val="0070C0"/>
              </a:solidFill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6000" b="1" dirty="0">
                <a:solidFill>
                  <a:srgbClr val="0070C0"/>
                </a:solidFill>
                <a:cs typeface="Times New Roman" pitchFamily="18" charset="0"/>
              </a:rPr>
              <a:t>Introduction of Artemia cyst production in Cambodia </a:t>
            </a:r>
          </a:p>
          <a:p>
            <a:pPr marL="0" indent="0" algn="ctr">
              <a:buNone/>
            </a:pPr>
            <a:endParaRPr lang="en-US" sz="60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9B06E1-ABFD-610D-000A-B9509D7B8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338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>
            <a:extLst>
              <a:ext uri="{FF2B5EF4-FFF2-40B4-BE49-F238E27FC236}">
                <a16:creationId xmlns:a16="http://schemas.microsoft.com/office/drawing/2014/main" id="{21B44931-5EEF-6111-F777-3AA94743E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175"/>
            <a:ext cx="11220450" cy="968375"/>
          </a:xfrm>
        </p:spPr>
        <p:txBody>
          <a:bodyPr>
            <a:normAutofit/>
          </a:bodyPr>
          <a:lstStyle/>
          <a:p>
            <a:pPr algn="ctr"/>
            <a:r>
              <a:rPr lang="en-US" alt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Water quality Monitoring</a:t>
            </a:r>
          </a:p>
        </p:txBody>
      </p:sp>
      <p:sp>
        <p:nvSpPr>
          <p:cNvPr id="88067" name="Content Placeholder 2">
            <a:extLst>
              <a:ext uri="{FF2B5EF4-FFF2-40B4-BE49-F238E27FC236}">
                <a16:creationId xmlns:a16="http://schemas.microsoft.com/office/drawing/2014/main" id="{F1E6E7C3-9B26-9B18-E14E-964837632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690" y="1478280"/>
            <a:ext cx="4095750" cy="42481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3000" dirty="0">
                <a:latin typeface="Arial" panose="020B0604020202020204" pitchFamily="34" charset="0"/>
              </a:rPr>
              <a:t> pH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3000" dirty="0">
                <a:latin typeface="Arial" panose="020B0604020202020204" pitchFamily="34" charset="0"/>
              </a:rPr>
              <a:t> Water temperature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3000" dirty="0">
                <a:latin typeface="Arial" panose="020B0604020202020204" pitchFamily="34" charset="0"/>
              </a:rPr>
              <a:t> Salinity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3000" dirty="0">
                <a:latin typeface="Arial" panose="020B0604020202020204" pitchFamily="34" charset="0"/>
              </a:rPr>
              <a:t> Turbidity level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3000" dirty="0">
                <a:latin typeface="Arial" panose="020B0604020202020204" pitchFamily="34" charset="0"/>
              </a:rPr>
              <a:t> Water level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en-US" dirty="0"/>
          </a:p>
        </p:txBody>
      </p:sp>
      <p:grpSp>
        <p:nvGrpSpPr>
          <p:cNvPr id="88068" name="Group 10">
            <a:extLst>
              <a:ext uri="{FF2B5EF4-FFF2-40B4-BE49-F238E27FC236}">
                <a16:creationId xmlns:a16="http://schemas.microsoft.com/office/drawing/2014/main" id="{F9F37754-CDD2-1170-64D2-53358923986F}"/>
              </a:ext>
            </a:extLst>
          </p:cNvPr>
          <p:cNvGrpSpPr>
            <a:grpSpLocks/>
          </p:cNvGrpSpPr>
          <p:nvPr/>
        </p:nvGrpSpPr>
        <p:grpSpPr bwMode="auto">
          <a:xfrm>
            <a:off x="5407025" y="1085850"/>
            <a:ext cx="6170613" cy="5505450"/>
            <a:chOff x="5141118" y="1200150"/>
            <a:chExt cx="6169422" cy="5505450"/>
          </a:xfrm>
        </p:grpSpPr>
        <p:pic>
          <p:nvPicPr>
            <p:cNvPr id="88070" name="Picture 3">
              <a:extLst>
                <a:ext uri="{FF2B5EF4-FFF2-40B4-BE49-F238E27FC236}">
                  <a16:creationId xmlns:a16="http://schemas.microsoft.com/office/drawing/2014/main" id="{63D4BFCD-6BF2-C5B8-380E-F1006DEDA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1118" y="1200150"/>
              <a:ext cx="2157413" cy="287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8071" name="Picture 4">
              <a:extLst>
                <a:ext uri="{FF2B5EF4-FFF2-40B4-BE49-F238E27FC236}">
                  <a16:creationId xmlns:a16="http://schemas.microsoft.com/office/drawing/2014/main" id="{D6DDD398-5F7A-36FB-D85F-2387CC1B1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5140" y="1200150"/>
              <a:ext cx="3835400" cy="287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8072" name="Picture 8">
              <a:extLst>
                <a:ext uri="{FF2B5EF4-FFF2-40B4-BE49-F238E27FC236}">
                  <a16:creationId xmlns:a16="http://schemas.microsoft.com/office/drawing/2014/main" id="{0737C34C-2F83-6E3E-DAAE-2869F72DE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2"/>
            <a:stretch>
              <a:fillRect/>
            </a:stretch>
          </p:blipFill>
          <p:spPr bwMode="auto">
            <a:xfrm>
              <a:off x="8382000" y="4232075"/>
              <a:ext cx="2928540" cy="2473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8073" name="Picture 9">
              <a:extLst>
                <a:ext uri="{FF2B5EF4-FFF2-40B4-BE49-F238E27FC236}">
                  <a16:creationId xmlns:a16="http://schemas.microsoft.com/office/drawing/2014/main" id="{5578F705-9788-27D9-8B4E-D72B6F8A5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775"/>
            <a:stretch>
              <a:fillRect/>
            </a:stretch>
          </p:blipFill>
          <p:spPr bwMode="auto">
            <a:xfrm>
              <a:off x="5162550" y="4229100"/>
              <a:ext cx="3067050" cy="2476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8069" name="Slide Number Placeholder 12">
            <a:extLst>
              <a:ext uri="{FF2B5EF4-FFF2-40B4-BE49-F238E27FC236}">
                <a16:creationId xmlns:a16="http://schemas.microsoft.com/office/drawing/2014/main" id="{B0064C34-6A5C-3603-A141-A1F84401D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8F024107-0B1F-4CD0-B341-0A322E016784}" type="slidenum">
              <a:rPr lang="en-US" altLang="en-US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>
            <a:extLst>
              <a:ext uri="{FF2B5EF4-FFF2-40B4-BE49-F238E27FC236}">
                <a16:creationId xmlns:a16="http://schemas.microsoft.com/office/drawing/2014/main" id="{01DDB1A1-8549-7F23-D4DC-CB6E8BA45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540" y="258445"/>
            <a:ext cx="10515600" cy="968375"/>
          </a:xfrm>
        </p:spPr>
        <p:txBody>
          <a:bodyPr/>
          <a:lstStyle/>
          <a:p>
            <a:pPr algn="ctr"/>
            <a:r>
              <a:rPr lang="en-US" alt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Artemia Condition Monitoring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75F8B-D911-C46B-79D5-0030AC2EE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725" y="1399697"/>
            <a:ext cx="4229100" cy="48609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Arial" panose="020B0604020202020204" pitchFamily="34" charset="0"/>
              </a:rPr>
              <a:t>Digestive tract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dirty="0">
                <a:latin typeface="Arial" panose="020B0604020202020204" pitchFamily="34" charset="0"/>
              </a:rPr>
              <a:t> Activity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dirty="0">
                <a:latin typeface="Arial" panose="020B0604020202020204" pitchFamily="34" charset="0"/>
              </a:rPr>
              <a:t> developmental Stage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dirty="0">
                <a:latin typeface="Arial" panose="020B0604020202020204" pitchFamily="34" charset="0"/>
              </a:rPr>
              <a:t> Reproductive mode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dirty="0">
                <a:latin typeface="Arial" panose="020B0604020202020204" pitchFamily="34" charset="0"/>
              </a:rPr>
              <a:t>Fecundity (cyst/brood)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2400" dirty="0"/>
          </a:p>
        </p:txBody>
      </p:sp>
      <p:grpSp>
        <p:nvGrpSpPr>
          <p:cNvPr id="89092" name="Group 9">
            <a:extLst>
              <a:ext uri="{FF2B5EF4-FFF2-40B4-BE49-F238E27FC236}">
                <a16:creationId xmlns:a16="http://schemas.microsoft.com/office/drawing/2014/main" id="{09FD26A9-91EE-43FF-9FFA-1EB7FABD2696}"/>
              </a:ext>
            </a:extLst>
          </p:cNvPr>
          <p:cNvGrpSpPr>
            <a:grpSpLocks/>
          </p:cNvGrpSpPr>
          <p:nvPr/>
        </p:nvGrpSpPr>
        <p:grpSpPr bwMode="auto">
          <a:xfrm>
            <a:off x="5067300" y="1390650"/>
            <a:ext cx="6837363" cy="4991100"/>
            <a:chOff x="5067300" y="1371600"/>
            <a:chExt cx="6836800" cy="4991100"/>
          </a:xfrm>
        </p:grpSpPr>
        <p:pic>
          <p:nvPicPr>
            <p:cNvPr id="89094" name="Picture 3">
              <a:extLst>
                <a:ext uri="{FF2B5EF4-FFF2-40B4-BE49-F238E27FC236}">
                  <a16:creationId xmlns:a16="http://schemas.microsoft.com/office/drawing/2014/main" id="{37891A14-F195-18B5-A79B-B7871FD87D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3710" y="1380647"/>
              <a:ext cx="3252214" cy="2372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095" name="Picture 5">
              <a:extLst>
                <a:ext uri="{FF2B5EF4-FFF2-40B4-BE49-F238E27FC236}">
                  <a16:creationId xmlns:a16="http://schemas.microsoft.com/office/drawing/2014/main" id="{1636A9E0-812B-7E0B-B579-E0C45E5ED1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5685" y="3886200"/>
              <a:ext cx="3438415" cy="2413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096" name="Picture 6">
              <a:extLst>
                <a:ext uri="{FF2B5EF4-FFF2-40B4-BE49-F238E27FC236}">
                  <a16:creationId xmlns:a16="http://schemas.microsoft.com/office/drawing/2014/main" id="{E073CF2E-6C42-54C6-E390-F80C5558A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5685" y="1371600"/>
              <a:ext cx="3438415" cy="2362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097" name="Picture 7">
              <a:extLst>
                <a:ext uri="{FF2B5EF4-FFF2-40B4-BE49-F238E27FC236}">
                  <a16:creationId xmlns:a16="http://schemas.microsoft.com/office/drawing/2014/main" id="{C999C833-FC13-7600-8C33-042A89163C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2438"/>
            <a:stretch>
              <a:fillRect/>
            </a:stretch>
          </p:blipFill>
          <p:spPr bwMode="auto">
            <a:xfrm>
              <a:off x="5067300" y="3886200"/>
              <a:ext cx="3238500" cy="2476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9093" name="Slide Number Placeholder 11">
            <a:extLst>
              <a:ext uri="{FF2B5EF4-FFF2-40B4-BE49-F238E27FC236}">
                <a16:creationId xmlns:a16="http://schemas.microsoft.com/office/drawing/2014/main" id="{798040C3-7797-769B-2AA3-A4EC9EF2D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1C65324-35B3-42D0-89DB-053843447746}" type="slidenum">
              <a:rPr lang="en-US" altLang="en-US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FD5604-E654-76FC-86F2-BAF7DDB85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22</a:t>
            </a:fld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5385E2D-BFEC-0D59-EBAF-976CBE32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461" y="535902"/>
            <a:ext cx="10515600" cy="930275"/>
          </a:xfrm>
        </p:spPr>
        <p:txBody>
          <a:bodyPr>
            <a:normAutofit/>
          </a:bodyPr>
          <a:lstStyle/>
          <a:p>
            <a:pPr algn="ctr"/>
            <a:r>
              <a:rPr lang="en-US" alt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Collecting and Preserving Storage of Cyst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DE44AC9-03DD-AB56-78E2-03FF7AE988D4}"/>
              </a:ext>
            </a:extLst>
          </p:cNvPr>
          <p:cNvGrpSpPr/>
          <p:nvPr/>
        </p:nvGrpSpPr>
        <p:grpSpPr>
          <a:xfrm>
            <a:off x="1626857" y="1648739"/>
            <a:ext cx="8938286" cy="4525048"/>
            <a:chOff x="1626857" y="1648739"/>
            <a:chExt cx="8938286" cy="4525048"/>
          </a:xfrm>
        </p:grpSpPr>
        <p:graphicFrame>
          <p:nvGraphicFramePr>
            <p:cNvPr id="18" name="Diagram 17">
              <a:extLst>
                <a:ext uri="{FF2B5EF4-FFF2-40B4-BE49-F238E27FC236}">
                  <a16:creationId xmlns:a16="http://schemas.microsoft.com/office/drawing/2014/main" id="{BC006ACC-E869-0CA9-B3B6-DCE6B041414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04586462"/>
                </p:ext>
              </p:extLst>
            </p:nvPr>
          </p:nvGraphicFramePr>
          <p:xfrm>
            <a:off x="1626857" y="1648739"/>
            <a:ext cx="8938286" cy="452504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623B724-430E-7AC4-8B26-7F085987AC10}"/>
                </a:ext>
              </a:extLst>
            </p:cNvPr>
            <p:cNvSpPr/>
            <p:nvPr/>
          </p:nvSpPr>
          <p:spPr>
            <a:xfrm>
              <a:off x="2455547" y="2354580"/>
              <a:ext cx="628650" cy="61722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1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B35E593-6166-86BD-CFF2-6E8E8B70CC6F}"/>
                </a:ext>
              </a:extLst>
            </p:cNvPr>
            <p:cNvSpPr/>
            <p:nvPr/>
          </p:nvSpPr>
          <p:spPr>
            <a:xfrm>
              <a:off x="4672966" y="2354580"/>
              <a:ext cx="628650" cy="61722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2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6E6A485-7D25-73BB-BBB1-B773E884E3FF}"/>
                </a:ext>
              </a:extLst>
            </p:cNvPr>
            <p:cNvSpPr/>
            <p:nvPr/>
          </p:nvSpPr>
          <p:spPr>
            <a:xfrm>
              <a:off x="6890385" y="2346960"/>
              <a:ext cx="628650" cy="61722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3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192602E-0914-3E8A-8FB9-00E13B707688}"/>
                </a:ext>
              </a:extLst>
            </p:cNvPr>
            <p:cNvSpPr/>
            <p:nvPr/>
          </p:nvSpPr>
          <p:spPr>
            <a:xfrm>
              <a:off x="9107804" y="2346960"/>
              <a:ext cx="628650" cy="61722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958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8A67C8-5796-4188-0782-C66A50DA9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23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16ABCE-4C52-C6AE-C3E9-5184FE1D7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2538"/>
            <a:ext cx="10515600" cy="43529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000" b="1" dirty="0">
              <a:solidFill>
                <a:srgbClr val="0070C0"/>
              </a:solidFill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6000" b="1" dirty="0">
                <a:solidFill>
                  <a:srgbClr val="0070C0"/>
                </a:solidFill>
                <a:cs typeface="Times New Roman" pitchFamily="18" charset="0"/>
              </a:rPr>
              <a:t>Results</a:t>
            </a:r>
          </a:p>
          <a:p>
            <a:pPr marL="0" indent="0" algn="ctr">
              <a:buNone/>
            </a:pPr>
            <a:endParaRPr lang="en-US" sz="60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9431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038EF-D51E-A593-7830-977E621B4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4531"/>
            <a:ext cx="10515600" cy="915035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Temperature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E75BF89-4BAF-828B-EF6F-9AB4BBC194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0078662"/>
              </p:ext>
            </p:extLst>
          </p:nvPr>
        </p:nvGraphicFramePr>
        <p:xfrm>
          <a:off x="1755532" y="1768982"/>
          <a:ext cx="8909535" cy="4417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D133EA3-6726-02D9-E1BE-4D4A8783B6FB}"/>
              </a:ext>
            </a:extLst>
          </p:cNvPr>
          <p:cNvSpPr txBox="1"/>
          <p:nvPr/>
        </p:nvSpPr>
        <p:spPr>
          <a:xfrm>
            <a:off x="228600" y="83896"/>
            <a:ext cx="22499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70C0"/>
                </a:solidFill>
                <a:cs typeface="Times New Roman" pitchFamily="18" charset="0"/>
              </a:rPr>
              <a:t>Results</a:t>
            </a:r>
            <a:endParaRPr lang="en-US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BCCFB1-239B-A60D-7E55-33E9C3B16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226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560AF-62B0-6C44-AE9D-73998A7AF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3615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Salinity</a:t>
            </a:r>
            <a:r>
              <a:rPr lang="en-US" dirty="0"/>
              <a:t>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6523631-8E54-E57D-1303-84B0A3B60F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2008811"/>
              </p:ext>
            </p:extLst>
          </p:nvPr>
        </p:nvGraphicFramePr>
        <p:xfrm>
          <a:off x="1641232" y="1524907"/>
          <a:ext cx="8909535" cy="4859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FF0ABC-C9F2-8256-E6C6-69DCD100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3986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7069E-8F79-A478-8F68-B91B47AAA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2275"/>
            <a:ext cx="10515600" cy="983615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Turbidity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3EB8FCB-0C01-EB43-8528-44B31F1E8E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6952034"/>
              </p:ext>
            </p:extLst>
          </p:nvPr>
        </p:nvGraphicFramePr>
        <p:xfrm>
          <a:off x="1824113" y="1805940"/>
          <a:ext cx="8909535" cy="4152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1C06B0-5376-C9C1-5644-C9B0DCE45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0601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523E-C9E4-9F9B-7C7B-957EF59CE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6465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pH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3B16486-FA77-B3C7-4834-74F44A4414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669005"/>
              </p:ext>
            </p:extLst>
          </p:nvPr>
        </p:nvGraphicFramePr>
        <p:xfrm>
          <a:off x="1641232" y="1467757"/>
          <a:ext cx="8909535" cy="4859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3952A6-55BE-E010-76C9-3D379B07E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729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1119E-5B35-83B2-71E6-D4596B68D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Dissolved Oxygen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0847ABD-B2C3-F58D-61D4-DBF77E1943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0108013"/>
              </p:ext>
            </p:extLst>
          </p:nvPr>
        </p:nvGraphicFramePr>
        <p:xfrm>
          <a:off x="1641232" y="1690688"/>
          <a:ext cx="8909535" cy="4417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4D1311-255C-0358-8A14-E69535B07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6689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E552A-F67E-2D90-AAAF-02C77F215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7905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Artemia Density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8848514-5171-4216-BBD4-2D62539256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343957"/>
              </p:ext>
            </p:extLst>
          </p:nvPr>
        </p:nvGraphicFramePr>
        <p:xfrm>
          <a:off x="1389888" y="1554480"/>
          <a:ext cx="9739884" cy="468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54F6A5-9640-B2F6-CE80-4A2398B69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812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3A85B-3AD6-4948-A9B9-A6FDB1354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23F9850-7C40-B760-198F-2E7F014FDA76}"/>
              </a:ext>
            </a:extLst>
          </p:cNvPr>
          <p:cNvGrpSpPr/>
          <p:nvPr/>
        </p:nvGrpSpPr>
        <p:grpSpPr>
          <a:xfrm>
            <a:off x="537209" y="1532073"/>
            <a:ext cx="5928954" cy="5193012"/>
            <a:chOff x="411479" y="1577793"/>
            <a:chExt cx="5928954" cy="519301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86A79B9-60C0-9EF2-B302-84EA35FAD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44383" y="1577793"/>
              <a:ext cx="5863145" cy="1988820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DD12091-44AA-7179-06F1-653336D18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11479" y="3786343"/>
              <a:ext cx="5928954" cy="2984462"/>
            </a:xfrm>
            <a:prstGeom prst="rect">
              <a:avLst/>
            </a:prstGeom>
          </p:spPr>
        </p:pic>
      </p:grpSp>
      <p:sp>
        <p:nvSpPr>
          <p:cNvPr id="3" name="Text Box 5">
            <a:extLst>
              <a:ext uri="{FF2B5EF4-FFF2-40B4-BE49-F238E27FC236}">
                <a16:creationId xmlns:a16="http://schemas.microsoft.com/office/drawing/2014/main" id="{D44A7137-D883-0041-7AA9-B9A3DF6D1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98" y="361515"/>
            <a:ext cx="11534403" cy="851297"/>
          </a:xfrm>
          <a:prstGeom prst="round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 b="1" dirty="0">
                <a:solidFill>
                  <a:srgbClr val="0070C0"/>
                </a:solidFill>
                <a:cs typeface="Times New Roman" pitchFamily="18" charset="0"/>
              </a:rPr>
              <a:t> Global Artemia dried cyst demands for hatchery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6A02729-0920-465D-BC05-B3B2CC68CD66}"/>
              </a:ext>
            </a:extLst>
          </p:cNvPr>
          <p:cNvGrpSpPr/>
          <p:nvPr/>
        </p:nvGrpSpPr>
        <p:grpSpPr>
          <a:xfrm>
            <a:off x="6720102" y="1705057"/>
            <a:ext cx="5118955" cy="4332177"/>
            <a:chOff x="6607188" y="1636477"/>
            <a:chExt cx="5118955" cy="433217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163897C-DBE2-88B2-16BF-F96F2C2AF6AE}"/>
                </a:ext>
              </a:extLst>
            </p:cNvPr>
            <p:cNvGrpSpPr/>
            <p:nvPr/>
          </p:nvGrpSpPr>
          <p:grpSpPr>
            <a:xfrm>
              <a:off x="6607188" y="1636477"/>
              <a:ext cx="5118954" cy="1200329"/>
              <a:chOff x="6744247" y="1509666"/>
              <a:chExt cx="5118954" cy="1200329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EE34AF-E86B-69A7-9536-6C6C1E4269B2}"/>
                  </a:ext>
                </a:extLst>
              </p:cNvPr>
              <p:cNvSpPr txBox="1"/>
              <p:nvPr/>
            </p:nvSpPr>
            <p:spPr>
              <a:xfrm>
                <a:off x="7511623" y="1509666"/>
                <a:ext cx="435157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Artemia dry cysts are an essential live feed that ensure high larval survival and healthy development in hatchery production of high-value aquatic species</a:t>
                </a:r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D9EC8427-523A-06CD-A4DD-2251019A63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44247" y="1614873"/>
                <a:ext cx="643871" cy="544083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9D3B41F-716E-D641-F84C-7F7B47799D15}"/>
                </a:ext>
              </a:extLst>
            </p:cNvPr>
            <p:cNvGrpSpPr/>
            <p:nvPr/>
          </p:nvGrpSpPr>
          <p:grpSpPr>
            <a:xfrm>
              <a:off x="6626003" y="3194149"/>
              <a:ext cx="5100140" cy="666839"/>
              <a:chOff x="6744247" y="2796904"/>
              <a:chExt cx="5118735" cy="666839"/>
            </a:xfrm>
          </p:grpSpPr>
          <p:pic>
            <p:nvPicPr>
              <p:cNvPr id="2050" name="Picture 2" descr="Flat style web icon, vector illustration Stock Vector Image &amp; Art - Alamy">
                <a:extLst>
                  <a:ext uri="{FF2B5EF4-FFF2-40B4-BE49-F238E27FC236}">
                    <a16:creationId xmlns:a16="http://schemas.microsoft.com/office/drawing/2014/main" id="{4B05223C-710A-02AA-74CA-1BA5EED8D43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44247" y="2870799"/>
                <a:ext cx="643871" cy="5929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C48D6D2-B08C-D1A0-EE9F-9B13340419C1}"/>
                  </a:ext>
                </a:extLst>
              </p:cNvPr>
              <p:cNvSpPr txBox="1"/>
              <p:nvPr/>
            </p:nvSpPr>
            <p:spPr>
              <a:xfrm>
                <a:off x="7511404" y="2796904"/>
                <a:ext cx="435157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Support more than 10 million MT of aquaculture production worldwide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0E8DA74-41BF-D8BB-81EE-C70213343167}"/>
                </a:ext>
              </a:extLst>
            </p:cNvPr>
            <p:cNvGrpSpPr/>
            <p:nvPr/>
          </p:nvGrpSpPr>
          <p:grpSpPr>
            <a:xfrm>
              <a:off x="6626395" y="4197823"/>
              <a:ext cx="5099747" cy="646331"/>
              <a:chOff x="6614965" y="3885203"/>
              <a:chExt cx="5248236" cy="646331"/>
            </a:xfrm>
          </p:grpSpPr>
          <p:pic>
            <p:nvPicPr>
              <p:cNvPr id="2058" name="Picture 10" descr="Analytics Icon Style 13752284 Vector Art at Vecteezy">
                <a:extLst>
                  <a:ext uri="{FF2B5EF4-FFF2-40B4-BE49-F238E27FC236}">
                    <a16:creationId xmlns:a16="http://schemas.microsoft.com/office/drawing/2014/main" id="{4C163DEB-3AE8-3632-70FE-09A1608736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14965" y="3887663"/>
                <a:ext cx="643871" cy="6438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377B721-4FEB-AFA5-2047-62535F16A815}"/>
                  </a:ext>
                </a:extLst>
              </p:cNvPr>
              <p:cNvSpPr txBox="1"/>
              <p:nvPr/>
            </p:nvSpPr>
            <p:spPr>
              <a:xfrm>
                <a:off x="7381729" y="3885203"/>
                <a:ext cx="44814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Global demand in expected to exceed 5,000 MT in next 10 years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9F12DFB-AE0C-A246-77D8-0AC8E4C3A0E1}"/>
                </a:ext>
              </a:extLst>
            </p:cNvPr>
            <p:cNvGrpSpPr/>
            <p:nvPr/>
          </p:nvGrpSpPr>
          <p:grpSpPr>
            <a:xfrm>
              <a:off x="6607189" y="5201497"/>
              <a:ext cx="5118954" cy="767157"/>
              <a:chOff x="6552928" y="4969689"/>
              <a:chExt cx="5310273" cy="767157"/>
            </a:xfrm>
          </p:grpSpPr>
          <p:pic>
            <p:nvPicPr>
              <p:cNvPr id="2062" name="Picture 14" descr="Shield and Lock Security Icon - Sleek Design on White Background ...">
                <a:extLst>
                  <a:ext uri="{FF2B5EF4-FFF2-40B4-BE49-F238E27FC236}">
                    <a16:creationId xmlns:a16="http://schemas.microsoft.com/office/drawing/2014/main" id="{6256BBFB-5151-20C8-27B6-5300831938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52928" y="4969689"/>
                <a:ext cx="767157" cy="7671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0883CA4-0FAC-06EB-2AD9-EA58B07855B2}"/>
                  </a:ext>
                </a:extLst>
              </p:cNvPr>
              <p:cNvSpPr txBox="1"/>
              <p:nvPr/>
            </p:nvSpPr>
            <p:spPr>
              <a:xfrm>
                <a:off x="7381729" y="5030101"/>
                <a:ext cx="44814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Secure and sustainable supply of Artemia cyst is critical for the growth of aquaculture </a:t>
                </a:r>
              </a:p>
            </p:txBody>
          </p: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6373DF4-5E3B-74B2-1FCD-A26264609DE8}"/>
              </a:ext>
            </a:extLst>
          </p:cNvPr>
          <p:cNvSpPr txBox="1"/>
          <p:nvPr/>
        </p:nvSpPr>
        <p:spPr>
          <a:xfrm>
            <a:off x="6738917" y="6240686"/>
            <a:ext cx="4934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9"/>
              </a:rPr>
              <a:t>Artemia-Integrated Systems for Sustainable Coastal Aquaculture</a:t>
            </a:r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FBF80-13C3-D204-6600-AB59C1B7E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9646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CD5AB-89C7-92B8-60E0-5B4124BFD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0765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Artemia growth in length by week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63CB766-A93D-897B-81C4-D2A8BAAC3C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3631711"/>
              </p:ext>
            </p:extLst>
          </p:nvPr>
        </p:nvGraphicFramePr>
        <p:xfrm>
          <a:off x="1406271" y="1714500"/>
          <a:ext cx="9379458" cy="4366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CAB99-4371-DCA4-01B5-B7740290E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7708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A7C80-A9AA-5C2F-A8B8-89B8DB955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755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Egg fecundity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6DEDD56-374A-B903-9C5C-7B07C958BA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6116713"/>
              </p:ext>
            </p:extLst>
          </p:nvPr>
        </p:nvGraphicFramePr>
        <p:xfrm>
          <a:off x="1370661" y="1623061"/>
          <a:ext cx="9073249" cy="4620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6E4654-471E-1466-D496-67DFAD212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8392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AEFC254-6B0D-DF6D-2512-566E71431D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7231076"/>
              </p:ext>
            </p:extLst>
          </p:nvPr>
        </p:nvGraphicFramePr>
        <p:xfrm>
          <a:off x="1641233" y="1814385"/>
          <a:ext cx="8909535" cy="4417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970DE5CB-61A2-D722-FF8A-C14897F856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017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Wet cyst collection by week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B75801-D2E9-4B61-B6B5-78AE0CBB7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741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3AD61-12A5-49BA-9644-83CC945C6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772" y="52900"/>
            <a:ext cx="10515600" cy="71193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Conclusion of Artemia production in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FBB1BC-DA4C-4DFF-AC3F-3FEEF9B40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A5FEA-E3EF-4FC0-A18D-63D7AF799925}" type="slidenum">
              <a:rPr lang="en-US" smtClean="0"/>
              <a:t>33</a:t>
            </a:fld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36241B4-A444-1117-689D-1E6C9E296E91}"/>
              </a:ext>
            </a:extLst>
          </p:cNvPr>
          <p:cNvGrpSpPr/>
          <p:nvPr/>
        </p:nvGrpSpPr>
        <p:grpSpPr>
          <a:xfrm>
            <a:off x="679939" y="876031"/>
            <a:ext cx="4818184" cy="5561605"/>
            <a:chOff x="679939" y="876031"/>
            <a:chExt cx="4818184" cy="5561605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E592C5A-0BB7-4E42-8C4D-629385553145}"/>
                </a:ext>
              </a:extLst>
            </p:cNvPr>
            <p:cNvSpPr/>
            <p:nvPr/>
          </p:nvSpPr>
          <p:spPr>
            <a:xfrm>
              <a:off x="3188680" y="1977838"/>
              <a:ext cx="2309443" cy="9607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cs typeface="Times New Roman" panose="02020603050405020304" pitchFamily="18" charset="0"/>
                </a:rPr>
                <a:t>Present of Lab </a:t>
              </a:r>
              <a:r>
                <a:rPr lang="en-US" sz="1600" dirty="0" err="1">
                  <a:cs typeface="Times New Roman" panose="02020603050405020304" pitchFamily="18" charset="0"/>
                </a:rPr>
                <a:t>Lab</a:t>
              </a:r>
              <a:r>
                <a:rPr lang="en-US" sz="1600" dirty="0">
                  <a:cs typeface="Times New Roman" panose="02020603050405020304" pitchFamily="18" charset="0"/>
                </a:rPr>
                <a:t> fertilization pond</a:t>
              </a:r>
              <a:endParaRPr lang="en-US" sz="1100" dirty="0">
                <a:cs typeface="Times New Roman" panose="02020603050405020304" pitchFamily="18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5D3E395-B9DD-45D4-90BA-E98FC1D5FFE5}"/>
                </a:ext>
              </a:extLst>
            </p:cNvPr>
            <p:cNvSpPr/>
            <p:nvPr/>
          </p:nvSpPr>
          <p:spPr>
            <a:xfrm>
              <a:off x="1330572" y="876031"/>
              <a:ext cx="2309443" cy="9607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cs typeface="Times New Roman" panose="02020603050405020304" pitchFamily="18" charset="0"/>
                </a:rPr>
                <a:t>Shallow fertilization pond </a:t>
              </a:r>
              <a:endParaRPr lang="en-US" sz="1100" dirty="0">
                <a:cs typeface="Times New Roman" panose="02020603050405020304" pitchFamily="18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39DFFF7-DAE5-43E0-90FE-0142BADF7008}"/>
                </a:ext>
              </a:extLst>
            </p:cNvPr>
            <p:cNvSpPr/>
            <p:nvPr/>
          </p:nvSpPr>
          <p:spPr>
            <a:xfrm>
              <a:off x="679939" y="3672041"/>
              <a:ext cx="2309443" cy="9607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cs typeface="Times New Roman" panose="02020603050405020304" pitchFamily="18" charset="0"/>
                </a:rPr>
                <a:t>Nutrition </a:t>
              </a:r>
            </a:p>
            <a:p>
              <a:pPr algn="ctr"/>
              <a:r>
                <a:rPr lang="en-US" sz="1600" dirty="0">
                  <a:cs typeface="Times New Roman" panose="02020603050405020304" pitchFamily="18" charset="0"/>
                </a:rPr>
                <a:t>(N:P ration)  </a:t>
              </a:r>
              <a:endParaRPr lang="en-US" sz="1100" dirty="0">
                <a:cs typeface="Times New Roman" panose="02020603050405020304" pitchFamily="18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E32407-922C-4D0B-97BE-28486B159B0B}"/>
                </a:ext>
              </a:extLst>
            </p:cNvPr>
            <p:cNvSpPr/>
            <p:nvPr/>
          </p:nvSpPr>
          <p:spPr>
            <a:xfrm>
              <a:off x="1529856" y="2711266"/>
              <a:ext cx="2309443" cy="9607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cs typeface="Times New Roman" panose="02020603050405020304" pitchFamily="18" charset="0"/>
                </a:rPr>
                <a:t>Contamination of  Zooplanktons  </a:t>
              </a:r>
              <a:endParaRPr lang="en-US" sz="1100" dirty="0">
                <a:cs typeface="Times New Roman" panose="02020603050405020304" pitchFamily="18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CD3CED5-57EF-45E1-9D5D-AFE65C0AED87}"/>
                </a:ext>
              </a:extLst>
            </p:cNvPr>
            <p:cNvSpPr/>
            <p:nvPr/>
          </p:nvSpPr>
          <p:spPr>
            <a:xfrm>
              <a:off x="1406772" y="4661292"/>
              <a:ext cx="2309443" cy="9607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cs typeface="Times New Roman" panose="02020603050405020304" pitchFamily="18" charset="0"/>
                </a:rPr>
                <a:t>Low nutrition of introduced water</a:t>
              </a:r>
              <a:endParaRPr lang="en-US" sz="1100" dirty="0">
                <a:cs typeface="Times New Roman" panose="02020603050405020304" pitchFamily="18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598CE07-EFF6-4D32-8129-93CE71CAC019}"/>
                </a:ext>
              </a:extLst>
            </p:cNvPr>
            <p:cNvSpPr/>
            <p:nvPr/>
          </p:nvSpPr>
          <p:spPr>
            <a:xfrm>
              <a:off x="2989382" y="5476861"/>
              <a:ext cx="2309443" cy="9607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cs typeface="Times New Roman" panose="02020603050405020304" pitchFamily="18" charset="0"/>
                </a:rPr>
                <a:t>Low salinity of introduced water</a:t>
              </a:r>
              <a:endParaRPr lang="en-US" sz="1100" dirty="0">
                <a:cs typeface="Times New Roman" panose="02020603050405020304" pitchFamily="18" charset="0"/>
              </a:endParaRPr>
            </a:p>
          </p:txBody>
        </p:sp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CC7E6375-40BD-4868-A341-F58D1CFD25FA}"/>
                </a:ext>
              </a:extLst>
            </p:cNvPr>
            <p:cNvSpPr/>
            <p:nvPr/>
          </p:nvSpPr>
          <p:spPr>
            <a:xfrm rot="3381467">
              <a:off x="3304537" y="1727894"/>
              <a:ext cx="367158" cy="303646"/>
            </a:xfrm>
            <a:prstGeom prst="rightArrow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B8E86AAC-31AE-4808-9E2C-246113FBBDE2}"/>
                </a:ext>
              </a:extLst>
            </p:cNvPr>
            <p:cNvSpPr/>
            <p:nvPr/>
          </p:nvSpPr>
          <p:spPr>
            <a:xfrm rot="2855125">
              <a:off x="4431128" y="3071976"/>
              <a:ext cx="597044" cy="303646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EFABF8AB-A907-4CDD-8889-05EAE2E22CC6}"/>
                </a:ext>
              </a:extLst>
            </p:cNvPr>
            <p:cNvSpPr/>
            <p:nvPr/>
          </p:nvSpPr>
          <p:spPr>
            <a:xfrm rot="3381467">
              <a:off x="3561846" y="3505852"/>
              <a:ext cx="367158" cy="303646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01B55AFE-FC39-4118-B750-6703EBF6B4EB}"/>
                </a:ext>
              </a:extLst>
            </p:cNvPr>
            <p:cNvSpPr/>
            <p:nvPr/>
          </p:nvSpPr>
          <p:spPr>
            <a:xfrm>
              <a:off x="2986869" y="4043250"/>
              <a:ext cx="518734" cy="303646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4248B9A9-2D1D-4E27-90AC-D8E84736A68B}"/>
                </a:ext>
              </a:extLst>
            </p:cNvPr>
            <p:cNvSpPr/>
            <p:nvPr/>
          </p:nvSpPr>
          <p:spPr>
            <a:xfrm rot="18859666">
              <a:off x="3591247" y="4663371"/>
              <a:ext cx="367158" cy="303646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555E5C83-3FD3-4EFE-902F-EBB330ACC88F}"/>
                </a:ext>
              </a:extLst>
            </p:cNvPr>
            <p:cNvSpPr/>
            <p:nvPr/>
          </p:nvSpPr>
          <p:spPr>
            <a:xfrm rot="17275655">
              <a:off x="4469084" y="5074324"/>
              <a:ext cx="597044" cy="303646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C245DB19-B444-4B33-AC43-C8551FDD11CD}"/>
              </a:ext>
            </a:extLst>
          </p:cNvPr>
          <p:cNvSpPr/>
          <p:nvPr/>
        </p:nvSpPr>
        <p:spPr>
          <a:xfrm>
            <a:off x="7007982" y="3420732"/>
            <a:ext cx="4173415" cy="16998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cs typeface="Times New Roman" panose="02020603050405020304" pitchFamily="18" charset="0"/>
              </a:rPr>
              <a:t>Low production of Artemia cyst in 2025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4C14D5-F184-6232-DCD2-DF471EC95CC1}"/>
              </a:ext>
            </a:extLst>
          </p:cNvPr>
          <p:cNvGrpSpPr/>
          <p:nvPr/>
        </p:nvGrpSpPr>
        <p:grpSpPr>
          <a:xfrm>
            <a:off x="3604846" y="1751604"/>
            <a:ext cx="6946435" cy="5051653"/>
            <a:chOff x="3604846" y="1751604"/>
            <a:chExt cx="6946435" cy="50516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2A84D40-58A2-4549-B511-24BEB645C5F6}"/>
                </a:ext>
              </a:extLst>
            </p:cNvPr>
            <p:cNvSpPr/>
            <p:nvPr/>
          </p:nvSpPr>
          <p:spPr>
            <a:xfrm>
              <a:off x="3604846" y="3576115"/>
              <a:ext cx="2913185" cy="1260231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cs typeface="Times New Roman" panose="02020603050405020304" pitchFamily="18" charset="0"/>
                </a:rPr>
                <a:t>Low density and stable of Micro-algae production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D5C7E09-DA9B-4022-93EE-3A2C388A9968}"/>
                </a:ext>
              </a:extLst>
            </p:cNvPr>
            <p:cNvSpPr/>
            <p:nvPr/>
          </p:nvSpPr>
          <p:spPr>
            <a:xfrm>
              <a:off x="7519776" y="1751604"/>
              <a:ext cx="2913185" cy="1260231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cs typeface="Times New Roman" panose="02020603050405020304" pitchFamily="18" charset="0"/>
                </a:rPr>
                <a:t>Low nutrition of supplementary feed ( rice bran + yest + Vitamin mix) </a:t>
              </a:r>
            </a:p>
          </p:txBody>
        </p:sp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CC76618C-042E-4CC5-B6C3-A8A4EC27984C}"/>
                </a:ext>
              </a:extLst>
            </p:cNvPr>
            <p:cNvSpPr/>
            <p:nvPr/>
          </p:nvSpPr>
          <p:spPr>
            <a:xfrm rot="5400000">
              <a:off x="8884221" y="3064460"/>
              <a:ext cx="367158" cy="303646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B50C8D4-EF50-480A-BA60-BA2B160EDF8F}"/>
                </a:ext>
              </a:extLst>
            </p:cNvPr>
            <p:cNvSpPr/>
            <p:nvPr/>
          </p:nvSpPr>
          <p:spPr>
            <a:xfrm>
              <a:off x="7638096" y="5543026"/>
              <a:ext cx="2913185" cy="1260231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cs typeface="Times New Roman" panose="02020603050405020304" pitchFamily="18" charset="0"/>
                </a:rPr>
                <a:t>Weather</a:t>
              </a:r>
            </a:p>
          </p:txBody>
        </p:sp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3BF59B9F-3477-4134-812F-05EC52AAD425}"/>
                </a:ext>
              </a:extLst>
            </p:cNvPr>
            <p:cNvSpPr/>
            <p:nvPr/>
          </p:nvSpPr>
          <p:spPr>
            <a:xfrm rot="16200000">
              <a:off x="8911109" y="5173204"/>
              <a:ext cx="367158" cy="303646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336E5DB4-975D-40A3-AD78-71BCCE1C8DEA}"/>
                </a:ext>
              </a:extLst>
            </p:cNvPr>
            <p:cNvSpPr/>
            <p:nvPr/>
          </p:nvSpPr>
          <p:spPr>
            <a:xfrm>
              <a:off x="6605395" y="4118832"/>
              <a:ext cx="367158" cy="303646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514797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E0B3EDD-8423-A25C-95EE-32019F84A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580" y="69349"/>
            <a:ext cx="8229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3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Contribution of Investment in Artemia Cyst Production in Cambodia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5AF49A-0FDE-C718-5FDA-CC568A61E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72850" y="6332221"/>
            <a:ext cx="693420" cy="401002"/>
          </a:xfrm>
        </p:spPr>
        <p:txBody>
          <a:bodyPr/>
          <a:lstStyle/>
          <a:p>
            <a:fld id="{EDE77F22-A290-42D6-BB4D-0EDAD847965F}" type="slidenum">
              <a:rPr lang="en-US" smtClean="0"/>
              <a:t>34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E15C611-4B78-24F0-28C2-EC360CE14785}"/>
              </a:ext>
            </a:extLst>
          </p:cNvPr>
          <p:cNvGrpSpPr/>
          <p:nvPr/>
        </p:nvGrpSpPr>
        <p:grpSpPr>
          <a:xfrm>
            <a:off x="598170" y="732130"/>
            <a:ext cx="10995660" cy="6125869"/>
            <a:chOff x="598170" y="662782"/>
            <a:chExt cx="10995660" cy="612586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5295C79-DE5C-42B2-23BC-FB0E1C80B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98170" y="1504127"/>
              <a:ext cx="5787390" cy="487905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04914AD-7BF3-747A-20C9-290BCFC40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85610" y="662782"/>
              <a:ext cx="4808220" cy="61258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12877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A18AE-B99B-B0AB-D030-D546A26D7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5829"/>
            <a:ext cx="10728960" cy="4023361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115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</a:rPr>
              <a:t>Thank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F8A94C-6C30-859F-1FB5-A17360DD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870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61495-7075-C543-DECD-69BEB42E4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180" y="57467"/>
            <a:ext cx="11014710" cy="94837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Cambodia Aspect of Artemia cyst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FF412DA-C63C-CE64-C7DB-A88D38B4BB67}"/>
              </a:ext>
            </a:extLst>
          </p:cNvPr>
          <p:cNvGrpSpPr/>
          <p:nvPr/>
        </p:nvGrpSpPr>
        <p:grpSpPr>
          <a:xfrm>
            <a:off x="2667000" y="1110747"/>
            <a:ext cx="6858000" cy="5495793"/>
            <a:chOff x="-34290" y="1242765"/>
            <a:chExt cx="6858000" cy="5495793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6200BEF-4783-1416-758E-E2976B2ABB35}"/>
                </a:ext>
              </a:extLst>
            </p:cNvPr>
            <p:cNvGrpSpPr/>
            <p:nvPr/>
          </p:nvGrpSpPr>
          <p:grpSpPr>
            <a:xfrm>
              <a:off x="-34290" y="1242765"/>
              <a:ext cx="6858000" cy="5495793"/>
              <a:chOff x="114300" y="1242765"/>
              <a:chExt cx="6858000" cy="5495793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C5F059D2-2FFE-EEED-CAE7-57F12052F1AA}"/>
                  </a:ext>
                </a:extLst>
              </p:cNvPr>
              <p:cNvGrpSpPr/>
              <p:nvPr/>
            </p:nvGrpSpPr>
            <p:grpSpPr>
              <a:xfrm>
                <a:off x="114300" y="1242765"/>
                <a:ext cx="6858000" cy="4230899"/>
                <a:chOff x="-321946" y="1046936"/>
                <a:chExt cx="6858000" cy="4230899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7ACEA38F-6F41-B551-EA0A-1E7DA6E3C4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691515" y="2035845"/>
                  <a:ext cx="4796790" cy="3241990"/>
                </a:xfrm>
                <a:prstGeom prst="rect">
                  <a:avLst/>
                </a:prstGeom>
              </p:spPr>
            </p:pic>
            <p:sp>
              <p:nvSpPr>
                <p:cNvPr id="7" name="Rectangle: Rounded Corners 6">
                  <a:extLst>
                    <a:ext uri="{FF2B5EF4-FFF2-40B4-BE49-F238E27FC236}">
                      <a16:creationId xmlns:a16="http://schemas.microsoft.com/office/drawing/2014/main" id="{4CEA71DB-ADE7-BF61-4FA9-CD3A06CD66D4}"/>
                    </a:ext>
                  </a:extLst>
                </p:cNvPr>
                <p:cNvSpPr/>
                <p:nvPr/>
              </p:nvSpPr>
              <p:spPr>
                <a:xfrm>
                  <a:off x="-321946" y="1046936"/>
                  <a:ext cx="6858000" cy="948373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b="1" dirty="0"/>
                    <a:t>Cambodia currently depends on imported dried Artemia cyst </a:t>
                  </a:r>
                </a:p>
              </p:txBody>
            </p:sp>
          </p:grp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69605BD2-CF46-4226-26A8-309D721E355B}"/>
                  </a:ext>
                </a:extLst>
              </p:cNvPr>
              <p:cNvSpPr/>
              <p:nvPr/>
            </p:nvSpPr>
            <p:spPr>
              <a:xfrm>
                <a:off x="114300" y="5493194"/>
                <a:ext cx="6858000" cy="1245364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en-US" sz="2000" dirty="0">
                    <a:solidFill>
                      <a:schemeClr val="tx1"/>
                    </a:solidFill>
                  </a:rPr>
                  <a:t>Depend on International Supply</a:t>
                </a:r>
              </a:p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en-US" sz="2000" dirty="0">
                    <a:solidFill>
                      <a:schemeClr val="tx1"/>
                    </a:solidFill>
                  </a:rPr>
                  <a:t>Price fluctuation </a:t>
                </a:r>
              </a:p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en-US" sz="2000" dirty="0">
                    <a:solidFill>
                      <a:schemeClr val="tx1"/>
                    </a:solidFill>
                  </a:rPr>
                  <a:t>Shipping delay and logistic risk</a:t>
                </a:r>
              </a:p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en-US" sz="2000" dirty="0">
                    <a:solidFill>
                      <a:schemeClr val="tx1"/>
                    </a:solidFill>
                  </a:rPr>
                  <a:t>Global Crises, Pandemic, conflict, Weather</a:t>
                </a:r>
              </a:p>
            </p:txBody>
          </p:sp>
        </p:grpSp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id="{6F472659-4905-03A4-7C6D-7AA0D51BCE01}"/>
                </a:ext>
              </a:extLst>
            </p:cNvPr>
            <p:cNvSpPr/>
            <p:nvPr/>
          </p:nvSpPr>
          <p:spPr>
            <a:xfrm rot="5400000">
              <a:off x="3257539" y="4668953"/>
              <a:ext cx="401341" cy="124714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FADF7A-577C-0D3C-8718-C86D3D322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77F22-A290-42D6-BB4D-0EDAD847965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424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67364" y="1269003"/>
            <a:ext cx="5357109" cy="5005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Coastline of the country is 435 Km:</a:t>
            </a:r>
          </a:p>
          <a:p>
            <a:pPr marL="571500" indent="-34290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ea typeface="Arial Unicode MS" pitchFamily="34" charset="-128"/>
                <a:cs typeface="Times New Roman" pitchFamily="18" charset="0"/>
              </a:rPr>
              <a:t>Koh Kong - 237 Km</a:t>
            </a:r>
          </a:p>
          <a:p>
            <a:pPr marL="571500" indent="-34290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Preah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 Sihanouk-</a:t>
            </a:r>
            <a:r>
              <a:rPr kumimoji="0" lang="en-US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175.81 Km</a:t>
            </a:r>
          </a:p>
          <a:p>
            <a:pPr marL="571500" indent="-34290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Kampot</a:t>
            </a:r>
            <a:r>
              <a:rPr lang="en-US" sz="2400" dirty="0">
                <a:ea typeface="Arial Unicode MS" pitchFamily="34" charset="-128"/>
                <a:cs typeface="Times New Roman" pitchFamily="18" charset="0"/>
              </a:rPr>
              <a:t>- 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67 Km </a:t>
            </a:r>
          </a:p>
          <a:p>
            <a:pPr marL="571500" indent="-34290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Kep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Arial Unicode MS" pitchFamily="34" charset="-128"/>
                <a:cs typeface="Times New Roman" pitchFamily="18" charset="0"/>
              </a:rPr>
              <a:t>- 26.50 Km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Exclusive Economic Zone (EEZ):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>
                <a:ea typeface="Arial Unicode MS" pitchFamily="34" charset="-128"/>
                <a:cs typeface="Times New Roman" pitchFamily="18" charset="0"/>
              </a:rPr>
              <a:t>Extended from the shoreline to 200 nautical miles, covers 55,600 Km</a:t>
            </a:r>
            <a:r>
              <a:rPr lang="en-US" sz="2400" baseline="30000" dirty="0">
                <a:ea typeface="Arial Unicode MS" pitchFamily="34" charset="-128"/>
                <a:cs typeface="Times New Roman" pitchFamily="18" charset="0"/>
              </a:rPr>
              <a:t>2</a:t>
            </a:r>
            <a:r>
              <a:rPr lang="en-US" sz="2400" baseline="30000" dirty="0">
                <a:cs typeface="Times New Roman" panose="02020603050405020304" pitchFamily="18" charset="0"/>
              </a:rPr>
              <a:t> </a:t>
            </a:r>
            <a:endParaRPr lang="en-US" sz="2400" dirty="0"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58191" y="417706"/>
            <a:ext cx="6480658" cy="851297"/>
          </a:xfrm>
          <a:prstGeom prst="round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 b="1" dirty="0">
                <a:solidFill>
                  <a:srgbClr val="0070C0"/>
                </a:solidFill>
                <a:cs typeface="Times New Roman" pitchFamily="18" charset="0"/>
              </a:rPr>
              <a:t> Cambodia Coastal line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92BCB8-5F0F-E2A7-1AB0-B796BCDD7098}"/>
              </a:ext>
            </a:extLst>
          </p:cNvPr>
          <p:cNvGrpSpPr/>
          <p:nvPr/>
        </p:nvGrpSpPr>
        <p:grpSpPr>
          <a:xfrm>
            <a:off x="5210250" y="136525"/>
            <a:ext cx="6823559" cy="6721475"/>
            <a:chOff x="5174131" y="-4704"/>
            <a:chExt cx="6823559" cy="6721475"/>
          </a:xfrm>
        </p:grpSpPr>
        <p:pic>
          <p:nvPicPr>
            <p:cNvPr id="8" name="Picture 2" descr="C:\Users\Admin\Desktop\Coastalline Cambodia.jpg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602730" y="-4704"/>
              <a:ext cx="5394960" cy="512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4131" y="3994729"/>
              <a:ext cx="2560018" cy="27220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5805C-16A0-4D97-9A95-43611F7850B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659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11062"/>
            <a:ext cx="10515600" cy="107371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Visiting of Prof. Patrick </a:t>
            </a:r>
            <a:r>
              <a:rPr lang="en-US" b="1" dirty="0" err="1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Sorgeloos</a:t>
            </a:r>
            <a:r>
              <a:rPr lang="en-US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 to Salt farm at Kep and </a:t>
            </a:r>
            <a:r>
              <a:rPr lang="en-US" b="1" dirty="0" err="1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Kampot</a:t>
            </a:r>
            <a:r>
              <a:rPr lang="en-US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 provinces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A5FEA-E3EF-4FC0-A18D-63D7AF799925}" type="slidenum">
              <a:rPr lang="en-US" smtClean="0"/>
              <a:t>6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676836" y="3446273"/>
            <a:ext cx="11109312" cy="2652516"/>
            <a:chOff x="711960" y="1465730"/>
            <a:chExt cx="11109312" cy="265251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90584" y="1481264"/>
              <a:ext cx="3530688" cy="26369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11671" y="1481264"/>
              <a:ext cx="3530688" cy="26369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1960" y="1465730"/>
              <a:ext cx="3551486" cy="265251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10" name="TextBox 9"/>
          <p:cNvSpPr txBox="1"/>
          <p:nvPr/>
        </p:nvSpPr>
        <p:spPr>
          <a:xfrm>
            <a:off x="676836" y="1768745"/>
            <a:ext cx="111093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 November 2014: Visiting of Patrick </a:t>
            </a:r>
            <a:r>
              <a:rPr lang="en-US" sz="2800" dirty="0" err="1"/>
              <a:t>Sorgeloos</a:t>
            </a:r>
            <a:r>
              <a:rPr lang="en-US" sz="2800" dirty="0"/>
              <a:t> at salt farms in Kep and </a:t>
            </a:r>
            <a:r>
              <a:rPr lang="en-US" sz="2800" dirty="0" err="1"/>
              <a:t>Kampot</a:t>
            </a:r>
            <a:r>
              <a:rPr lang="en-US" sz="2800" dirty="0"/>
              <a:t> provinces to assess the potential and feasibility of Artemia cyst production.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402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6194"/>
            <a:ext cx="10515600" cy="88310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Possibility of Artemia culture in Cambodia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676E2B0-99F8-3B3D-134D-FB83203C520A}"/>
              </a:ext>
            </a:extLst>
          </p:cNvPr>
          <p:cNvGrpSpPr/>
          <p:nvPr/>
        </p:nvGrpSpPr>
        <p:grpSpPr>
          <a:xfrm>
            <a:off x="7517906" y="1119297"/>
            <a:ext cx="4062681" cy="5602178"/>
            <a:chOff x="7403606" y="1380551"/>
            <a:chExt cx="4062681" cy="560217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03606" y="1380551"/>
              <a:ext cx="4062681" cy="270980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03606" y="4272921"/>
              <a:ext cx="4062681" cy="270980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A5FEA-E3EF-4FC0-A18D-63D7AF799925}" type="slidenum">
              <a:rPr lang="en-US" smtClean="0"/>
              <a:t>7</a:t>
            </a:fld>
            <a:endParaRPr lang="en-US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4ED09632-D1CA-B86A-83A8-346C4A6134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664584"/>
            <a:ext cx="641985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total area of approximately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4,500 ha </a:t>
            </a:r>
            <a:r>
              <a:rPr lang="en-US" altLang="en-US" sz="2400" dirty="0">
                <a:latin typeface="Arial" panose="020B0604020202020204" pitchFamily="34" charset="0"/>
              </a:rPr>
              <a:t>are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utilized for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salt farming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Kampot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Kep provinces (2016).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Cambodia’s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geographical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climatic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conditions are relatively similar to those of other Artemia-producing countries.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 support the development of marine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hatcheries for fish, shrimp, and crab production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Artemia culture trials have been conducted in Cambodia’s solar salt farms. </a:t>
            </a:r>
          </a:p>
        </p:txBody>
      </p:sp>
    </p:spTree>
    <p:extLst>
      <p:ext uri="{BB962C8B-B14F-4D97-AF65-F5344CB8AC3E}">
        <p14:creationId xmlns:p14="http://schemas.microsoft.com/office/powerpoint/2010/main" val="4103031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0443" y="387986"/>
            <a:ext cx="10818946" cy="88545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Training on Artemia cyst production at Vinh Chao station, Can Tho University (2015)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A5FEA-E3EF-4FC0-A18D-63D7AF799925}" type="slidenum">
              <a:rPr lang="en-US" smtClean="0"/>
              <a:t>8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930096" y="1637922"/>
            <a:ext cx="6683853" cy="4664076"/>
            <a:chOff x="4453216" y="1506070"/>
            <a:chExt cx="7026090" cy="5351930"/>
          </a:xfrm>
          <a:effectLst/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3216" y="4289613"/>
              <a:ext cx="3424516" cy="256838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grpSp>
          <p:nvGrpSpPr>
            <p:cNvPr id="10" name="Group 9"/>
            <p:cNvGrpSpPr/>
            <p:nvPr/>
          </p:nvGrpSpPr>
          <p:grpSpPr>
            <a:xfrm>
              <a:off x="4453216" y="1506070"/>
              <a:ext cx="7026090" cy="2581837"/>
              <a:chOff x="4054288" y="1694328"/>
              <a:chExt cx="7026090" cy="2581837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54288" y="1694328"/>
                <a:ext cx="3442449" cy="2581837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37929" y="1694328"/>
                <a:ext cx="3442449" cy="2581837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36856" y="4286530"/>
              <a:ext cx="3428627" cy="257147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14" name="TextBox 13"/>
          <p:cNvSpPr txBox="1"/>
          <p:nvPr/>
        </p:nvSpPr>
        <p:spPr>
          <a:xfrm>
            <a:off x="838200" y="1637922"/>
            <a:ext cx="37758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Two officers from the </a:t>
            </a:r>
            <a:r>
              <a:rPr lang="en-US" sz="2800" dirty="0">
                <a:solidFill>
                  <a:srgbClr val="FF0000"/>
                </a:solidFill>
              </a:rPr>
              <a:t>Fisheries Administration </a:t>
            </a:r>
            <a:r>
              <a:rPr lang="en-US" sz="2800" dirty="0"/>
              <a:t>were assigned to receive training on the complete process of Artemia cyst production at the solar saltworks of Can Tho University in Vinh Chau Station under </a:t>
            </a:r>
            <a:r>
              <a:rPr lang="en-US" sz="2800" dirty="0">
                <a:solidFill>
                  <a:srgbClr val="FF0000"/>
                </a:solidFill>
              </a:rPr>
              <a:t>EU project</a:t>
            </a:r>
            <a:r>
              <a:rPr lang="en-US" sz="2800" dirty="0"/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230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611" y="136525"/>
            <a:ext cx="11613329" cy="1046816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+mn-lt"/>
                <a:ea typeface="+mn-ea"/>
                <a:cs typeface="Times New Roman" pitchFamily="18" charset="0"/>
              </a:rPr>
              <a:t>First Artemia cyst production introduced in Cambodia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A5FEA-E3EF-4FC0-A18D-63D7AF799925}" type="slidenum">
              <a:rPr lang="en-US" smtClean="0"/>
              <a:t>9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0699" y="3184022"/>
            <a:ext cx="11642032" cy="2773784"/>
            <a:chOff x="127265" y="2103330"/>
            <a:chExt cx="11642032" cy="277378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265" y="2103330"/>
              <a:ext cx="4098066" cy="277378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93221" y="2103331"/>
              <a:ext cx="3698378" cy="277378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0919" y="2103330"/>
              <a:ext cx="3698378" cy="277378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9" name="Rectangle 8"/>
          <p:cNvSpPr/>
          <p:nvPr/>
        </p:nvSpPr>
        <p:spPr>
          <a:xfrm>
            <a:off x="479611" y="1303928"/>
            <a:ext cx="1123277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The first Artemia cyst production trial at solar salt farms began in January 2016 in </a:t>
            </a:r>
            <a:r>
              <a:rPr lang="en-US" sz="2800" dirty="0" err="1"/>
              <a:t>Kampot</a:t>
            </a:r>
            <a:r>
              <a:rPr lang="en-US" sz="2800" dirty="0"/>
              <a:t> Province, technical support by CTU under EU project.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800" dirty="0"/>
              <a:t>It was continued in 2017 by Fisheries Administration’s officers </a:t>
            </a:r>
          </a:p>
        </p:txBody>
      </p:sp>
    </p:spTree>
    <p:extLst>
      <p:ext uri="{BB962C8B-B14F-4D97-AF65-F5344CB8AC3E}">
        <p14:creationId xmlns:p14="http://schemas.microsoft.com/office/powerpoint/2010/main" val="2847306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1008</Words>
  <Application>Microsoft Office PowerPoint</Application>
  <PresentationFormat>Widescreen</PresentationFormat>
  <Paragraphs>202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 Unicode MS</vt:lpstr>
      <vt:lpstr>Arial</vt:lpstr>
      <vt:lpstr>Arial Rounded MT Bold</vt:lpstr>
      <vt:lpstr>Calibri</vt:lpstr>
      <vt:lpstr>Calibri Light</vt:lpstr>
      <vt:lpstr>Times New Roman</vt:lpstr>
      <vt:lpstr>Wingdings</vt:lpstr>
      <vt:lpstr>Office Theme</vt:lpstr>
      <vt:lpstr>CLIMATE-RESILIENT ARTEMIA CYST PRODUCTION IN COASTAL SALT FIELDS OF CAMBODIA: A PILOT STUDY</vt:lpstr>
      <vt:lpstr>PowerPoint Presentation</vt:lpstr>
      <vt:lpstr>PowerPoint Presentation</vt:lpstr>
      <vt:lpstr>Cambodia Aspect of Artemia cyst</vt:lpstr>
      <vt:lpstr>PowerPoint Presentation</vt:lpstr>
      <vt:lpstr>Visiting of Prof. Patrick Sorgeloos to Salt farm at Kep and Kampot provinces  </vt:lpstr>
      <vt:lpstr>Possibility of Artemia culture in Cambodia </vt:lpstr>
      <vt:lpstr>Training on Artemia cyst production at Vinh Chao station, Can Tho University (2015) </vt:lpstr>
      <vt:lpstr>First Artemia cyst production introduced in Cambodia</vt:lpstr>
      <vt:lpstr>Re-trial Artemia cyst production in Cambodia</vt:lpstr>
      <vt:lpstr>PowerPoint Presentation</vt:lpstr>
      <vt:lpstr>Layout of Artemia Cyst Production Pond</vt:lpstr>
      <vt:lpstr>Dike Artemia Pond’s Structure</vt:lpstr>
      <vt:lpstr>Artemia Culture Pond Preparation </vt:lpstr>
      <vt:lpstr>Incubation </vt:lpstr>
      <vt:lpstr>Inoculation </vt:lpstr>
      <vt:lpstr>Fertilizer Pond Preparation  </vt:lpstr>
      <vt:lpstr>Feeding green water and supplementary feed</vt:lpstr>
      <vt:lpstr>Pond raking</vt:lpstr>
      <vt:lpstr>Water quality Monitoring</vt:lpstr>
      <vt:lpstr>Artemia Condition Monitoring </vt:lpstr>
      <vt:lpstr>Collecting and Preserving Storage of Cyst </vt:lpstr>
      <vt:lpstr>PowerPoint Presentation</vt:lpstr>
      <vt:lpstr>Temperature </vt:lpstr>
      <vt:lpstr>Salinity </vt:lpstr>
      <vt:lpstr>Turbidity </vt:lpstr>
      <vt:lpstr>pH</vt:lpstr>
      <vt:lpstr>Dissolved Oxygen</vt:lpstr>
      <vt:lpstr>Artemia Density</vt:lpstr>
      <vt:lpstr>Artemia growth in length by week </vt:lpstr>
      <vt:lpstr>Egg fecundity </vt:lpstr>
      <vt:lpstr>Wet cyst collection by week </vt:lpstr>
      <vt:lpstr>Conclusion of Artemia production in 2025</vt:lpstr>
      <vt:lpstr>Contribution of Investment in Artemia Cyst Production in Cambodia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CLIMATE-RESILIENT ARTEMIA CYST PRODUCTION IN COASTAL SALT FIELDS OF CAMBODIA: A PILOT STUDY</dc:title>
  <dc:creator>Veasna Ao</dc:creator>
  <cp:lastModifiedBy>Simon Wilkinson</cp:lastModifiedBy>
  <cp:revision>16</cp:revision>
  <dcterms:created xsi:type="dcterms:W3CDTF">2026-05-14T05:02:50Z</dcterms:created>
  <dcterms:modified xsi:type="dcterms:W3CDTF">2026-08-13T13:08:44Z</dcterms:modified>
</cp:coreProperties>
</file>