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8" r:id="rId2"/>
    <p:sldId id="299" r:id="rId3"/>
    <p:sldId id="260" r:id="rId4"/>
    <p:sldId id="262" r:id="rId5"/>
    <p:sldId id="287" r:id="rId6"/>
    <p:sldId id="288" r:id="rId7"/>
    <p:sldId id="265" r:id="rId8"/>
    <p:sldId id="289" r:id="rId9"/>
    <p:sldId id="267" r:id="rId10"/>
    <p:sldId id="279" r:id="rId11"/>
    <p:sldId id="264" r:id="rId12"/>
    <p:sldId id="268" r:id="rId13"/>
    <p:sldId id="285" r:id="rId14"/>
    <p:sldId id="283" r:id="rId15"/>
    <p:sldId id="270" r:id="rId16"/>
    <p:sldId id="295" r:id="rId17"/>
    <p:sldId id="277" r:id="rId18"/>
    <p:sldId id="291" r:id="rId19"/>
    <p:sldId id="292" r:id="rId20"/>
    <p:sldId id="276" r:id="rId21"/>
    <p:sldId id="290" r:id="rId22"/>
    <p:sldId id="286" r:id="rId23"/>
    <p:sldId id="293" r:id="rId24"/>
    <p:sldId id="278" r:id="rId25"/>
    <p:sldId id="272" r:id="rId26"/>
    <p:sldId id="296" r:id="rId27"/>
    <p:sldId id="275" r:id="rId28"/>
    <p:sldId id="30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50021"/>
    <a:srgbClr val="CC33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D34662-B681-4B2E-A3CB-0F7E426AE599}" v="2" dt="2026-08-13T13:10:56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920" autoAdjust="0"/>
  </p:normalViewPr>
  <p:slideViewPr>
    <p:cSldViewPr snapToGrid="0">
      <p:cViewPr varScale="1">
        <p:scale>
          <a:sx n="147" d="100"/>
          <a:sy n="147" d="100"/>
        </p:scale>
        <p:origin x="7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0AE18-05D3-4066-855D-81D450E8C3FD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A60FC-0973-47EB-BB14-87CEA2FC450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521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ID" dirty="0"/>
              <a:t>https://portaldata.kkp.go.id/portals/data-statistik/prod-ikan/summary</a:t>
            </a:r>
          </a:p>
          <a:p>
            <a:pPr marL="228600" indent="-228600">
              <a:buAutoNum type="arabicParenR"/>
            </a:pPr>
            <a:r>
              <a:rPr lang="en-ID" dirty="0"/>
              <a:t>https://www.imarcgroup.com/united-states-shrimp-market</a:t>
            </a:r>
          </a:p>
          <a:p>
            <a:pPr marL="228600" indent="-228600">
              <a:buAutoNum type="arabicParenR"/>
            </a:pPr>
            <a:r>
              <a:rPr lang="en-ID" dirty="0"/>
              <a:t>https://apps.fas.usda.gov/newgainapi/api/Report/DownloadReportByFileName?fileName=2025%20China%20Fishery%20Products%20Report_Beijing_China%20-%20People%27s%20Republic%20of_CH2025-0057.pdf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60FC-0973-47EB-BB14-87CEA2FC4502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4250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60FC-0973-47EB-BB14-87CEA2FC4502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4735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91460-9870-49DB-2B6E-40079AE08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98171D-1342-A68C-76E3-3C68D6A23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1FEA5F-E378-36F3-B26A-70EBB27CF5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4F6F8-39EC-62C5-FAE0-777B26EE8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A60FC-0973-47EB-BB14-87CEA2FC4502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594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FE599-EAC6-A657-1B3E-907EAF277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3603ED-58C1-FB98-50D6-3E898BF6A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0B26C-7F99-B074-2CD2-17DA5174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099C7-A82A-78C9-98C5-A9EA164E0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65D9B-B224-87B7-BA29-21E5703D0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02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B5BBD-4829-2760-A832-0EB09E0F0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FD9E2-D546-4D27-FE55-1DAA4CE17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8EFE8D-8F50-C72B-00CB-C8B698923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8A0B8-7B4E-7E4D-A9AF-12CCE2B0F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4CC56-2F6E-20DD-D3B0-8DC40EA13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737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5351BC-91C3-565D-9968-E8194264E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7AD452-246D-C295-489F-A9E08B770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FD236-88E9-16FD-EAE3-BA8F1806D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30953-301F-9A08-9CAF-C5EEFCCD4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8A2F3-D878-A13C-4CB5-4E334C36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163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6EC4B-E084-FB84-76BE-B6F4D41CA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11F17-D5BB-204B-CFFD-965C47780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065E1-7F4E-DFDB-C8EF-655A39EAD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34883-2701-5344-317F-78B91D8A6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EBEA6-1D91-D65E-986D-BABBEC2E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5116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C281-3575-FDF0-0C73-DE28A98FE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3FFD1-6731-8EEB-74AA-15BC89084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81A84-975E-9688-7E33-466770602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01248-BB38-D7DE-134E-4642046F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D2030-D2A2-71B8-6C9C-E06292387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714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6C89D-4CBB-9227-1249-EC6E5FAB4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1849A-C300-A011-23A9-7648C0AD3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B678E9-1772-3D5B-15ED-4E126EE7A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674A9-89D2-AE34-8623-34CB97630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892BE-AB0E-F49D-D1E8-CA18D74B8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B6A1D-E7D5-F89D-CAD7-ED849CBE6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010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2D4A-F8FC-5771-9139-9AE1510A7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C4A3E-AAB1-34A6-0AF4-8CE12C343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A2A02-49BA-C188-F948-63ED47B9C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00B1D-6B08-93E6-30A1-F876D7945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74C9DD-681A-CCC6-85FF-A7CCF4A4DB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9480D0-125C-DD00-CCDD-3EC79A379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0F1EA1-AF8C-0E42-3B8C-D7DF985B9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96ADBB-9311-EB2E-1030-D996746BA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288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C6282-148C-8A4B-8648-91B0F4C64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4C1040-BDD6-B60E-7519-38144E54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A7646-2A36-3508-25ED-D4E8FFDB2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7A754-1118-1939-0C5E-38690E447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5352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549B39-3C77-69BA-DB8E-0CFF5FFC0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D0E162-C9A0-CDA4-5AF0-A63EC362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DBFB3-D7F1-11BA-89AD-AD81C8D2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3497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12151-B943-4D30-C733-0235EA95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867D3-C211-FB03-2830-FCC642191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EF45A-1514-D68E-6CA3-E57A96ECC8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11F44-D5B3-1347-7A70-36E3484E6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B0F16-5C37-7D63-774B-B7E2254B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93D0B-E0E7-B781-7A96-D2B77302E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1843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06740-47A5-D0E8-D91A-92A126C7C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DA5FC7-661F-9B26-FB4C-56C6A0C084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179B71-B1B3-4D11-5731-609E37967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2A33A0-E846-D25F-0D2B-633F5B98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D339C-BD8B-A6F9-6C08-4DAFDC21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037474-24F1-D049-B0FB-867B35968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966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038031-0BCB-84AA-70E5-73B1A9C85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9D8603-1F42-B363-F3C6-3582810AE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AA501-B512-2CAD-8119-DA8685F7EE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C6AD1B-5F70-43E8-839F-EA53818621EA}" type="datetimeFigureOut">
              <a:rPr lang="en-ID" smtClean="0"/>
              <a:t>13/08/2026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B78F0-7D2F-6B2A-94A6-21C5CB174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EB5D6-C979-D1C1-A979-A8F4BE13B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75532C-D146-4ED0-90D1-DE1239843A1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632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44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12" Type="http://schemas.openxmlformats.org/officeDocument/2006/relationships/image" Target="../media/image4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11" Type="http://schemas.openxmlformats.org/officeDocument/2006/relationships/image" Target="../media/image42.png"/><Relationship Id="rId5" Type="http://schemas.openxmlformats.org/officeDocument/2006/relationships/image" Target="../media/image37.jpeg"/><Relationship Id="rId10" Type="http://schemas.openxmlformats.org/officeDocument/2006/relationships/image" Target="../media/image41.jpeg"/><Relationship Id="rId4" Type="http://schemas.openxmlformats.org/officeDocument/2006/relationships/image" Target="../media/image36.jpe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jpeg"/><Relationship Id="rId7" Type="http://schemas.microsoft.com/office/2007/relationships/hdphoto" Target="../media/hdphoto2.wdp"/><Relationship Id="rId12" Type="http://schemas.openxmlformats.org/officeDocument/2006/relationships/image" Target="../media/image5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11" Type="http://schemas.openxmlformats.org/officeDocument/2006/relationships/image" Target="../media/image57.jpeg"/><Relationship Id="rId5" Type="http://schemas.openxmlformats.org/officeDocument/2006/relationships/image" Target="../media/image53.jpeg"/><Relationship Id="rId10" Type="http://schemas.openxmlformats.org/officeDocument/2006/relationships/image" Target="../media/image56.jpeg"/><Relationship Id="rId4" Type="http://schemas.openxmlformats.org/officeDocument/2006/relationships/image" Target="../media/image52.jpe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rtaldata.kkp.go.id/portals/data-statistik/prod-ikan/summary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0" Type="http://schemas.openxmlformats.org/officeDocument/2006/relationships/image" Target="../media/image84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BD2212-CB84-DE42-E300-BBD89E45DF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0"/>
          <a:stretch>
            <a:fillRect/>
          </a:stretch>
        </p:blipFill>
        <p:spPr>
          <a:xfrm>
            <a:off x="-12191" y="0"/>
            <a:ext cx="12204191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53345B-B73E-028D-FF42-8E123A2E0362}"/>
              </a:ext>
            </a:extLst>
          </p:cNvPr>
          <p:cNvSpPr/>
          <p:nvPr/>
        </p:nvSpPr>
        <p:spPr>
          <a:xfrm>
            <a:off x="681925" y="0"/>
            <a:ext cx="6794142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CA494B48-2326-C7E6-8301-0BC03EA4E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3526" y="641185"/>
            <a:ext cx="6430940" cy="2387600"/>
          </a:xfrm>
          <a:solidFill>
            <a:srgbClr val="FFFFFF">
              <a:alpha val="69804"/>
            </a:srgbClr>
          </a:solidFill>
        </p:spPr>
        <p:txBody>
          <a:bodyPr anchor="ctr">
            <a:normAutofit/>
          </a:bodyPr>
          <a:lstStyle/>
          <a:p>
            <a:pPr algn="l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TECHNICAL FEASIBILITY </a:t>
            </a:r>
            <a:b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ARTEMIA CYST PRODUCTION IN SOLAR SALT PONDS, </a:t>
            </a:r>
            <a:b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MADURA, EAST JAVA, INDONESIA </a:t>
            </a:r>
            <a:endParaRPr lang="en-ID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Subtitle 27">
            <a:extLst>
              <a:ext uri="{FF2B5EF4-FFF2-40B4-BE49-F238E27FC236}">
                <a16:creationId xmlns:a16="http://schemas.microsoft.com/office/drawing/2014/main" id="{8EEA052C-17D0-24B3-9BC0-20B208A5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267" y="4517037"/>
            <a:ext cx="5483530" cy="1091635"/>
          </a:xfrm>
        </p:spPr>
        <p:txBody>
          <a:bodyPr anchor="ctr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 noProof="1"/>
              <a:t>Gede Suantika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 noProof="1"/>
              <a:t>Puspitaningasih Sutrisno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b="1" noProof="1"/>
              <a:t>Indah Puspitasari</a:t>
            </a:r>
          </a:p>
        </p:txBody>
      </p:sp>
      <p:sp>
        <p:nvSpPr>
          <p:cNvPr id="29" name="Subtitle 27">
            <a:extLst>
              <a:ext uri="{FF2B5EF4-FFF2-40B4-BE49-F238E27FC236}">
                <a16:creationId xmlns:a16="http://schemas.microsoft.com/office/drawing/2014/main" id="{00AB9D93-ED0E-A51E-CFBB-84B6B886FF70}"/>
              </a:ext>
            </a:extLst>
          </p:cNvPr>
          <p:cNvSpPr txBox="1">
            <a:spLocks/>
          </p:cNvSpPr>
          <p:nvPr/>
        </p:nvSpPr>
        <p:spPr>
          <a:xfrm>
            <a:off x="7485208" y="5726909"/>
            <a:ext cx="4611549" cy="719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AQUACULTURE SOCIETY CONFERENCE</a:t>
            </a:r>
          </a:p>
          <a:p>
            <a:pPr algn="r"/>
            <a:r>
              <a:rPr lang="en-US" sz="16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SINGAPORE, 2-5 JUNE 2026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9E20E62-DAE8-20C5-0CDC-43A691DB7072}"/>
              </a:ext>
            </a:extLst>
          </p:cNvPr>
          <p:cNvCxnSpPr>
            <a:cxnSpLocks/>
          </p:cNvCxnSpPr>
          <p:nvPr/>
        </p:nvCxnSpPr>
        <p:spPr>
          <a:xfrm>
            <a:off x="1908373" y="6533869"/>
            <a:ext cx="4523424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070DA43-1D79-34FE-666A-0CD0B3D90F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48267" y="5702594"/>
            <a:ext cx="908347" cy="908347"/>
          </a:xfrm>
          <a:prstGeom prst="rect">
            <a:avLst/>
          </a:prstGeom>
        </p:spPr>
      </p:pic>
      <p:sp>
        <p:nvSpPr>
          <p:cNvPr id="7" name="Subtitle 27">
            <a:extLst>
              <a:ext uri="{FF2B5EF4-FFF2-40B4-BE49-F238E27FC236}">
                <a16:creationId xmlns:a16="http://schemas.microsoft.com/office/drawing/2014/main" id="{DECA0D0D-6464-3678-44CF-A3F17AB5429C}"/>
              </a:ext>
            </a:extLst>
          </p:cNvPr>
          <p:cNvSpPr txBox="1">
            <a:spLocks/>
          </p:cNvSpPr>
          <p:nvPr/>
        </p:nvSpPr>
        <p:spPr>
          <a:xfrm>
            <a:off x="1865755" y="5700880"/>
            <a:ext cx="5193653" cy="837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b="1" noProof="1"/>
              <a:t>School of Life Science and Technology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b="1" noProof="1"/>
              <a:t>Institut Teknologi Bandung</a:t>
            </a:r>
          </a:p>
        </p:txBody>
      </p:sp>
    </p:spTree>
    <p:extLst>
      <p:ext uri="{BB962C8B-B14F-4D97-AF65-F5344CB8AC3E}">
        <p14:creationId xmlns:p14="http://schemas.microsoft.com/office/powerpoint/2010/main" val="2168199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4858C-24A6-43EA-91D2-AA349B454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411B7BCF-BE68-50DB-3392-62271F2E50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38105" y="951708"/>
            <a:ext cx="2453352" cy="189515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1EB0A23-999A-E839-82D5-5BA24063FA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7857" y="2964412"/>
            <a:ext cx="1425303" cy="188707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4823B31-C812-326D-4365-514384C8A9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69" y="954241"/>
            <a:ext cx="2453964" cy="189515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83A741E-3ADA-B011-F621-5CF94980FE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7" y="2960550"/>
            <a:ext cx="2458184" cy="188707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54458B0-B87C-8F7C-E6A2-71E7267FCE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105" y="2964413"/>
            <a:ext cx="2453963" cy="188707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4E32D47-26E7-3572-60B4-F6665169DC2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01890" y="4949610"/>
            <a:ext cx="2890110" cy="191781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44B613C-7AC3-92D1-BB50-8132C91FE9B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6847" y="4958780"/>
            <a:ext cx="2705043" cy="19086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9F7B2A-9FF1-F947-F297-827CB3B578F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5867" y="4958780"/>
            <a:ext cx="2453963" cy="1895152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935D24C7-4A5D-4C28-E95A-632CA8753156}"/>
              </a:ext>
            </a:extLst>
          </p:cNvPr>
          <p:cNvSpPr/>
          <p:nvPr/>
        </p:nvSpPr>
        <p:spPr>
          <a:xfrm>
            <a:off x="6116884" y="5480975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b="1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BD41C91-9401-8192-6529-0117E46C8FC3}"/>
              </a:ext>
            </a:extLst>
          </p:cNvPr>
          <p:cNvSpPr txBox="1"/>
          <p:nvPr/>
        </p:nvSpPr>
        <p:spPr>
          <a:xfrm>
            <a:off x="0" y="954240"/>
            <a:ext cx="2245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PP2</a:t>
            </a:r>
          </a:p>
          <a:p>
            <a:r>
              <a:rPr lang="en-US" sz="1200" b="1" noProof="1"/>
              <a:t>Storage Pond – Inlet/Outlet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CA20FEE-3820-9376-F06A-1B32875F5FFF}"/>
              </a:ext>
            </a:extLst>
          </p:cNvPr>
          <p:cNvSpPr txBox="1"/>
          <p:nvPr/>
        </p:nvSpPr>
        <p:spPr>
          <a:xfrm>
            <a:off x="2543974" y="3007846"/>
            <a:ext cx="1888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Concentration Pond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406A10-EB79-D07A-E9EB-7C5411605470}"/>
              </a:ext>
            </a:extLst>
          </p:cNvPr>
          <p:cNvSpPr txBox="1"/>
          <p:nvPr/>
        </p:nvSpPr>
        <p:spPr>
          <a:xfrm>
            <a:off x="-1" y="4958781"/>
            <a:ext cx="2191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PP 4</a:t>
            </a:r>
          </a:p>
          <a:p>
            <a:r>
              <a:rPr lang="en-US" sz="1200" b="1" noProof="1"/>
              <a:t>Brine Concentration Pond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B93DF98-5845-D88C-0742-AEA98130E8D7}"/>
              </a:ext>
            </a:extLst>
          </p:cNvPr>
          <p:cNvSpPr txBox="1"/>
          <p:nvPr/>
        </p:nvSpPr>
        <p:spPr>
          <a:xfrm>
            <a:off x="6596846" y="4949610"/>
            <a:ext cx="3327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PP 0</a:t>
            </a:r>
          </a:p>
          <a:p>
            <a:r>
              <a:rPr lang="en-US" sz="1200" b="1" noProof="1"/>
              <a:t>Source – Open Water (Estuarine - Mangrove)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A28956A-664A-A28B-8E71-77908C2B3D60}"/>
              </a:ext>
            </a:extLst>
          </p:cNvPr>
          <p:cNvSpPr txBox="1"/>
          <p:nvPr/>
        </p:nvSpPr>
        <p:spPr>
          <a:xfrm>
            <a:off x="0" y="3003984"/>
            <a:ext cx="1888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Evaporation Pond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856713C-5887-8DD0-9007-4AF424141030}"/>
              </a:ext>
            </a:extLst>
          </p:cNvPr>
          <p:cNvSpPr txBox="1"/>
          <p:nvPr/>
        </p:nvSpPr>
        <p:spPr>
          <a:xfrm>
            <a:off x="2548328" y="979720"/>
            <a:ext cx="1696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PP3</a:t>
            </a:r>
          </a:p>
          <a:p>
            <a:r>
              <a:rPr lang="en-US" sz="1200" b="1" noProof="1"/>
              <a:t>Storage Pond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E9C84F7-1A80-8F67-AD23-CFAF3DF7F4C5}"/>
              </a:ext>
            </a:extLst>
          </p:cNvPr>
          <p:cNvSpPr txBox="1"/>
          <p:nvPr/>
        </p:nvSpPr>
        <p:spPr>
          <a:xfrm>
            <a:off x="5069465" y="3008024"/>
            <a:ext cx="1720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Windmill Pump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E7E284-2E5B-B3DB-A532-02B50F8AC36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6847" y="-1"/>
            <a:ext cx="5595153" cy="48516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4C8EA8-D37B-6C28-6A25-6B8A3A03438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105" y="4958780"/>
            <a:ext cx="2453963" cy="18992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34B5603-C039-03F8-26EC-486EA8A57379}"/>
              </a:ext>
            </a:extLst>
          </p:cNvPr>
          <p:cNvSpPr txBox="1"/>
          <p:nvPr/>
        </p:nvSpPr>
        <p:spPr>
          <a:xfrm>
            <a:off x="2548327" y="4958781"/>
            <a:ext cx="2191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PP 4</a:t>
            </a:r>
          </a:p>
          <a:p>
            <a:r>
              <a:rPr lang="en-US" sz="1200" b="1" noProof="1"/>
              <a:t>Brine Concentration Pond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CB617E8-8C98-97F3-02B3-93F469B6BD8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077" y="4958780"/>
            <a:ext cx="1424761" cy="189922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3CA2AEE-4A91-45F8-4E48-92D1CF6358C2}"/>
              </a:ext>
            </a:extLst>
          </p:cNvPr>
          <p:cNvSpPr txBox="1"/>
          <p:nvPr/>
        </p:nvSpPr>
        <p:spPr>
          <a:xfrm>
            <a:off x="5082076" y="4949610"/>
            <a:ext cx="1752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Sea-salt farm</a:t>
            </a:r>
          </a:p>
          <a:p>
            <a:r>
              <a:rPr lang="en-US" sz="1200" b="1" noProof="1"/>
              <a:t>Canal Distribution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5367C2B7-457A-2B4C-AC3E-6DAB9BDD005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144" y="951708"/>
            <a:ext cx="1444308" cy="1895152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790D0B94-3A12-3835-52A7-715E767AF46B}"/>
              </a:ext>
            </a:extLst>
          </p:cNvPr>
          <p:cNvSpPr txBox="1"/>
          <p:nvPr/>
        </p:nvSpPr>
        <p:spPr>
          <a:xfrm>
            <a:off x="5050218" y="977187"/>
            <a:ext cx="1514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PP1</a:t>
            </a:r>
          </a:p>
          <a:p>
            <a:r>
              <a:rPr lang="en-US" sz="1200" b="1" noProof="1"/>
              <a:t>Canal Distribution</a:t>
            </a:r>
          </a:p>
        </p:txBody>
      </p:sp>
      <p:sp>
        <p:nvSpPr>
          <p:cNvPr id="2" name="Content Placeholder 42">
            <a:extLst>
              <a:ext uri="{FF2B5EF4-FFF2-40B4-BE49-F238E27FC236}">
                <a16:creationId xmlns:a16="http://schemas.microsoft.com/office/drawing/2014/main" id="{4A378530-7807-F350-8241-618FAE191E58}"/>
              </a:ext>
            </a:extLst>
          </p:cNvPr>
          <p:cNvSpPr txBox="1">
            <a:spLocks/>
          </p:cNvSpPr>
          <p:nvPr/>
        </p:nvSpPr>
        <p:spPr>
          <a:xfrm>
            <a:off x="156645" y="0"/>
            <a:ext cx="6309700" cy="989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Salt Ponds at </a:t>
            </a:r>
            <a:r>
              <a:rPr lang="en-US" sz="2400" b="1" noProof="1"/>
              <a:t>Sumenep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noProof="1"/>
              <a:t>Pinggir Papas (PP)</a:t>
            </a:r>
            <a:endParaRPr lang="en-ID" sz="1800" b="1" noProof="1"/>
          </a:p>
        </p:txBody>
      </p:sp>
    </p:spTree>
    <p:extLst>
      <p:ext uri="{BB962C8B-B14F-4D97-AF65-F5344CB8AC3E}">
        <p14:creationId xmlns:p14="http://schemas.microsoft.com/office/powerpoint/2010/main" val="2250928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108DA-1544-0E79-EA82-4002C49FD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51CB4BA2-1857-BA9D-13E3-042E495AA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9790" y="335216"/>
            <a:ext cx="6023761" cy="110670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Condition Overview of </a:t>
            </a:r>
            <a:r>
              <a:rPr lang="en-US" sz="2400" b="1" dirty="0" err="1"/>
              <a:t>Pamekasan</a:t>
            </a:r>
            <a:r>
              <a:rPr lang="en-US" sz="2400" b="1" dirty="0"/>
              <a:t> area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D" sz="1800" b="1" noProof="1"/>
              <a:t>1. Pegagan-Pademawu (PM)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D" sz="1800" b="1" noProof="1"/>
              <a:t>2. Padelegan (PD)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A545D-F730-067D-9C7B-9E213EE2088B}"/>
              </a:ext>
            </a:extLst>
          </p:cNvPr>
          <p:cNvSpPr txBox="1"/>
          <p:nvPr/>
        </p:nvSpPr>
        <p:spPr>
          <a:xfrm>
            <a:off x="466745" y="1723834"/>
            <a:ext cx="5265813" cy="486287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noProof="1"/>
              <a:t>Pegagan–Pademawu (PM) and Padelegan (PD) are coastal traditional salt-farming areas in Pamekasan Regency.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noProof="1"/>
              <a:t>Characterized by mangrove buffers and estuarine/riparian settings.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1"/>
              <a:t>Proximity to Pamekasan town:</a:t>
            </a:r>
          </a:p>
          <a:p>
            <a:pPr marL="534988" indent="-266700">
              <a:buFont typeface="Cambria" panose="02040503050406030204" pitchFamily="18" charset="0"/>
              <a:buChar char="-"/>
            </a:pPr>
            <a:r>
              <a:rPr lang="en-US" noProof="1"/>
              <a:t>PM is located approximately 13.3 km (20 – 24  minutes by road)</a:t>
            </a:r>
          </a:p>
          <a:p>
            <a:pPr marL="534988" indent="-266700">
              <a:spcAft>
                <a:spcPts val="1200"/>
              </a:spcAft>
              <a:buFont typeface="Cambria" panose="02040503050406030204" pitchFamily="18" charset="0"/>
              <a:buChar char="-"/>
            </a:pPr>
            <a:r>
              <a:rPr lang="en-US" noProof="1"/>
              <a:t>PD is located approximately 13.8 km (20 – 26 minutes by road)</a:t>
            </a:r>
            <a:endParaRPr lang="en-ID" noProof="1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D" noProof="1"/>
              <a:t>Baseline physicochemical measurement was conducted, with fewer points compared to Sumenep, due to non-operational status and ongoing pond renovation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noProof="1"/>
              <a:t>Selected as comparative sites to Sumenep</a:t>
            </a:r>
            <a:endParaRPr lang="en-US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9C4725-FCD4-5694-4267-C0C49611B7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731" y="-27873"/>
            <a:ext cx="2999269" cy="18328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6EB412-8BED-0E9F-DD89-1389F2CA7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01192" y="1886801"/>
            <a:ext cx="6390808" cy="49711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27FAEC7-B315-E2D6-DFF4-1FA882C64A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800" y="698306"/>
            <a:ext cx="3054297" cy="11067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19BEAC-886C-660A-6528-8DEEEEA5E3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049" y="6315409"/>
            <a:ext cx="347502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3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5EAAB-E1A3-5A14-A503-6B34F660D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AF296E18-1153-613F-BE8E-4E2A3B2E8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40185" y="0"/>
            <a:ext cx="6351815" cy="6858000"/>
          </a:xfrm>
          <a:prstGeom prst="rect">
            <a:avLst/>
          </a:prstGeom>
        </p:spPr>
      </p:pic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6C3AC568-DBFA-73BA-BF3E-E269A1601D0A}"/>
              </a:ext>
            </a:extLst>
          </p:cNvPr>
          <p:cNvSpPr txBox="1">
            <a:spLocks/>
          </p:cNvSpPr>
          <p:nvPr/>
        </p:nvSpPr>
        <p:spPr>
          <a:xfrm>
            <a:off x="103414" y="0"/>
            <a:ext cx="8534400" cy="994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dirty="0"/>
              <a:t>Salt Ponds at </a:t>
            </a:r>
            <a:r>
              <a:rPr lang="en-US" sz="2400" b="1" noProof="1"/>
              <a:t>Pegagan/Pademawu (PM)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noProof="1"/>
              <a:t>(Pamekasan)</a:t>
            </a:r>
            <a:endParaRPr lang="en-ID" sz="2400" b="1" noProof="1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1423F6E-D16B-B446-E162-7773504E88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0984"/>
            <a:ext cx="5840185" cy="45159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2270EF-761D-0A9D-01CB-A6216FB941EB}"/>
              </a:ext>
            </a:extLst>
          </p:cNvPr>
          <p:cNvSpPr txBox="1"/>
          <p:nvPr/>
        </p:nvSpPr>
        <p:spPr>
          <a:xfrm>
            <a:off x="103414" y="5760821"/>
            <a:ext cx="55462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PM site structure consists of storage, evaporation, and brine concentration ponds, with </a:t>
            </a:r>
            <a:r>
              <a:rPr lang="en-US" b="1" dirty="0"/>
              <a:t>mangrove buffers influencing water intake.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336049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7DD9C-7FC0-892F-C534-B5657F7FE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B4F0A93E-AE04-6947-8AAA-7219413F90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60060" y="4914895"/>
            <a:ext cx="2842950" cy="1941545"/>
          </a:xfrm>
          <a:prstGeom prst="rect">
            <a:avLst/>
          </a:prstGeom>
        </p:spPr>
      </p:pic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A8DE0D89-A05C-652E-38F4-660484F2598F}"/>
              </a:ext>
            </a:extLst>
          </p:cNvPr>
          <p:cNvSpPr txBox="1">
            <a:spLocks/>
          </p:cNvSpPr>
          <p:nvPr/>
        </p:nvSpPr>
        <p:spPr>
          <a:xfrm>
            <a:off x="114300" y="0"/>
            <a:ext cx="8291523" cy="902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Salt Ponds at </a:t>
            </a:r>
            <a:r>
              <a:rPr lang="en-US" sz="2400" b="1" noProof="1"/>
              <a:t>Pegagan/Pademawu (PM) Pamekasan</a:t>
            </a:r>
            <a:endParaRPr lang="en-ID" sz="2400" b="1" noProof="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00E6EF3-EB0C-4D23-4B48-85F49C85B63A}"/>
              </a:ext>
            </a:extLst>
          </p:cNvPr>
          <p:cNvSpPr/>
          <p:nvPr/>
        </p:nvSpPr>
        <p:spPr>
          <a:xfrm>
            <a:off x="10571875" y="2802705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573A6A-05E1-B1CD-8593-C5B08EFFCDDF}"/>
              </a:ext>
            </a:extLst>
          </p:cNvPr>
          <p:cNvSpPr txBox="1"/>
          <p:nvPr/>
        </p:nvSpPr>
        <p:spPr>
          <a:xfrm>
            <a:off x="9465463" y="2204518"/>
            <a:ext cx="741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noProof="1">
                <a:solidFill>
                  <a:schemeClr val="bg1"/>
                </a:solidFill>
              </a:rPr>
              <a:t>PM1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70F4E02-A661-CEB7-FFAE-235953D8C693}"/>
              </a:ext>
            </a:extLst>
          </p:cNvPr>
          <p:cNvSpPr/>
          <p:nvPr/>
        </p:nvSpPr>
        <p:spPr>
          <a:xfrm>
            <a:off x="10155942" y="2289854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7D1FD7-43E7-BCEF-5C39-DEFE7172316D}"/>
              </a:ext>
            </a:extLst>
          </p:cNvPr>
          <p:cNvSpPr txBox="1"/>
          <p:nvPr/>
        </p:nvSpPr>
        <p:spPr>
          <a:xfrm>
            <a:off x="10623202" y="2717369"/>
            <a:ext cx="741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PM2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189040-5994-3E9B-0DD5-AF3C78895D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480" y="902479"/>
            <a:ext cx="4072137" cy="1922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805AC5-A7EB-7459-ADA6-64BB4B2E49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0"/>
          <a:stretch>
            <a:fillRect/>
          </a:stretch>
        </p:blipFill>
        <p:spPr>
          <a:xfrm>
            <a:off x="8386689" y="4914895"/>
            <a:ext cx="3805309" cy="19431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E44B7D-0041-D03D-AFCE-D393C485D2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3417" y="2909033"/>
            <a:ext cx="2854410" cy="19491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25895E-08BF-69DD-B001-95688C117E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532"/>
                    </a14:imgEffect>
                    <a14:imgEffect>
                      <a14:brightnessContrast bright="15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02480"/>
            <a:ext cx="4153853" cy="19220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5D79ED4-935B-DCB4-F50F-8527E340D0E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909033"/>
            <a:ext cx="2452565" cy="39474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153BBE-4AE9-9FC1-FB90-3427ABEE410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177" y="4914899"/>
            <a:ext cx="2854410" cy="19430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5C71ED3-6E3C-49DE-F431-D32F930B446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667" y="2909033"/>
            <a:ext cx="2842950" cy="19491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24BAB2-2888-ADE2-E1F8-1E2D52565D1F}"/>
              </a:ext>
            </a:extLst>
          </p:cNvPr>
          <p:cNvSpPr txBox="1"/>
          <p:nvPr/>
        </p:nvSpPr>
        <p:spPr>
          <a:xfrm>
            <a:off x="0" y="902479"/>
            <a:ext cx="1883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Evaporation Pond Area</a:t>
            </a:r>
            <a:endParaRPr lang="en-US" sz="1000" b="1" noProof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C7B921-941A-B2D2-B0FC-05D9B4676CD3}"/>
              </a:ext>
            </a:extLst>
          </p:cNvPr>
          <p:cNvSpPr txBox="1"/>
          <p:nvPr/>
        </p:nvSpPr>
        <p:spPr>
          <a:xfrm>
            <a:off x="4271857" y="902479"/>
            <a:ext cx="1883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Storage Pond Area</a:t>
            </a:r>
            <a:endParaRPr lang="en-US" sz="1000" b="1" noProof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B6797A-7093-93B3-FE80-4ED5B9A1F2FD}"/>
              </a:ext>
            </a:extLst>
          </p:cNvPr>
          <p:cNvSpPr txBox="1"/>
          <p:nvPr/>
        </p:nvSpPr>
        <p:spPr>
          <a:xfrm>
            <a:off x="8704063" y="2204518"/>
            <a:ext cx="2045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PM1</a:t>
            </a:r>
          </a:p>
          <a:p>
            <a:r>
              <a:rPr lang="en-US" sz="1200" b="1" noProof="1"/>
              <a:t>Storage Pond Area</a:t>
            </a:r>
            <a:endParaRPr lang="en-US" sz="1000" b="1" noProof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29CBB1-3680-2C83-D564-4ED3AF3E5C37}"/>
              </a:ext>
            </a:extLst>
          </p:cNvPr>
          <p:cNvSpPr txBox="1"/>
          <p:nvPr/>
        </p:nvSpPr>
        <p:spPr>
          <a:xfrm>
            <a:off x="2527666" y="4914895"/>
            <a:ext cx="2352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Sea-salt Pond Bund</a:t>
            </a:r>
            <a:endParaRPr lang="en-US" sz="1000" b="1" noProof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9A5302-7673-AA84-2EEC-FEC7235C3D4E}"/>
              </a:ext>
            </a:extLst>
          </p:cNvPr>
          <p:cNvSpPr txBox="1"/>
          <p:nvPr/>
        </p:nvSpPr>
        <p:spPr>
          <a:xfrm>
            <a:off x="5467666" y="4914895"/>
            <a:ext cx="283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Protective Pond Bund </a:t>
            </a:r>
          </a:p>
          <a:p>
            <a:r>
              <a:rPr lang="en-US" sz="1200" b="1" noProof="1"/>
              <a:t>with Mangrove Buffer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2E88C8-13AE-0910-8FD9-067BE52BD0A7}"/>
              </a:ext>
            </a:extLst>
          </p:cNvPr>
          <p:cNvSpPr txBox="1"/>
          <p:nvPr/>
        </p:nvSpPr>
        <p:spPr>
          <a:xfrm>
            <a:off x="8405823" y="4914895"/>
            <a:ext cx="1883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PM2</a:t>
            </a:r>
          </a:p>
          <a:p>
            <a:r>
              <a:rPr lang="en-US" sz="1200" b="1" noProof="1"/>
              <a:t>Water Source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A769DD-791A-12EC-4ED8-7BEC5474F1F1}"/>
              </a:ext>
            </a:extLst>
          </p:cNvPr>
          <p:cNvSpPr txBox="1"/>
          <p:nvPr/>
        </p:nvSpPr>
        <p:spPr>
          <a:xfrm>
            <a:off x="2537191" y="2908344"/>
            <a:ext cx="2630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Storage  Pond – Water Intake  Pump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E22A8D-97D0-A2BD-329E-9D00611C32D9}"/>
              </a:ext>
            </a:extLst>
          </p:cNvPr>
          <p:cNvSpPr txBox="1"/>
          <p:nvPr/>
        </p:nvSpPr>
        <p:spPr>
          <a:xfrm>
            <a:off x="-15891" y="2908343"/>
            <a:ext cx="2352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Water Control Gate</a:t>
            </a:r>
            <a:endParaRPr lang="en-US" sz="1000" b="1" noProof="1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B652065-B6C1-F652-75B4-3BDCE2FB09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244" y="1"/>
            <a:ext cx="3804234" cy="485817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D8101C9-27EF-69CD-ABC8-2146C1256F16}"/>
              </a:ext>
            </a:extLst>
          </p:cNvPr>
          <p:cNvSpPr txBox="1"/>
          <p:nvPr/>
        </p:nvSpPr>
        <p:spPr>
          <a:xfrm>
            <a:off x="5479982" y="2924923"/>
            <a:ext cx="2630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PM1</a:t>
            </a:r>
          </a:p>
          <a:p>
            <a:r>
              <a:rPr lang="en-US" sz="1200" b="1" noProof="1"/>
              <a:t>Storage  Pond</a:t>
            </a:r>
          </a:p>
        </p:txBody>
      </p:sp>
    </p:spTree>
    <p:extLst>
      <p:ext uri="{BB962C8B-B14F-4D97-AF65-F5344CB8AC3E}">
        <p14:creationId xmlns:p14="http://schemas.microsoft.com/office/powerpoint/2010/main" val="39007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D609C-EE0D-9BEB-1A05-7AFAA2166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42">
            <a:extLst>
              <a:ext uri="{FF2B5EF4-FFF2-40B4-BE49-F238E27FC236}">
                <a16:creationId xmlns:a16="http://schemas.microsoft.com/office/drawing/2014/main" id="{66C815EF-F344-5538-B289-D6D53C93859D}"/>
              </a:ext>
            </a:extLst>
          </p:cNvPr>
          <p:cNvSpPr txBox="1">
            <a:spLocks/>
          </p:cNvSpPr>
          <p:nvPr/>
        </p:nvSpPr>
        <p:spPr>
          <a:xfrm>
            <a:off x="32618" y="0"/>
            <a:ext cx="6450900" cy="81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Salt Ponds at </a:t>
            </a:r>
            <a:r>
              <a:rPr lang="en-US" sz="2400" b="1" noProof="1"/>
              <a:t>Padelegan (PD) - Pamekasan</a:t>
            </a:r>
            <a:endParaRPr lang="en-ID" sz="2400" b="1" noProof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C8F231-8F30-8B7B-E087-A614B5DB2D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0" y="818656"/>
            <a:ext cx="6577900" cy="20418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F51617-CFC9-FCE0-F553-2BF9F64F96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013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>
            <a:fillRect/>
          </a:stretch>
        </p:blipFill>
        <p:spPr>
          <a:xfrm>
            <a:off x="-1" y="2932192"/>
            <a:ext cx="4150895" cy="1944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1B9D83-2ED3-F299-902D-A527ED4693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948548"/>
            <a:ext cx="4150895" cy="190945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6F48C7E-541C-7CB2-C9FD-289A964367F0}"/>
              </a:ext>
            </a:extLst>
          </p:cNvPr>
          <p:cNvGrpSpPr/>
          <p:nvPr/>
        </p:nvGrpSpPr>
        <p:grpSpPr>
          <a:xfrm>
            <a:off x="4241412" y="0"/>
            <a:ext cx="7950588" cy="6852422"/>
            <a:chOff x="4241412" y="0"/>
            <a:chExt cx="7950588" cy="6852422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C6BF235-5F31-0635-860F-3E986A7E7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662057" y="0"/>
              <a:ext cx="5529943" cy="6852422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B225DA7-301D-BE06-C468-3AA62D7A0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1412" y="2926614"/>
              <a:ext cx="5651163" cy="3925808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1FE6A93-072A-E8C1-2D18-79135F3036AD}"/>
                </a:ext>
              </a:extLst>
            </p:cNvPr>
            <p:cNvSpPr/>
            <p:nvPr/>
          </p:nvSpPr>
          <p:spPr>
            <a:xfrm>
              <a:off x="8737599" y="1948989"/>
              <a:ext cx="102654" cy="1063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1E4DCB7-A2D2-2292-274F-FEF0C9A057E5}"/>
                </a:ext>
              </a:extLst>
            </p:cNvPr>
            <p:cNvSpPr txBox="1"/>
            <p:nvPr/>
          </p:nvSpPr>
          <p:spPr>
            <a:xfrm>
              <a:off x="8296935" y="1686242"/>
              <a:ext cx="7418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noProof="1">
                  <a:solidFill>
                    <a:schemeClr val="bg1"/>
                  </a:solidFill>
                </a:rPr>
                <a:t>PD1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20FA280-4FA4-D1DA-6799-E95F4EF34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7598" y="6146496"/>
              <a:ext cx="499915" cy="52430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F1C4332-2FAB-609A-CDB0-284B5A55D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8487642" y="5391673"/>
              <a:ext cx="499915" cy="524301"/>
            </a:xfrm>
            <a:prstGeom prst="rect">
              <a:avLst/>
            </a:prstGeom>
          </p:spPr>
        </p:pic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BDC1B93B-0BBF-1618-180E-6A4A25EEBAD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20284" y="4594776"/>
              <a:ext cx="241417" cy="284355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5EE0C5E-3A66-9AAF-E428-AFAFBC23EB4F}"/>
                </a:ext>
              </a:extLst>
            </p:cNvPr>
            <p:cNvSpPr/>
            <p:nvPr/>
          </p:nvSpPr>
          <p:spPr>
            <a:xfrm rot="7335463">
              <a:off x="6679219" y="3579951"/>
              <a:ext cx="235807" cy="239990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5E33E69-A1B0-96EA-011A-D237A26D7227}"/>
                </a:ext>
              </a:extLst>
            </p:cNvPr>
            <p:cNvSpPr/>
            <p:nvPr/>
          </p:nvSpPr>
          <p:spPr>
            <a:xfrm rot="13019525">
              <a:off x="6921999" y="3726859"/>
              <a:ext cx="191901" cy="395893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A08E170-725C-8AA2-C4BB-4EF35D8EC03E}"/>
                </a:ext>
              </a:extLst>
            </p:cNvPr>
            <p:cNvSpPr/>
            <p:nvPr/>
          </p:nvSpPr>
          <p:spPr>
            <a:xfrm rot="12738597">
              <a:off x="6504645" y="3457679"/>
              <a:ext cx="188006" cy="2365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2DF08B1-32B8-2F9B-6F07-4F662B2A8EF0}"/>
                </a:ext>
              </a:extLst>
            </p:cNvPr>
            <p:cNvSpPr txBox="1"/>
            <p:nvPr/>
          </p:nvSpPr>
          <p:spPr>
            <a:xfrm>
              <a:off x="5899996" y="3719568"/>
              <a:ext cx="10543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noProof="1">
                  <a:solidFill>
                    <a:schemeClr val="bg1"/>
                  </a:solidFill>
                </a:rPr>
                <a:t>Evaporation </a:t>
              </a:r>
            </a:p>
            <a:p>
              <a:r>
                <a:rPr lang="en-US" sz="1200" noProof="1">
                  <a:solidFill>
                    <a:schemeClr val="bg1"/>
                  </a:solidFill>
                </a:rPr>
                <a:t>Pond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209D45D-EBAA-2591-1728-F3642617FEC2}"/>
                </a:ext>
              </a:extLst>
            </p:cNvPr>
            <p:cNvSpPr/>
            <p:nvPr/>
          </p:nvSpPr>
          <p:spPr>
            <a:xfrm>
              <a:off x="6954341" y="3967955"/>
              <a:ext cx="57921" cy="544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08804BD-8E1F-8E43-9F64-891941AF97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86622" y="3987036"/>
              <a:ext cx="615940" cy="6929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9478F4E-BD59-F86A-B707-2F001D284A40}"/>
                </a:ext>
              </a:extLst>
            </p:cNvPr>
            <p:cNvCxnSpPr>
              <a:cxnSpLocks/>
            </p:cNvCxnSpPr>
            <p:nvPr/>
          </p:nvCxnSpPr>
          <p:spPr>
            <a:xfrm>
              <a:off x="8213179" y="4415898"/>
              <a:ext cx="804272" cy="3554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55353531-3AE6-621A-DF06-F721FBF1DD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95048" y="3604334"/>
              <a:ext cx="224402" cy="27504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C11C5F62-F825-7C6D-1D67-F53351FD7BE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93439" y="3866310"/>
              <a:ext cx="217231" cy="26778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1C24FB8-6CDA-D822-EC79-1E763BF4E1DA}"/>
                </a:ext>
              </a:extLst>
            </p:cNvPr>
            <p:cNvSpPr/>
            <p:nvPr/>
          </p:nvSpPr>
          <p:spPr>
            <a:xfrm rot="12738597">
              <a:off x="6404953" y="3370185"/>
              <a:ext cx="103390" cy="236521"/>
            </a:xfrm>
            <a:prstGeom prst="rect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FB31C2C-09A8-8F6D-6697-B705F023D438}"/>
                </a:ext>
              </a:extLst>
            </p:cNvPr>
            <p:cNvSpPr txBox="1"/>
            <p:nvPr/>
          </p:nvSpPr>
          <p:spPr>
            <a:xfrm>
              <a:off x="7022335" y="3954233"/>
              <a:ext cx="9450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noProof="1">
                  <a:solidFill>
                    <a:schemeClr val="bg1"/>
                  </a:solidFill>
                </a:rPr>
                <a:t>Storage Pond</a:t>
              </a: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BAF9ECE-197C-345F-FC2C-3E3BE93E482F}"/>
                </a:ext>
              </a:extLst>
            </p:cNvPr>
            <p:cNvSpPr/>
            <p:nvPr/>
          </p:nvSpPr>
          <p:spPr>
            <a:xfrm>
              <a:off x="6764285" y="3733105"/>
              <a:ext cx="57921" cy="544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20CB441-86F0-A057-9F19-BA15CF16E6A0}"/>
                </a:ext>
              </a:extLst>
            </p:cNvPr>
            <p:cNvCxnSpPr>
              <a:cxnSpLocks/>
            </p:cNvCxnSpPr>
            <p:nvPr/>
          </p:nvCxnSpPr>
          <p:spPr>
            <a:xfrm>
              <a:off x="5958388" y="3757791"/>
              <a:ext cx="814565" cy="417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B02B0CA1-DD4D-3E5E-27DC-2F55898F9B53}"/>
                </a:ext>
              </a:extLst>
            </p:cNvPr>
            <p:cNvSpPr/>
            <p:nvPr/>
          </p:nvSpPr>
          <p:spPr>
            <a:xfrm>
              <a:off x="6582482" y="3485166"/>
              <a:ext cx="57921" cy="544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247DC80-6046-B7F5-5D94-978A242239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01230" y="3481406"/>
              <a:ext cx="1021184" cy="26095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CA60E54-07CE-C8F8-62C1-DBAFA5DF9D0F}"/>
                </a:ext>
              </a:extLst>
            </p:cNvPr>
            <p:cNvSpPr txBox="1"/>
            <p:nvPr/>
          </p:nvSpPr>
          <p:spPr>
            <a:xfrm>
              <a:off x="6568069" y="3078961"/>
              <a:ext cx="1148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noProof="1">
                  <a:solidFill>
                    <a:schemeClr val="bg1"/>
                  </a:solidFill>
                </a:rPr>
                <a:t>Concentration Pond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5883A21-0E9D-25F4-6A0E-D579921D9132}"/>
                </a:ext>
              </a:extLst>
            </p:cNvPr>
            <p:cNvSpPr/>
            <p:nvPr/>
          </p:nvSpPr>
          <p:spPr>
            <a:xfrm>
              <a:off x="6455989" y="3439120"/>
              <a:ext cx="57921" cy="544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06F7461-5BAB-40EA-6BC0-543F370083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80314" y="3455083"/>
              <a:ext cx="1003204" cy="6597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7BF802-CDA4-DF99-E2E1-0B5E7BACE02C}"/>
                </a:ext>
              </a:extLst>
            </p:cNvPr>
            <p:cNvSpPr txBox="1"/>
            <p:nvPr/>
          </p:nvSpPr>
          <p:spPr>
            <a:xfrm>
              <a:off x="5388310" y="2879758"/>
              <a:ext cx="11489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noProof="1">
                  <a:solidFill>
                    <a:schemeClr val="bg1"/>
                  </a:solidFill>
                </a:rPr>
                <a:t>Brine Concentration</a:t>
              </a:r>
            </a:p>
            <a:p>
              <a:r>
                <a:rPr lang="en-US" sz="1200" noProof="1">
                  <a:solidFill>
                    <a:schemeClr val="bg1"/>
                  </a:solidFill>
                </a:rPr>
                <a:t>Pond</a:t>
              </a: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9DDDB4A5-7EA5-AAC1-9DDC-4639FDEA7B6B}"/>
                </a:ext>
              </a:extLst>
            </p:cNvPr>
            <p:cNvSpPr/>
            <p:nvPr/>
          </p:nvSpPr>
          <p:spPr>
            <a:xfrm>
              <a:off x="8169550" y="4388655"/>
              <a:ext cx="57921" cy="544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D861CB0-9BDA-0194-A71F-41F6FC326815}"/>
                </a:ext>
              </a:extLst>
            </p:cNvPr>
            <p:cNvSpPr txBox="1"/>
            <p:nvPr/>
          </p:nvSpPr>
          <p:spPr>
            <a:xfrm>
              <a:off x="8149699" y="3990500"/>
              <a:ext cx="9952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noProof="1">
                  <a:solidFill>
                    <a:schemeClr val="bg1"/>
                  </a:solidFill>
                </a:rPr>
                <a:t>Canal</a:t>
              </a:r>
            </a:p>
            <a:p>
              <a:r>
                <a:rPr lang="en-US" sz="1200" noProof="1">
                  <a:solidFill>
                    <a:schemeClr val="bg1"/>
                  </a:solidFill>
                </a:rPr>
                <a:t>Distribution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63791B1-35A7-1B25-BF8C-574E709B6159}"/>
              </a:ext>
            </a:extLst>
          </p:cNvPr>
          <p:cNvSpPr txBox="1"/>
          <p:nvPr/>
        </p:nvSpPr>
        <p:spPr>
          <a:xfrm>
            <a:off x="0" y="818655"/>
            <a:ext cx="1883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Sea-salt Pond Area</a:t>
            </a:r>
            <a:endParaRPr lang="en-US" sz="1000" b="1" noProof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B29F9D-15BA-03F4-A5D3-5BCD5324C095}"/>
              </a:ext>
            </a:extLst>
          </p:cNvPr>
          <p:cNvSpPr txBox="1"/>
          <p:nvPr/>
        </p:nvSpPr>
        <p:spPr>
          <a:xfrm>
            <a:off x="0" y="2940461"/>
            <a:ext cx="1883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Evaporation Pond Area</a:t>
            </a:r>
            <a:endParaRPr lang="en-US" sz="1000" b="1" noProof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F38D2C-3A39-0AFF-EEF0-D03DC83C50DB}"/>
              </a:ext>
            </a:extLst>
          </p:cNvPr>
          <p:cNvSpPr txBox="1"/>
          <p:nvPr/>
        </p:nvSpPr>
        <p:spPr>
          <a:xfrm>
            <a:off x="0" y="4956818"/>
            <a:ext cx="24986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Brine Concentration Pond Area</a:t>
            </a:r>
            <a:endParaRPr lang="en-US" sz="1000" b="1" noProof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D23BC1-96D0-C129-8CC9-8D18D2A4306B}"/>
              </a:ext>
            </a:extLst>
          </p:cNvPr>
          <p:cNvSpPr txBox="1"/>
          <p:nvPr/>
        </p:nvSpPr>
        <p:spPr>
          <a:xfrm>
            <a:off x="6916588" y="114449"/>
            <a:ext cx="5242794" cy="92333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 water distribution includes canal distribution, storage, evaporation, and brine concentration ponds,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reflecting coastal estuarine settings.</a:t>
            </a:r>
            <a:endParaRPr lang="en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4738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7B6AB-6821-48DD-8E81-3167948F2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B2803CF4-CE4B-AAF9-B16E-4E86102610EB}"/>
              </a:ext>
            </a:extLst>
          </p:cNvPr>
          <p:cNvSpPr txBox="1">
            <a:spLocks/>
          </p:cNvSpPr>
          <p:nvPr/>
        </p:nvSpPr>
        <p:spPr>
          <a:xfrm>
            <a:off x="292098" y="0"/>
            <a:ext cx="11509831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Biophysical Baseline (Technical Aspect)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Topography, Hidro-Oceanography, Climatology, Soil/Sediment, Natural Hazard</a:t>
            </a:r>
            <a:endParaRPr lang="en-ID" sz="2000" b="1" noProof="1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AA202DE-BA9D-9A21-5417-29E7A1E6E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729821"/>
              </p:ext>
            </p:extLst>
          </p:nvPr>
        </p:nvGraphicFramePr>
        <p:xfrm>
          <a:off x="353966" y="863600"/>
          <a:ext cx="11484068" cy="583111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86858">
                  <a:extLst>
                    <a:ext uri="{9D8B030D-6E8A-4147-A177-3AD203B41FA5}">
                      <a16:colId xmlns:a16="http://schemas.microsoft.com/office/drawing/2014/main" val="71231480"/>
                    </a:ext>
                  </a:extLst>
                </a:gridCol>
                <a:gridCol w="2383971">
                  <a:extLst>
                    <a:ext uri="{9D8B030D-6E8A-4147-A177-3AD203B41FA5}">
                      <a16:colId xmlns:a16="http://schemas.microsoft.com/office/drawing/2014/main" val="2819397405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4222443601"/>
                    </a:ext>
                  </a:extLst>
                </a:gridCol>
                <a:gridCol w="2477952">
                  <a:extLst>
                    <a:ext uri="{9D8B030D-6E8A-4147-A177-3AD203B41FA5}">
                      <a16:colId xmlns:a16="http://schemas.microsoft.com/office/drawing/2014/main" val="2417906553"/>
                    </a:ext>
                  </a:extLst>
                </a:gridCol>
                <a:gridCol w="2133601">
                  <a:extLst>
                    <a:ext uri="{9D8B030D-6E8A-4147-A177-3AD203B41FA5}">
                      <a16:colId xmlns:a16="http://schemas.microsoft.com/office/drawing/2014/main" val="388841565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Parameter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Sumenep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Pamekasan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66018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Gersik Putih (PP)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Pinggir Papas (PP)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Pademawu (PM)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Padelegan (PD)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122769"/>
                  </a:ext>
                </a:extLst>
              </a:tr>
              <a:tr h="963749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Topography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Sandy coastal plain, adjacent to port; gentle slope (&lt;3%) with thin mangrove fringe at shoreline associated with coastal vegetation.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Inland estuarine setting, sea-salt farming area located farther from open water, gentle slope typical of estuarine plains</a:t>
                      </a:r>
                      <a:r>
                        <a:rPr lang="en-ID" sz="1400" dirty="0"/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Coastal plains with mangrove buffers and canal distribution system; generally flat terrain with gentle slope.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0757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Hydro-Oceanography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Direct seawater intake via tidal canals, limited mangrove buffer, far from settlements.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Water sourced from estuarine river flow, tidal-influenced, passing through settlement areas before discharging to the sea.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Mangrove-riparian buffers influence water intake.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Canal distribution regulates seawater flow.</a:t>
                      </a:r>
                      <a:endParaRPr lang="en-ID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04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Climatology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Tropical monsoon climate; high solar radiation and seasonal wind favor evaporation.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Similar tropical monsoon climate; slightly less wind exposure but comparable solar radiation.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55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Soil/Sediment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Sandy soils with high permeability, low organic matter; mangrove fringe adds minor organic input.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Sandy-clay soils with estuarine influence.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Sandy-clay coastal soils; mangrove influence adds organic matter, affecting bund stability. 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19765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en-US" sz="1400" b="1" dirty="0"/>
                        <a:t>Natural Hazard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Vulnerable to erosion and tidal flooding due to open coastal setting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Risk of estuarine flooding and potential domestic waste input via intake channel.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Coastal flooding and mangrove derived organic enrichment.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Canal overflow during storms.</a:t>
                      </a:r>
                      <a:endParaRPr lang="en-ID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380697"/>
                  </a:ext>
                </a:extLst>
              </a:tr>
              <a:tr h="365034">
                <a:tc vMerge="1">
                  <a:txBody>
                    <a:bodyPr/>
                    <a:lstStyle/>
                    <a:p>
                      <a:pPr algn="l"/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Severe local convective storm (tornado events)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7338917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E93F087-0F1B-A263-6315-7455A0A60A3D}"/>
              </a:ext>
            </a:extLst>
          </p:cNvPr>
          <p:cNvSpPr/>
          <p:nvPr/>
        </p:nvSpPr>
        <p:spPr>
          <a:xfrm>
            <a:off x="245604" y="2960176"/>
            <a:ext cx="11688092" cy="11778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5DEE3E-CF10-CBFD-3066-6E7EC7113F5F}"/>
              </a:ext>
            </a:extLst>
          </p:cNvPr>
          <p:cNvSpPr/>
          <p:nvPr/>
        </p:nvSpPr>
        <p:spPr>
          <a:xfrm>
            <a:off x="245604" y="5516843"/>
            <a:ext cx="11688092" cy="11778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599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84F8F-4009-BFB5-8EAD-E8C302410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4B5016B-5E09-75D1-921E-64B324986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67495"/>
              </p:ext>
            </p:extLst>
          </p:nvPr>
        </p:nvGraphicFramePr>
        <p:xfrm>
          <a:off x="293379" y="1007166"/>
          <a:ext cx="10321871" cy="5619293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365524">
                  <a:extLst>
                    <a:ext uri="{9D8B030D-6E8A-4147-A177-3AD203B41FA5}">
                      <a16:colId xmlns:a16="http://schemas.microsoft.com/office/drawing/2014/main" val="2395754525"/>
                    </a:ext>
                  </a:extLst>
                </a:gridCol>
                <a:gridCol w="750598">
                  <a:extLst>
                    <a:ext uri="{9D8B030D-6E8A-4147-A177-3AD203B41FA5}">
                      <a16:colId xmlns:a16="http://schemas.microsoft.com/office/drawing/2014/main" val="1781165831"/>
                    </a:ext>
                  </a:extLst>
                </a:gridCol>
                <a:gridCol w="2074382">
                  <a:extLst>
                    <a:ext uri="{9D8B030D-6E8A-4147-A177-3AD203B41FA5}">
                      <a16:colId xmlns:a16="http://schemas.microsoft.com/office/drawing/2014/main" val="2763645982"/>
                    </a:ext>
                  </a:extLst>
                </a:gridCol>
                <a:gridCol w="1437511">
                  <a:extLst>
                    <a:ext uri="{9D8B030D-6E8A-4147-A177-3AD203B41FA5}">
                      <a16:colId xmlns:a16="http://schemas.microsoft.com/office/drawing/2014/main" val="438817925"/>
                    </a:ext>
                  </a:extLst>
                </a:gridCol>
                <a:gridCol w="1328332">
                  <a:extLst>
                    <a:ext uri="{9D8B030D-6E8A-4147-A177-3AD203B41FA5}">
                      <a16:colId xmlns:a16="http://schemas.microsoft.com/office/drawing/2014/main" val="193447535"/>
                    </a:ext>
                  </a:extLst>
                </a:gridCol>
                <a:gridCol w="2365524">
                  <a:extLst>
                    <a:ext uri="{9D8B030D-6E8A-4147-A177-3AD203B41FA5}">
                      <a16:colId xmlns:a16="http://schemas.microsoft.com/office/drawing/2014/main" val="843722463"/>
                    </a:ext>
                  </a:extLst>
                </a:gridCol>
              </a:tblGrid>
              <a:tr h="278972"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Parameter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Unit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Sumenep</a:t>
                      </a:r>
                      <a:endParaRPr lang="en-ID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Pamekasan</a:t>
                      </a:r>
                      <a:endParaRPr lang="en-ID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Artemia requirement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(FAO, 2024)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8782478"/>
                  </a:ext>
                </a:extLst>
              </a:tr>
              <a:tr h="278972"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b="1" u="none" strike="noStrike" dirty="0" err="1">
                          <a:effectLst/>
                        </a:rPr>
                        <a:t>Gersik</a:t>
                      </a:r>
                      <a:r>
                        <a:rPr lang="en-ID" sz="1600" b="1" u="none" strike="noStrike" dirty="0">
                          <a:effectLst/>
                        </a:rPr>
                        <a:t> Putih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b="1" u="none" strike="noStrike" dirty="0" err="1">
                          <a:effectLst/>
                        </a:rPr>
                        <a:t>Pinggir</a:t>
                      </a:r>
                      <a:r>
                        <a:rPr lang="en-ID" sz="1600" b="1" u="none" strike="noStrike" dirty="0">
                          <a:effectLst/>
                        </a:rPr>
                        <a:t> Papas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b="1" u="none" strike="noStrike" dirty="0" err="1">
                          <a:effectLst/>
                        </a:rPr>
                        <a:t>Pademawu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ID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805868"/>
                  </a:ext>
                </a:extLst>
              </a:tr>
              <a:tr h="278972">
                <a:tc gridSpan="6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</a:t>
                      </a:r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ISUAL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458275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Color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 Clear, Turbid Green 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brown- turbid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Turbid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3997074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Odor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Neutral - Fishy (1 site)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neutral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Neutral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6026770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Foam presence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None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none - present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None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781605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Surface film/Algal bloom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None - Thin Film 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present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Present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 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9141764"/>
                  </a:ext>
                </a:extLst>
              </a:tr>
              <a:tr h="278972">
                <a:tc gridSpan="6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INSITU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32881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Salinity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ppt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23.7 - 33.6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28.9  -  65.5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30.2 - 31.2 </a:t>
                      </a:r>
                      <a:endParaRPr lang="en-ID" sz="16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30 - 120 (60-80  for cyst)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1248013"/>
                  </a:ext>
                </a:extLst>
              </a:tr>
              <a:tr h="31882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Temperature 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 baseline="30000">
                          <a:effectLst/>
                        </a:rPr>
                        <a:t>o</a:t>
                      </a:r>
                      <a:r>
                        <a:rPr lang="en-ID" sz="1600" u="none" strike="noStrike">
                          <a:effectLst/>
                        </a:rPr>
                        <a:t>C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29.4 - 35.1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31.7 35.9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31 - 32.1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25-30oC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5184984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Dissolved Oxygen/DO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2.5 - 6.1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5.3  -  6.5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6 - 6.2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&gt;4-5 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4907310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pH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7.58 - 8.91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7.98 -  8.87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7.94 - 8.05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7.5-8.5 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5231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Conductivity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mS/cm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36.3 - 49.6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41.3 - 88.1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45.4 - 46.6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stable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2468199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TDS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ppt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18.2 - 24.8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20.7 - 44.1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22.8 - 23.4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consistent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6211262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Turbidity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NTU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2.56 - 53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2.46 - 118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29.5 - 32.5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low-moderate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5479453"/>
                  </a:ext>
                </a:extLst>
              </a:tr>
              <a:tr h="278972">
                <a:tc gridSpan="6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NUTRIENT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696603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Ammonium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0.2 - 1.6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0.2 - 0.2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0.025 - 0.025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&lt;0.1 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740939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Nitrite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0.05 - 0.05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0.05 - 0.05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0.05 - 0.05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&lt;0.05 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8789456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Nitrate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2.3 - 5.6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2.3 - 5.6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2.3 - 2.3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&lt;10 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2009599"/>
                  </a:ext>
                </a:extLst>
              </a:tr>
              <a:tr h="278972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Phosphate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mg/L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0.25 - 0.25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0.25 - 0.25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>
                          <a:effectLst/>
                        </a:rPr>
                        <a:t>0.25 - 0.25</a:t>
                      </a:r>
                      <a:endParaRPr lang="en-ID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u="none" strike="noStrike" dirty="0">
                          <a:effectLst/>
                        </a:rPr>
                        <a:t>&lt;0.1 mg/L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5195946"/>
                  </a:ext>
                </a:extLst>
              </a:tr>
            </a:tbl>
          </a:graphicData>
        </a:graphic>
      </p:graphicFrame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80EB55C2-8E35-1D56-F4C8-0CD6DDD05D0C}"/>
              </a:ext>
            </a:extLst>
          </p:cNvPr>
          <p:cNvSpPr txBox="1">
            <a:spLocks/>
          </p:cNvSpPr>
          <p:nvPr/>
        </p:nvSpPr>
        <p:spPr>
          <a:xfrm>
            <a:off x="493780" y="153346"/>
            <a:ext cx="5770722" cy="85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Field Measurement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Water Quality</a:t>
            </a:r>
            <a:endParaRPr lang="en-ID" sz="2000" b="1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C4C5C8-84E9-938C-A2CF-51ACA707FD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45251" y="0"/>
            <a:ext cx="1385013" cy="1920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4F2B01-9508-29CA-16AB-BA4A3120A9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5250" y="1896898"/>
            <a:ext cx="1385013" cy="17956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77699E-8613-113E-F19D-FA0F2E5C07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45250" y="5861142"/>
            <a:ext cx="1346750" cy="9968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CE0AD9-B81C-2407-2102-ECA4BE5E32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45250" y="3692562"/>
            <a:ext cx="1385013" cy="10975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119972-6164-9A86-22BE-56469870605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45250" y="4793281"/>
            <a:ext cx="1374164" cy="106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95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30561-567E-0F1B-BB69-0D7E53D68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E73856A1-3F9D-105F-1371-0A92B271E6DA}"/>
              </a:ext>
            </a:extLst>
          </p:cNvPr>
          <p:cNvSpPr txBox="1">
            <a:spLocks/>
          </p:cNvSpPr>
          <p:nvPr/>
        </p:nvSpPr>
        <p:spPr>
          <a:xfrm>
            <a:off x="189088" y="0"/>
            <a:ext cx="11818428" cy="1010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Microclimate &amp; Evaporation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Sumenep – Gresik  Putih (GP)</a:t>
            </a:r>
            <a:endParaRPr lang="en-ID" sz="2000" b="1" noProof="1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84E5DF79-12D7-E2B5-FCDF-7E30D02F6D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724" y="917325"/>
            <a:ext cx="5334596" cy="389482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9044409B-5F55-D28B-55D4-05C5C61526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8682" y="1010653"/>
            <a:ext cx="5142893" cy="377292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3EA42782-2E84-EADE-155A-7EC821FB29EA}"/>
              </a:ext>
            </a:extLst>
          </p:cNvPr>
          <p:cNvSpPr txBox="1"/>
          <p:nvPr/>
        </p:nvSpPr>
        <p:spPr>
          <a:xfrm>
            <a:off x="408724" y="4852312"/>
            <a:ext cx="55358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Temperature</a:t>
            </a:r>
            <a:r>
              <a:rPr lang="en-US" noProof="1"/>
              <a:t>: 32–36 °C, rising steadily in the afternoon.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Relative Humidity (RH)</a:t>
            </a:r>
            <a:r>
              <a:rPr lang="en-US" noProof="1"/>
              <a:t>: ranged 30–80%, dropping sharply during peak temperature.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Microclimate Pattern</a:t>
            </a:r>
            <a:r>
              <a:rPr lang="en-US" noProof="1"/>
              <a:t>: coastal site with strong afternoon heating and humidity decline.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82EEA1-EEFB-5755-5343-1EFAFD7117F1}"/>
              </a:ext>
            </a:extLst>
          </p:cNvPr>
          <p:cNvSpPr txBox="1"/>
          <p:nvPr/>
        </p:nvSpPr>
        <p:spPr>
          <a:xfrm>
            <a:off x="6448682" y="4812150"/>
            <a:ext cx="55358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Average Evaporation</a:t>
            </a:r>
            <a:r>
              <a:rPr lang="en-US" noProof="1"/>
              <a:t>: 0.72 mm/h; </a:t>
            </a:r>
            <a:r>
              <a:rPr lang="en-US" b="1" noProof="1"/>
              <a:t>critical evaporation period </a:t>
            </a:r>
            <a:r>
              <a:rPr lang="en-US" noProof="1"/>
              <a:t>in Gersik Putih occurs in the early afternoon (14:46–15:56); </a:t>
            </a:r>
            <a:r>
              <a:rPr lang="en-US" b="1" noProof="1"/>
              <a:t>peak evaporation </a:t>
            </a:r>
            <a:r>
              <a:rPr lang="en-US" noProof="1"/>
              <a:t>coincides with highest temperature and lowest RH, </a:t>
            </a:r>
            <a:r>
              <a:rPr lang="en-US" b="1" noProof="1"/>
              <a:t>typical of coastal salt pond sites</a:t>
            </a:r>
            <a:r>
              <a:rPr lang="en-US" noProof="1"/>
              <a:t>; Gersik Putih shows</a:t>
            </a:r>
            <a:r>
              <a:rPr lang="en-US" b="1" noProof="1"/>
              <a:t> early afternoon stress.</a:t>
            </a:r>
          </a:p>
        </p:txBody>
      </p:sp>
    </p:spTree>
    <p:extLst>
      <p:ext uri="{BB962C8B-B14F-4D97-AF65-F5344CB8AC3E}">
        <p14:creationId xmlns:p14="http://schemas.microsoft.com/office/powerpoint/2010/main" val="3503835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EBBC4-5B69-191C-6FA3-4D3BF012A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07301571-A131-0BFB-BA84-9EA9FAB217ED}"/>
              </a:ext>
            </a:extLst>
          </p:cNvPr>
          <p:cNvSpPr txBox="1">
            <a:spLocks/>
          </p:cNvSpPr>
          <p:nvPr/>
        </p:nvSpPr>
        <p:spPr>
          <a:xfrm>
            <a:off x="393404" y="0"/>
            <a:ext cx="11614111" cy="1010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Microclimate &amp; Evaporation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Sumenep – Pinggir Papas (PP)</a:t>
            </a:r>
            <a:endParaRPr lang="en-ID" sz="2000" b="1" noProof="1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E9F85A9-D4D4-A180-BDAC-89C834CB4E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90" y="1010653"/>
            <a:ext cx="5632457" cy="3754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F5A255-109D-9A49-3D75-D3F2EA002E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442" y="1100016"/>
            <a:ext cx="5363573" cy="36128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ACA7EA6-C742-A9BC-5EDA-596C341BA688}"/>
              </a:ext>
            </a:extLst>
          </p:cNvPr>
          <p:cNvSpPr txBox="1"/>
          <p:nvPr/>
        </p:nvSpPr>
        <p:spPr>
          <a:xfrm>
            <a:off x="493565" y="4719232"/>
            <a:ext cx="552467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Temperature</a:t>
            </a:r>
            <a:r>
              <a:rPr lang="en-US" noProof="1"/>
              <a:t>: 33–38 °C, peaking around midday (11:46–13:23).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Relative Humidity (RH)</a:t>
            </a:r>
            <a:r>
              <a:rPr lang="en-US" noProof="1"/>
              <a:t>: fluctuated between 28–60%, dropping sharply during peak temperature.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Microclimate Pattern</a:t>
            </a:r>
            <a:r>
              <a:rPr lang="en-US" noProof="1"/>
              <a:t>: inland estuarine site, showing strong midday heating and humidity decline.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BC2A9-4545-2125-7B50-55C29FD938C0}"/>
              </a:ext>
            </a:extLst>
          </p:cNvPr>
          <p:cNvSpPr txBox="1"/>
          <p:nvPr/>
        </p:nvSpPr>
        <p:spPr>
          <a:xfrm>
            <a:off x="6473566" y="4712902"/>
            <a:ext cx="535267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Average Evaporation</a:t>
            </a:r>
            <a:r>
              <a:rPr lang="en-US" noProof="1"/>
              <a:t>: 0.79 mm/h; </a:t>
            </a:r>
            <a:r>
              <a:rPr lang="en-US" b="1" noProof="1"/>
              <a:t>critical evaporation period </a:t>
            </a:r>
            <a:r>
              <a:rPr lang="en-US" noProof="1"/>
              <a:t>in Pinggir Papas occurs at midday (11:46–13:23); evaporation peak coincides with highest temperature and lowest RH, </a:t>
            </a:r>
            <a:r>
              <a:rPr lang="en-US" b="1" noProof="1"/>
              <a:t>typical of inland estuarine conditions</a:t>
            </a:r>
            <a:r>
              <a:rPr lang="en-US" noProof="1"/>
              <a:t>; Pinggir Papas shows classic</a:t>
            </a:r>
            <a:r>
              <a:rPr lang="en-US" b="1" noProof="1"/>
              <a:t> inland midday stress</a:t>
            </a:r>
            <a:r>
              <a:rPr lang="en-US" noProof="1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500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D2A1F-B306-E9DF-34D1-F019BBB15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BC8E654D-74C4-8A2E-DE2E-A5A7760298A8}"/>
              </a:ext>
            </a:extLst>
          </p:cNvPr>
          <p:cNvSpPr txBox="1">
            <a:spLocks/>
          </p:cNvSpPr>
          <p:nvPr/>
        </p:nvSpPr>
        <p:spPr>
          <a:xfrm>
            <a:off x="189088" y="0"/>
            <a:ext cx="11818428" cy="10106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Microclimate &amp; Evaporation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Pamekasan – Pademawu (PM)</a:t>
            </a:r>
            <a:endParaRPr lang="en-ID" sz="2000" b="1" noProof="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5998D96-3B0D-58A3-1487-5969FCF816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88" y="1010653"/>
            <a:ext cx="5906912" cy="38603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71A93B9-D963-919D-FC77-5357F1157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210" y="1008248"/>
            <a:ext cx="5627096" cy="386519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905F2AB-8A32-FC6D-EAD2-B7FC934B7211}"/>
              </a:ext>
            </a:extLst>
          </p:cNvPr>
          <p:cNvSpPr txBox="1"/>
          <p:nvPr/>
        </p:nvSpPr>
        <p:spPr>
          <a:xfrm>
            <a:off x="380916" y="4970184"/>
            <a:ext cx="59069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Temperature</a:t>
            </a:r>
            <a:r>
              <a:rPr lang="en-US" noProof="1"/>
              <a:t> ranged 23–31 °C, peaking around 16:36–16:56.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Relative Humidity (RH) fluctuated</a:t>
            </a:r>
            <a:r>
              <a:rPr lang="en-US" noProof="1"/>
              <a:t>: high (78–81%) early afternoon, then dropped sharply to 50% at 17:06.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Microclimate pattern</a:t>
            </a:r>
            <a:r>
              <a:rPr lang="en-US" noProof="1"/>
              <a:t>: moderate temperature but rapid humidity changes in late afternoon.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CE7214-73C8-FF12-C1BA-33A925400D8C}"/>
              </a:ext>
            </a:extLst>
          </p:cNvPr>
          <p:cNvSpPr txBox="1"/>
          <p:nvPr/>
        </p:nvSpPr>
        <p:spPr>
          <a:xfrm>
            <a:off x="6369560" y="4953698"/>
            <a:ext cx="549574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Average Evaporation</a:t>
            </a:r>
            <a:r>
              <a:rPr lang="en-US" noProof="1"/>
              <a:t>: 0.67 mm/h; </a:t>
            </a:r>
            <a:r>
              <a:rPr lang="en-US" b="1" noProof="1"/>
              <a:t>critical evaporation </a:t>
            </a:r>
            <a:r>
              <a:rPr lang="en-US" noProof="1"/>
              <a:t>period in Pademawu occurs in the late afternoon; Unlike Gersik Putih (midday peak) and Pinggir Papas (late morning peak), </a:t>
            </a:r>
            <a:r>
              <a:rPr lang="en-US" b="1" noProof="1"/>
              <a:t>Pademawu’s maximum evaporation is shifted to the evening.</a:t>
            </a:r>
          </a:p>
        </p:txBody>
      </p:sp>
    </p:spTree>
    <p:extLst>
      <p:ext uri="{BB962C8B-B14F-4D97-AF65-F5344CB8AC3E}">
        <p14:creationId xmlns:p14="http://schemas.microsoft.com/office/powerpoint/2010/main" val="1123652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7AE17E-298D-6E59-E8C7-641D1E2E2724}"/>
              </a:ext>
            </a:extLst>
          </p:cNvPr>
          <p:cNvSpPr/>
          <p:nvPr/>
        </p:nvSpPr>
        <p:spPr>
          <a:xfrm>
            <a:off x="150176" y="1305989"/>
            <a:ext cx="6647440" cy="4805587"/>
          </a:xfrm>
          <a:prstGeom prst="roundRect">
            <a:avLst>
              <a:gd name="adj" fmla="val 6185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5F31AD-937F-A402-B5AF-3EECA124A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84" y="130956"/>
            <a:ext cx="11630432" cy="9411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b="1" dirty="0"/>
              <a:t>Introduction</a:t>
            </a:r>
            <a:br>
              <a:rPr lang="en-US" sz="2400" b="1" dirty="0"/>
            </a:br>
            <a:r>
              <a:rPr lang="en-US" sz="2200" b="1" dirty="0"/>
              <a:t>Artemia Supply and Dependency in Indonesia</a:t>
            </a:r>
            <a:endParaRPr lang="en-ID" sz="2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168DC-181E-BA58-B2B1-7E27E94F0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156" y="2612070"/>
            <a:ext cx="2710968" cy="8565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/>
              <a:t>The estimated national Artemiacycst requirement in 2024</a:t>
            </a:r>
            <a:endParaRPr lang="en-ID" sz="1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78824E-FFF9-E8BE-7A6D-8BCC14ADB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3466" y="3877793"/>
            <a:ext cx="2363236" cy="1676251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921215B-ECB2-813A-FF47-FE5CF9393581}"/>
              </a:ext>
            </a:extLst>
          </p:cNvPr>
          <p:cNvSpPr txBox="1">
            <a:spLocks/>
          </p:cNvSpPr>
          <p:nvPr/>
        </p:nvSpPr>
        <p:spPr>
          <a:xfrm>
            <a:off x="846048" y="3481508"/>
            <a:ext cx="2057399" cy="533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/>
              <a:t>176 Tons</a:t>
            </a:r>
            <a:endParaRPr lang="en-ID" sz="3200" b="1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22D773D-79E6-2EB1-379E-7AB3960E69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8703" y="1499283"/>
            <a:ext cx="1976024" cy="134462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F1F626E-A03A-DAE3-1D8A-576A62C9EF7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6808" y="3485629"/>
            <a:ext cx="1799814" cy="1532321"/>
          </a:xfrm>
          <a:prstGeom prst="rect">
            <a:avLst/>
          </a:prstGeom>
        </p:spPr>
      </p:pic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6F54333-AE90-875F-4A1B-9731A47902DE}"/>
              </a:ext>
            </a:extLst>
          </p:cNvPr>
          <p:cNvSpPr txBox="1">
            <a:spLocks/>
          </p:cNvSpPr>
          <p:nvPr/>
        </p:nvSpPr>
        <p:spPr>
          <a:xfrm>
            <a:off x="4299539" y="2788149"/>
            <a:ext cx="2450629" cy="584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/>
              <a:t>USA </a:t>
            </a:r>
            <a:r>
              <a:rPr lang="en-ID" sz="1600" b="1" dirty="0"/>
              <a:t>1,012 thousand tons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98901B8F-F2DD-0303-6A9F-904CFF72BC26}"/>
              </a:ext>
            </a:extLst>
          </p:cNvPr>
          <p:cNvSpPr txBox="1">
            <a:spLocks/>
          </p:cNvSpPr>
          <p:nvPr/>
        </p:nvSpPr>
        <p:spPr>
          <a:xfrm>
            <a:off x="4417860" y="4869041"/>
            <a:ext cx="2450629" cy="6148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/>
              <a:t>China  </a:t>
            </a:r>
            <a:r>
              <a:rPr lang="en-ID" sz="1600" b="1" dirty="0"/>
              <a:t>74,1 million metric tons  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55CEFE6C-FA26-565B-56F9-F67017224FA8}"/>
              </a:ext>
            </a:extLst>
          </p:cNvPr>
          <p:cNvSpPr txBox="1">
            <a:spLocks/>
          </p:cNvSpPr>
          <p:nvPr/>
        </p:nvSpPr>
        <p:spPr>
          <a:xfrm>
            <a:off x="7343409" y="1072117"/>
            <a:ext cx="4090092" cy="467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/>
              <a:t>Current Condition</a:t>
            </a:r>
            <a:endParaRPr lang="en-ID" sz="2000" b="1" dirty="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06C20B8-889D-9320-E6C7-809D1ED97E36}"/>
              </a:ext>
            </a:extLst>
          </p:cNvPr>
          <p:cNvSpPr/>
          <p:nvPr/>
        </p:nvSpPr>
        <p:spPr>
          <a:xfrm>
            <a:off x="7324765" y="1482011"/>
            <a:ext cx="4207329" cy="851525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Demand is expected to continue increasing following efforts to expand shrimp production</a:t>
            </a:r>
            <a:endParaRPr lang="en-ID" sz="1600" dirty="0">
              <a:solidFill>
                <a:schemeClr val="bg1"/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97FFDE5-5A75-E460-EC51-C4B0B54BD264}"/>
              </a:ext>
            </a:extLst>
          </p:cNvPr>
          <p:cNvSpPr/>
          <p:nvPr/>
        </p:nvSpPr>
        <p:spPr>
          <a:xfrm>
            <a:off x="7348375" y="2375518"/>
            <a:ext cx="4183719" cy="814373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High reliance on imports raises long-term sustainability concerns for nursery systems</a:t>
            </a:r>
            <a:endParaRPr lang="en-ID" sz="1600" dirty="0">
              <a:solidFill>
                <a:schemeClr val="tx1"/>
              </a:solidFill>
            </a:endParaRP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820E3CDF-3ED3-3792-28CC-192A53D1C0C2}"/>
              </a:ext>
            </a:extLst>
          </p:cNvPr>
          <p:cNvSpPr txBox="1">
            <a:spLocks/>
          </p:cNvSpPr>
          <p:nvPr/>
        </p:nvSpPr>
        <p:spPr>
          <a:xfrm>
            <a:off x="7324764" y="4052265"/>
            <a:ext cx="4207328" cy="467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/>
              <a:t>Strategic Need</a:t>
            </a:r>
            <a:endParaRPr lang="en-ID" sz="2000" b="1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9CF5DF8-AAA8-F1E2-367F-27C1CBDB64F5}"/>
              </a:ext>
            </a:extLst>
          </p:cNvPr>
          <p:cNvSpPr/>
          <p:nvPr/>
        </p:nvSpPr>
        <p:spPr>
          <a:xfrm>
            <a:off x="7324764" y="5260053"/>
            <a:ext cx="4207329" cy="851525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Local Artemia production initiatives needed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Target area: Solar salt ponds in Madura</a:t>
            </a:r>
            <a:endParaRPr lang="en-ID" sz="1600" dirty="0">
              <a:solidFill>
                <a:schemeClr val="bg1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23A2634-4070-8CEC-E8A7-3A0383121DC5}"/>
              </a:ext>
            </a:extLst>
          </p:cNvPr>
          <p:cNvSpPr/>
          <p:nvPr/>
        </p:nvSpPr>
        <p:spPr>
          <a:xfrm>
            <a:off x="7343409" y="4523592"/>
            <a:ext cx="4207329" cy="69089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Strengthened domestic supply and improved aquaculture resilience</a:t>
            </a:r>
            <a:endParaRPr lang="en-ID" sz="1600" dirty="0">
              <a:solidFill>
                <a:schemeClr val="tx1"/>
              </a:solidFill>
            </a:endParaRPr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E13BFA74-1EE6-244A-92E8-7ADE3282726F}"/>
              </a:ext>
            </a:extLst>
          </p:cNvPr>
          <p:cNvSpPr/>
          <p:nvPr/>
        </p:nvSpPr>
        <p:spPr>
          <a:xfrm rot="16552355">
            <a:off x="3129438" y="2007391"/>
            <a:ext cx="2576845" cy="3239863"/>
          </a:xfrm>
          <a:prstGeom prst="arc">
            <a:avLst>
              <a:gd name="adj1" fmla="val 15833522"/>
              <a:gd name="adj2" fmla="val 21248483"/>
            </a:avLst>
          </a:prstGeom>
          <a:ln>
            <a:prstDash val="sysDash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9" name="Arc 68">
            <a:extLst>
              <a:ext uri="{FF2B5EF4-FFF2-40B4-BE49-F238E27FC236}">
                <a16:creationId xmlns:a16="http://schemas.microsoft.com/office/drawing/2014/main" id="{C3694988-A6E7-A0F4-655A-B095C6CA1AA5}"/>
              </a:ext>
            </a:extLst>
          </p:cNvPr>
          <p:cNvSpPr/>
          <p:nvPr/>
        </p:nvSpPr>
        <p:spPr>
          <a:xfrm rot="19276256">
            <a:off x="2654945" y="3294891"/>
            <a:ext cx="1976366" cy="3133959"/>
          </a:xfrm>
          <a:prstGeom prst="arc">
            <a:avLst>
              <a:gd name="adj1" fmla="val 16253914"/>
              <a:gd name="adj2" fmla="val 20978060"/>
            </a:avLst>
          </a:prstGeom>
          <a:ln>
            <a:prstDash val="sysDash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1B00C960-3BA3-BF0A-17E0-082FC7A0D85D}"/>
              </a:ext>
            </a:extLst>
          </p:cNvPr>
          <p:cNvSpPr/>
          <p:nvPr/>
        </p:nvSpPr>
        <p:spPr>
          <a:xfrm>
            <a:off x="7217747" y="4052265"/>
            <a:ext cx="4465056" cy="2280620"/>
          </a:xfrm>
          <a:prstGeom prst="roundRect">
            <a:avLst>
              <a:gd name="adj" fmla="val 7061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53709FA-A98D-6671-F915-70828171A89D}"/>
              </a:ext>
            </a:extLst>
          </p:cNvPr>
          <p:cNvSpPr/>
          <p:nvPr/>
        </p:nvSpPr>
        <p:spPr>
          <a:xfrm>
            <a:off x="7217747" y="1072117"/>
            <a:ext cx="4465056" cy="2338885"/>
          </a:xfrm>
          <a:prstGeom prst="roundRect">
            <a:avLst>
              <a:gd name="adj" fmla="val 7061"/>
            </a:avLst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0C7BC9E-B373-1486-62E4-92261BC3E3DD}"/>
              </a:ext>
            </a:extLst>
          </p:cNvPr>
          <p:cNvCxnSpPr>
            <a:cxnSpLocks/>
          </p:cNvCxnSpPr>
          <p:nvPr/>
        </p:nvCxnSpPr>
        <p:spPr>
          <a:xfrm>
            <a:off x="7236390" y="3728155"/>
            <a:ext cx="4446413" cy="0"/>
          </a:xfrm>
          <a:prstGeom prst="line">
            <a:avLst/>
          </a:prstGeom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E42EE078-FBFB-BF68-790A-03331C2C41DC}"/>
              </a:ext>
            </a:extLst>
          </p:cNvPr>
          <p:cNvSpPr/>
          <p:nvPr/>
        </p:nvSpPr>
        <p:spPr>
          <a:xfrm>
            <a:off x="8605008" y="3553935"/>
            <a:ext cx="1568749" cy="303695"/>
          </a:xfrm>
          <a:prstGeom prst="round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Implication</a:t>
            </a:r>
            <a:endParaRPr lang="en-ID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366CBD-B23D-CED6-15DC-BEA688E683CA}"/>
              </a:ext>
            </a:extLst>
          </p:cNvPr>
          <p:cNvSpPr txBox="1">
            <a:spLocks/>
          </p:cNvSpPr>
          <p:nvPr/>
        </p:nvSpPr>
        <p:spPr>
          <a:xfrm>
            <a:off x="325824" y="1522914"/>
            <a:ext cx="3128155" cy="65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/>
              <a:t>Indonesia shrimp production 786,382 ton, 4</a:t>
            </a:r>
            <a:r>
              <a:rPr lang="en-US" sz="1800" baseline="30000" dirty="0"/>
              <a:t>rd</a:t>
            </a:r>
            <a:r>
              <a:rPr lang="en-US" sz="1800" dirty="0"/>
              <a:t> Global</a:t>
            </a:r>
            <a:endParaRPr lang="en-ID" sz="1200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4C6483FB-A4E4-C3AD-12E7-08DECD522839}"/>
              </a:ext>
            </a:extLst>
          </p:cNvPr>
          <p:cNvSpPr/>
          <p:nvPr/>
        </p:nvSpPr>
        <p:spPr>
          <a:xfrm>
            <a:off x="1714666" y="2195050"/>
            <a:ext cx="350469" cy="37051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CEA06A9-3A93-660E-298E-193443B3E78E}"/>
              </a:ext>
            </a:extLst>
          </p:cNvPr>
          <p:cNvSpPr txBox="1">
            <a:spLocks/>
          </p:cNvSpPr>
          <p:nvPr/>
        </p:nvSpPr>
        <p:spPr>
          <a:xfrm>
            <a:off x="1889900" y="5687257"/>
            <a:ext cx="3808392" cy="69003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/>
              <a:t>Indonesia relies predominantly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/>
              <a:t>on imported Artemia cysts</a:t>
            </a:r>
            <a:endParaRPr lang="en-ID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1460D1-9A5F-1D95-BFFA-24035BAD4A64}"/>
              </a:ext>
            </a:extLst>
          </p:cNvPr>
          <p:cNvSpPr txBox="1"/>
          <p:nvPr/>
        </p:nvSpPr>
        <p:spPr>
          <a:xfrm>
            <a:off x="36820" y="6565805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200" dirty="0"/>
              <a:t>Sources:  </a:t>
            </a:r>
            <a:r>
              <a:rPr lang="en-ID" sz="1200" dirty="0">
                <a:hlinkClick r:id="rId6"/>
              </a:rPr>
              <a:t>https://portaldata.kkp.go.id/portals/data-statistik/prod-ikan/summary</a:t>
            </a:r>
            <a:r>
              <a:rPr lang="en-ID" sz="12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455886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79A86-D4CE-48D2-5726-02CA9633C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5B8C6933-1C0A-C661-E622-60A5A5B1911F}"/>
              </a:ext>
            </a:extLst>
          </p:cNvPr>
          <p:cNvSpPr txBox="1">
            <a:spLocks/>
          </p:cNvSpPr>
          <p:nvPr/>
        </p:nvSpPr>
        <p:spPr>
          <a:xfrm>
            <a:off x="141337" y="59313"/>
            <a:ext cx="5906189" cy="81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noProof="1"/>
              <a:t>Infrastructure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ID" sz="1800" b="1" noProof="1"/>
              <a:t>Access and Supporting Facilities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BDE9B0D-1958-1300-1EC3-9B4D899E7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853276"/>
              </p:ext>
            </p:extLst>
          </p:nvPr>
        </p:nvGraphicFramePr>
        <p:xfrm>
          <a:off x="174240" y="930978"/>
          <a:ext cx="11818977" cy="2748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54172">
                  <a:extLst>
                    <a:ext uri="{9D8B030D-6E8A-4147-A177-3AD203B41FA5}">
                      <a16:colId xmlns:a16="http://schemas.microsoft.com/office/drawing/2014/main" val="71231480"/>
                    </a:ext>
                  </a:extLst>
                </a:gridCol>
                <a:gridCol w="2327841">
                  <a:extLst>
                    <a:ext uri="{9D8B030D-6E8A-4147-A177-3AD203B41FA5}">
                      <a16:colId xmlns:a16="http://schemas.microsoft.com/office/drawing/2014/main" val="2819397405"/>
                    </a:ext>
                  </a:extLst>
                </a:gridCol>
                <a:gridCol w="2222339">
                  <a:extLst>
                    <a:ext uri="{9D8B030D-6E8A-4147-A177-3AD203B41FA5}">
                      <a16:colId xmlns:a16="http://schemas.microsoft.com/office/drawing/2014/main" val="410364626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417906553"/>
                    </a:ext>
                  </a:extLst>
                </a:gridCol>
                <a:gridCol w="2571425">
                  <a:extLst>
                    <a:ext uri="{9D8B030D-6E8A-4147-A177-3AD203B41FA5}">
                      <a16:colId xmlns:a16="http://schemas.microsoft.com/office/drawing/2014/main" val="388841565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marL="173038" indent="0" algn="l"/>
                      <a:r>
                        <a:rPr lang="en-US" sz="1600" dirty="0"/>
                        <a:t>Parameter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Sumenep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Pamekasan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66018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Gersik Putih (PP)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Pinggir Papas (PP)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Pegagan – Pademawu (PM)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Padelegan (PD)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122769"/>
                  </a:ext>
                </a:extLst>
              </a:tr>
              <a:tr h="756920">
                <a:tc>
                  <a:txBody>
                    <a:bodyPr/>
                    <a:lstStyle/>
                    <a:p>
                      <a:pPr marL="173038" indent="0" algn="l"/>
                      <a:r>
                        <a:rPr lang="en-US" sz="1400" b="1" dirty="0"/>
                        <a:t>Road Access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Coastal road near port, relatively good but limited shoreline routes.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Estuarine village roads, intake channel passes settlement areas. 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Village roads connected to main routes, close to settlements.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Road access adequate, main transport via land routes. 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757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3038" indent="0" algn="l"/>
                      <a:r>
                        <a:rPr lang="en-US" sz="1400" b="1" dirty="0"/>
                        <a:t>Port/Harbor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Proximity to Kalianget Port (small inter-island connectivity).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direct port access, relies on land routes.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No major port, distribution remains local.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7043101"/>
                  </a:ext>
                </a:extLst>
              </a:tr>
              <a:tr h="463732">
                <a:tc>
                  <a:txBody>
                    <a:bodyPr/>
                    <a:lstStyle/>
                    <a:p>
                      <a:pPr marL="173038" indent="0" algn="l"/>
                      <a:r>
                        <a:rPr lang="en-US" sz="1400" b="1" dirty="0"/>
                        <a:t>Airport Access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Near Trunojoyo Airport, small aircraft only, limited regional flights.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Farther from airport, not significant for salt distribution.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557507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A14603D7-F939-4176-520B-6574225FFD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41" y="3773228"/>
            <a:ext cx="2029369" cy="15172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BC1FC3-4CC2-94F5-4552-523D418519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90810" y="5287770"/>
            <a:ext cx="2029369" cy="14482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CC5FC1C-74E8-E389-3C68-606C976FB8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3195" y="5265091"/>
            <a:ext cx="1975890" cy="14707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EEE3363-0AB0-7E2D-8F13-DD95D2DF2A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3534" y="5261250"/>
            <a:ext cx="1975890" cy="14772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FA075C9-BAD3-9234-FB8E-C87F21C2811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41" y="5290456"/>
            <a:ext cx="2029369" cy="144827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11E6104-0FD7-95AF-B264-DA53078A6C5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7304" y="3772992"/>
            <a:ext cx="3951781" cy="14947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B67ED49-F510-9ED3-3EBA-F33CDDA55FF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73980" y="3772992"/>
            <a:ext cx="1619238" cy="149478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DFCF2F3-81AA-53B3-74E7-D1C8D8CB7C8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73980" y="5267776"/>
            <a:ext cx="1619238" cy="147071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E292E6D-EB74-F238-D765-A5F972A98E2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810" y="3773228"/>
            <a:ext cx="2029369" cy="151722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FF4313B-D27A-70C3-EA3C-C8626696BA2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13694" y="3772992"/>
            <a:ext cx="2056545" cy="296305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56F8F113-D51A-63D1-847D-DFF18DFADEE6}"/>
              </a:ext>
            </a:extLst>
          </p:cNvPr>
          <p:cNvSpPr txBox="1"/>
          <p:nvPr/>
        </p:nvSpPr>
        <p:spPr>
          <a:xfrm>
            <a:off x="198783" y="3772991"/>
            <a:ext cx="60714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Access to </a:t>
            </a:r>
            <a:r>
              <a:rPr lang="en-US" sz="1600" b="1" noProof="1"/>
              <a:t>Gersik Putih </a:t>
            </a:r>
            <a:r>
              <a:rPr lang="en-US" sz="1600" b="1" dirty="0"/>
              <a:t>(GP)</a:t>
            </a:r>
            <a:endParaRPr lang="en-ID" sz="1600" b="1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38F1442-F3F6-3FC1-6F64-4B7C665681A2}"/>
              </a:ext>
            </a:extLst>
          </p:cNvPr>
          <p:cNvSpPr txBox="1"/>
          <p:nvPr/>
        </p:nvSpPr>
        <p:spPr>
          <a:xfrm>
            <a:off x="6096000" y="3770305"/>
            <a:ext cx="60714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Access to </a:t>
            </a:r>
            <a:r>
              <a:rPr lang="en-US" sz="1600" b="1" noProof="1"/>
              <a:t>Pinggir Papas (PP)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2239557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D192C-8BD4-AA29-AAD7-231B25875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CD7AB621-FFD3-39D6-6678-6DE041E3D6E2}"/>
              </a:ext>
            </a:extLst>
          </p:cNvPr>
          <p:cNvSpPr txBox="1">
            <a:spLocks/>
          </p:cNvSpPr>
          <p:nvPr/>
        </p:nvSpPr>
        <p:spPr>
          <a:xfrm>
            <a:off x="116924" y="67855"/>
            <a:ext cx="5906189" cy="81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noProof="1"/>
              <a:t>Infrastructure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ID" sz="1800" b="1" noProof="1"/>
              <a:t>Access and Supporting Facilities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B09BD65-34F6-2F18-739E-305B64A32C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839516"/>
              </p:ext>
            </p:extLst>
          </p:nvPr>
        </p:nvGraphicFramePr>
        <p:xfrm>
          <a:off x="172278" y="886512"/>
          <a:ext cx="11807687" cy="266573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84598">
                  <a:extLst>
                    <a:ext uri="{9D8B030D-6E8A-4147-A177-3AD203B41FA5}">
                      <a16:colId xmlns:a16="http://schemas.microsoft.com/office/drawing/2014/main" val="71231480"/>
                    </a:ext>
                  </a:extLst>
                </a:gridCol>
                <a:gridCol w="2558112">
                  <a:extLst>
                    <a:ext uri="{9D8B030D-6E8A-4147-A177-3AD203B41FA5}">
                      <a16:colId xmlns:a16="http://schemas.microsoft.com/office/drawing/2014/main" val="2819397405"/>
                    </a:ext>
                  </a:extLst>
                </a:gridCol>
                <a:gridCol w="2222420">
                  <a:extLst>
                    <a:ext uri="{9D8B030D-6E8A-4147-A177-3AD203B41FA5}">
                      <a16:colId xmlns:a16="http://schemas.microsoft.com/office/drawing/2014/main" val="2534182802"/>
                    </a:ext>
                  </a:extLst>
                </a:gridCol>
                <a:gridCol w="2708476">
                  <a:extLst>
                    <a:ext uri="{9D8B030D-6E8A-4147-A177-3AD203B41FA5}">
                      <a16:colId xmlns:a16="http://schemas.microsoft.com/office/drawing/2014/main" val="2417906553"/>
                    </a:ext>
                  </a:extLst>
                </a:gridCol>
                <a:gridCol w="2234081">
                  <a:extLst>
                    <a:ext uri="{9D8B030D-6E8A-4147-A177-3AD203B41FA5}">
                      <a16:colId xmlns:a16="http://schemas.microsoft.com/office/drawing/2014/main" val="1297455410"/>
                    </a:ext>
                  </a:extLst>
                </a:gridCol>
              </a:tblGrid>
              <a:tr h="384041">
                <a:tc rowSpan="2">
                  <a:txBody>
                    <a:bodyPr/>
                    <a:lstStyle/>
                    <a:p>
                      <a:pPr marL="92075" indent="0" algn="l"/>
                      <a:r>
                        <a:rPr lang="en-US" sz="1600" dirty="0"/>
                        <a:t>Parameter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Sumenep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Pamekasan</a:t>
                      </a:r>
                      <a:endParaRPr lang="en-ID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01815"/>
                  </a:ext>
                </a:extLst>
              </a:tr>
              <a:tr h="384041">
                <a:tc vMerge="1">
                  <a:txBody>
                    <a:bodyPr/>
                    <a:lstStyle/>
                    <a:p>
                      <a:pPr algn="l"/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Gersik Putih (PP)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Pinggir Papas (PP)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Pegagan – Pademawu  (PM)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1">
                          <a:solidFill>
                            <a:schemeClr val="bg1"/>
                          </a:solidFill>
                        </a:rPr>
                        <a:t>Padelegan (PD)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122769"/>
                  </a:ext>
                </a:extLst>
              </a:tr>
              <a:tr h="757559">
                <a:tc>
                  <a:txBody>
                    <a:bodyPr/>
                    <a:lstStyle/>
                    <a:p>
                      <a:pPr marL="92075" indent="0" algn="l"/>
                      <a:r>
                        <a:rPr lang="en-US" sz="1400" b="1" dirty="0"/>
                        <a:t>Settlement Proximity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Ponds distant from settlements, open coastal environment.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Intake channel crosses settlements.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Ponds close to settlements, high community interaction.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774315"/>
                  </a:ext>
                </a:extLst>
              </a:tr>
              <a:tr h="603493">
                <a:tc>
                  <a:txBody>
                    <a:bodyPr/>
                    <a:lstStyle/>
                    <a:p>
                      <a:pPr marL="92075" indent="0" algn="l"/>
                      <a:r>
                        <a:rPr lang="en-US" sz="1400" b="1" dirty="0"/>
                        <a:t>Storage Facilities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On-site salt storage.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Small storage units near  pond sites.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Village-level storage facilities, often linked to cooperatives.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757407"/>
                  </a:ext>
                </a:extLst>
              </a:tr>
              <a:tr h="536605">
                <a:tc>
                  <a:txBody>
                    <a:bodyPr/>
                    <a:lstStyle/>
                    <a:p>
                      <a:pPr marL="92075" indent="0" algn="l"/>
                      <a:r>
                        <a:rPr lang="en-US" sz="1400" b="1" dirty="0"/>
                        <a:t>Logistics/Distribution</a:t>
                      </a:r>
                      <a:endParaRPr lang="en-ID" sz="1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Inter-island via local port and land routes to Surabaya.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Local distribution through village roads and markets.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400" dirty="0"/>
                        <a:t>Long-distance trade via land routes to Surabaya.</a:t>
                      </a:r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 sz="1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043101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C5A91A99-22F3-3662-DAFA-B581069496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78" y="3684571"/>
            <a:ext cx="2070384" cy="155278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B601524-9049-2525-D0C8-475A2F5328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78" y="5237358"/>
            <a:ext cx="2070382" cy="155278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8E37232-0DA1-69FB-786D-D946C85E6B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41937" y="3684571"/>
            <a:ext cx="2238163" cy="31055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169F4A-038C-E0B6-4276-8F6C3F18B57C}"/>
              </a:ext>
            </a:extLst>
          </p:cNvPr>
          <p:cNvSpPr txBox="1"/>
          <p:nvPr/>
        </p:nvSpPr>
        <p:spPr>
          <a:xfrm>
            <a:off x="291548" y="3684571"/>
            <a:ext cx="3988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Access to </a:t>
            </a:r>
            <a:r>
              <a:rPr lang="en-US" sz="1600" b="1" noProof="1"/>
              <a:t>Pademawun (PM) and  Padelegan (PD)</a:t>
            </a:r>
            <a:endParaRPr lang="en-ID" sz="16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6F2AC0-3ED3-9FDD-DC4B-1B10DFAC36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18991" y="3684571"/>
            <a:ext cx="3292911" cy="31055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0929C1-840B-2C56-E119-F86F0F3158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11902" y="3684571"/>
            <a:ext cx="4168063" cy="16309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CC8355-CD24-79FD-AAB7-5F0884B206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11902" y="5315553"/>
            <a:ext cx="4168063" cy="14715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06232EA-1681-4B3D-2AC9-978FAF1F5A68}"/>
              </a:ext>
            </a:extLst>
          </p:cNvPr>
          <p:cNvSpPr txBox="1"/>
          <p:nvPr/>
        </p:nvSpPr>
        <p:spPr>
          <a:xfrm>
            <a:off x="4518991" y="3703023"/>
            <a:ext cx="32929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On-site Salt Storage </a:t>
            </a:r>
            <a:endParaRPr lang="en-ID" sz="16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9154E-9AEA-34EA-63A6-028A78EB3664}"/>
              </a:ext>
            </a:extLst>
          </p:cNvPr>
          <p:cNvSpPr txBox="1"/>
          <p:nvPr/>
        </p:nvSpPr>
        <p:spPr>
          <a:xfrm>
            <a:off x="7911550" y="3703023"/>
            <a:ext cx="40684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Communal Storage Facility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1664358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548761-138B-E255-524D-D34F7B09B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9C509D2-0C1A-47B8-89C1-D3AB17D45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5B4C1145-F8E8-7106-AEB5-E516EEBF38A5}"/>
              </a:ext>
            </a:extLst>
          </p:cNvPr>
          <p:cNvSpPr txBox="1">
            <a:spLocks/>
          </p:cNvSpPr>
          <p:nvPr/>
        </p:nvSpPr>
        <p:spPr>
          <a:xfrm>
            <a:off x="6370307" y="105770"/>
            <a:ext cx="5651520" cy="1799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Community Voices &amp; Practices </a:t>
            </a:r>
            <a:r>
              <a:rPr lang="en-US" sz="2000" dirty="0"/>
              <a:t>(Interview)</a:t>
            </a:r>
            <a:endParaRPr lang="en-US" sz="2400" noProof="1"/>
          </a:p>
          <a:p>
            <a:pPr marL="0" inden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000" b="1" dirty="0">
                <a:latin typeface="+mj-lt"/>
                <a:ea typeface="+mj-ea"/>
                <a:cs typeface="+mj-cs"/>
              </a:rPr>
              <a:t>Regarding Salt ponds production for Artemia Cyst production Considerations</a:t>
            </a:r>
            <a:endParaRPr lang="en-US" sz="2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E60BC0-28C9-A4C3-F657-A72737A0B6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9E62F9-2DD1-EABF-17CB-2741449465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F98AC5-E967-F996-336E-D2C107F62B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904DA49-347E-868D-5791-20CE4F3C7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6720" y="1655601"/>
            <a:ext cx="5424666" cy="51239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1" dirty="0"/>
              <a:t>Respondents</a:t>
            </a:r>
            <a:r>
              <a:rPr lang="en-US" sz="1800" dirty="0"/>
              <a:t>: salt farmer (inherited practice), village head, female pond owner, salt collector/trader.</a:t>
            </a:r>
          </a:p>
          <a:p>
            <a:r>
              <a:rPr lang="en-US" sz="1800" b="1" dirty="0"/>
              <a:t>Production Practices</a:t>
            </a:r>
            <a:r>
              <a:rPr lang="en-US" sz="1800" dirty="0"/>
              <a:t>: multi-stage evaporation system with seasonal cycle (May – August); annual maintenance,( March – April) for bund, ponds, and infrastructure, constraints (geomembrane lifespan, weather dependency, extreme events).</a:t>
            </a:r>
          </a:p>
          <a:p>
            <a:r>
              <a:rPr lang="en-US" sz="1800" b="1" dirty="0"/>
              <a:t>Environmental Perceptions</a:t>
            </a:r>
            <a:r>
              <a:rPr lang="en-US" sz="1800" dirty="0"/>
              <a:t>: salinity range 15-20 ppt (using manual salinometer), higher salinity reduces quality; no algal bloom  observed, water quality judged visually, historical conversion from mangroves to salt ponds.</a:t>
            </a:r>
          </a:p>
          <a:p>
            <a:r>
              <a:rPr lang="en-US" sz="1800" b="1" dirty="0"/>
              <a:t>Socioeconomic aspect</a:t>
            </a:r>
            <a:r>
              <a:rPr lang="en-US" sz="1800" dirty="0"/>
              <a:t>: gender roles, labor division, profit-sharing, price fluctuation, secondary income from milkfish culture during off-season.</a:t>
            </a:r>
          </a:p>
        </p:txBody>
      </p:sp>
    </p:spTree>
    <p:extLst>
      <p:ext uri="{BB962C8B-B14F-4D97-AF65-F5344CB8AC3E}">
        <p14:creationId xmlns:p14="http://schemas.microsoft.com/office/powerpoint/2010/main" val="4217057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B39A0-CEB5-994D-B918-AB97F526B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D8F33235-7E59-DC1B-7557-5B2EA91DBE8B}"/>
              </a:ext>
            </a:extLst>
          </p:cNvPr>
          <p:cNvSpPr txBox="1">
            <a:spLocks/>
          </p:cNvSpPr>
          <p:nvPr/>
        </p:nvSpPr>
        <p:spPr>
          <a:xfrm>
            <a:off x="308198" y="0"/>
            <a:ext cx="773445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Ecological – Sosioeconomic Baseline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Biological Environmental &amp; Land-use/Human Activities	</a:t>
            </a:r>
            <a:endParaRPr lang="en-ID" sz="2000" b="1" noProof="1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73B6C67-F691-1713-6E70-1BFA63C6A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862928"/>
              </p:ext>
            </p:extLst>
          </p:nvPr>
        </p:nvGraphicFramePr>
        <p:xfrm>
          <a:off x="435006" y="1075600"/>
          <a:ext cx="7424342" cy="5553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87213">
                  <a:extLst>
                    <a:ext uri="{9D8B030D-6E8A-4147-A177-3AD203B41FA5}">
                      <a16:colId xmlns:a16="http://schemas.microsoft.com/office/drawing/2014/main" val="377313339"/>
                    </a:ext>
                  </a:extLst>
                </a:gridCol>
                <a:gridCol w="2755726">
                  <a:extLst>
                    <a:ext uri="{9D8B030D-6E8A-4147-A177-3AD203B41FA5}">
                      <a16:colId xmlns:a16="http://schemas.microsoft.com/office/drawing/2014/main" val="1087836368"/>
                    </a:ext>
                  </a:extLst>
                </a:gridCol>
                <a:gridCol w="3081403">
                  <a:extLst>
                    <a:ext uri="{9D8B030D-6E8A-4147-A177-3AD203B41FA5}">
                      <a16:colId xmlns:a16="http://schemas.microsoft.com/office/drawing/2014/main" val="1207950125"/>
                    </a:ext>
                  </a:extLst>
                </a:gridCol>
              </a:tblGrid>
              <a:tr h="664814">
                <a:tc>
                  <a:txBody>
                    <a:bodyPr/>
                    <a:lstStyle/>
                    <a:p>
                      <a:pPr marL="92075" indent="0"/>
                      <a:r>
                        <a:rPr lang="en-US" sz="1800" dirty="0"/>
                        <a:t>Location</a:t>
                      </a:r>
                      <a:endParaRPr lang="en-ID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Biological Environment</a:t>
                      </a:r>
                      <a:endParaRPr lang="en-ID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Land-use &amp; </a:t>
                      </a:r>
                    </a:p>
                    <a:p>
                      <a:pPr algn="ctr"/>
                      <a:r>
                        <a:rPr lang="en-US" sz="1800" dirty="0"/>
                        <a:t>Human Activities</a:t>
                      </a:r>
                      <a:endParaRPr lang="en-ID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859946"/>
                  </a:ext>
                </a:extLst>
              </a:tr>
              <a:tr h="1730819">
                <a:tc>
                  <a:txBody>
                    <a:bodyPr/>
                    <a:lstStyle/>
                    <a:p>
                      <a:pPr marL="92075" indent="0"/>
                      <a:r>
                        <a:rPr lang="en-US" sz="1600" dirty="0"/>
                        <a:t>Gersik Putih Sumenep </a:t>
                      </a:r>
                      <a:endParaRPr lang="en-ID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Salt ponds located on a mud sandy beach fringe with thin coastal vegetation and mangrove; more exposed and vulnerable to erosion and seawater intrusion.</a:t>
                      </a:r>
                      <a:endParaRPr lang="en-ID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73038" indent="-17303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Community‑based ownership through inheritance or land purchase.</a:t>
                      </a:r>
                    </a:p>
                    <a:p>
                      <a:pPr marL="173038" indent="-17303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Average pond size 1 – 5 hectare.</a:t>
                      </a:r>
                    </a:p>
                    <a:p>
                      <a:pPr marL="173038" indent="-17303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Geomembrane lifespan approximately 3 years .</a:t>
                      </a:r>
                    </a:p>
                    <a:p>
                      <a:pPr marL="173038" indent="-17303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Seasonal activity (halted during rainy season).</a:t>
                      </a:r>
                    </a:p>
                    <a:p>
                      <a:pPr marL="173038" indent="-17303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Labor division: men handling water management and production, women cleaning and harvest.</a:t>
                      </a:r>
                    </a:p>
                    <a:p>
                      <a:pPr marL="173038" indent="-17303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Profit sharing system between landowner and manager (2:1).</a:t>
                      </a:r>
                    </a:p>
                    <a:p>
                      <a:pPr marL="173038" indent="-173038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Diversification through milkfish cultivation in off-season.</a:t>
                      </a:r>
                      <a:endParaRPr lang="en-ID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463315"/>
                  </a:ext>
                </a:extLst>
              </a:tr>
              <a:tr h="1735627">
                <a:tc>
                  <a:txBody>
                    <a:bodyPr/>
                    <a:lstStyle/>
                    <a:p>
                      <a:pPr marL="92075" indent="0"/>
                      <a:r>
                        <a:rPr lang="en-US" sz="1600" dirty="0"/>
                        <a:t>Pinggir Papas Sumenep </a:t>
                      </a:r>
                      <a:endParaRPr lang="en-ID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Salt ponds situated around mangrove–estuarine systems with canal water intake; mangrove buffer provides partial protection against flooding.</a:t>
                      </a:r>
                      <a:endParaRPr lang="en-ID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06927"/>
                  </a:ext>
                </a:extLst>
              </a:tr>
              <a:tr h="1422540">
                <a:tc>
                  <a:txBody>
                    <a:bodyPr/>
                    <a:lstStyle/>
                    <a:p>
                      <a:pPr marL="92075" indent="0"/>
                      <a:r>
                        <a:rPr lang="en-US" sz="1600" dirty="0"/>
                        <a:t>Pademawu Pamekasan</a:t>
                      </a:r>
                      <a:endParaRPr lang="en-ID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Salt ponds adjacent to mangrove buffers and influenced by river/estuarine flows; socio‑ecological adaptation evident.</a:t>
                      </a:r>
                      <a:endParaRPr lang="en-ID" sz="1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564337"/>
                  </a:ext>
                </a:extLst>
              </a:tr>
            </a:tbl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0A28B365-6FCD-16CB-353F-58823DB271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60673" y="3507754"/>
            <a:ext cx="1331328" cy="17052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78448A-3AE2-D5AB-0E99-5A1EEB8C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8948" y="-2334"/>
            <a:ext cx="3833052" cy="170528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4C10117-193C-7DFE-5082-480DBC6A5F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8948" y="3507754"/>
            <a:ext cx="1331328" cy="1705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A26B68B-CF4F-92B6-2DC2-B053478771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8948" y="1747394"/>
            <a:ext cx="3833048" cy="170528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046205B-2DA2-E47D-DBAA-9CD3C06FDB7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88439" y="5268148"/>
            <a:ext cx="1903558" cy="15898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112C9A-2FD9-9E62-835C-32D0B156E17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8948" y="5268148"/>
            <a:ext cx="1929491" cy="15898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FD160-FBFC-47CB-F984-C8718E363C2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09811" y="3507754"/>
            <a:ext cx="1331328" cy="170528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6F9F73C-6B3A-416F-2F93-ABE03DEAA287}"/>
              </a:ext>
            </a:extLst>
          </p:cNvPr>
          <p:cNvSpPr txBox="1"/>
          <p:nvPr/>
        </p:nvSpPr>
        <p:spPr>
          <a:xfrm>
            <a:off x="8484780" y="1241285"/>
            <a:ext cx="36422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Coastal-mangrove transitional zone 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(Gersik Putih – Sumenep)</a:t>
            </a:r>
            <a:endParaRPr lang="en-ID" sz="12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FD3989-DDB8-3976-225B-05B5E72CA3BF}"/>
              </a:ext>
            </a:extLst>
          </p:cNvPr>
          <p:cNvSpPr txBox="1"/>
          <p:nvPr/>
        </p:nvSpPr>
        <p:spPr>
          <a:xfrm>
            <a:off x="8484779" y="2967335"/>
            <a:ext cx="3642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Estuarine mangrove surrounding  salt ponds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(Pademawu – Pamekasan)</a:t>
            </a:r>
            <a:endParaRPr lang="en-ID" sz="1200" b="1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D12542-2A1D-DEE8-B92C-1D7990AD74D6}"/>
              </a:ext>
            </a:extLst>
          </p:cNvPr>
          <p:cNvSpPr txBox="1"/>
          <p:nvPr/>
        </p:nvSpPr>
        <p:spPr>
          <a:xfrm>
            <a:off x="8484779" y="4772140"/>
            <a:ext cx="36422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Diverse mangrove species along salt pond margins (</a:t>
            </a:r>
            <a:r>
              <a:rPr lang="en-US" sz="1200" b="1" i="1" dirty="0">
                <a:solidFill>
                  <a:schemeClr val="bg1"/>
                </a:solidFill>
              </a:rPr>
              <a:t>Rhizophora, Avicennia, Sonneratia</a:t>
            </a:r>
            <a:r>
              <a:rPr lang="en-US" sz="1200" b="1" dirty="0">
                <a:solidFill>
                  <a:schemeClr val="bg1"/>
                </a:solidFill>
              </a:rPr>
              <a:t>)</a:t>
            </a:r>
            <a:endParaRPr lang="en-ID" sz="1200" b="1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89EF0E-2E24-988A-C7DF-29BB3A3EF838}"/>
              </a:ext>
            </a:extLst>
          </p:cNvPr>
          <p:cNvSpPr txBox="1"/>
          <p:nvPr/>
        </p:nvSpPr>
        <p:spPr>
          <a:xfrm>
            <a:off x="8454344" y="6542518"/>
            <a:ext cx="36422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Salt pond preparation before production season</a:t>
            </a:r>
            <a:endParaRPr lang="en-ID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245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62C83-671A-3AFB-383B-67876E4A9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76F9FE96-37F2-6654-5B89-CD1F261950EA}"/>
              </a:ext>
            </a:extLst>
          </p:cNvPr>
          <p:cNvSpPr txBox="1">
            <a:spLocks/>
          </p:cNvSpPr>
          <p:nvPr/>
        </p:nvSpPr>
        <p:spPr>
          <a:xfrm>
            <a:off x="259645" y="1"/>
            <a:ext cx="10999137" cy="1038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Ecological – Sosioeconomic Baseline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Production Capacity &amp; Supply Chain Dynamics</a:t>
            </a:r>
            <a:endParaRPr lang="en-ID" sz="2000" b="1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1136F3-9BBC-CDAC-D6BD-6E6CB31E9A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16318" y="0"/>
            <a:ext cx="4875682" cy="3733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E83407-1165-5CBA-1F91-01E150A9AA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82453" y="3801331"/>
            <a:ext cx="2409546" cy="30566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984120-007A-ADC3-40C3-DA1AB0F490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16318" y="3801331"/>
            <a:ext cx="2409546" cy="3056669"/>
          </a:xfrm>
          <a:prstGeom prst="rect">
            <a:avLst/>
          </a:prstGeom>
        </p:spPr>
      </p:pic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99C36FFC-02A8-FB38-03D0-13EC4C2CCCB0}"/>
              </a:ext>
            </a:extLst>
          </p:cNvPr>
          <p:cNvSpPr txBox="1">
            <a:spLocks/>
          </p:cNvSpPr>
          <p:nvPr/>
        </p:nvSpPr>
        <p:spPr>
          <a:xfrm>
            <a:off x="259645" y="1038578"/>
            <a:ext cx="5730341" cy="55255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9A504B-6E2D-5D64-78A3-2990A121C8AD}"/>
              </a:ext>
            </a:extLst>
          </p:cNvPr>
          <p:cNvSpPr txBox="1"/>
          <p:nvPr/>
        </p:nvSpPr>
        <p:spPr>
          <a:xfrm>
            <a:off x="259644" y="1038577"/>
            <a:ext cx="6924929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b="1" dirty="0"/>
              <a:t>Production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Pond system: </a:t>
            </a:r>
            <a:r>
              <a:rPr lang="en-ID" b="1" dirty="0"/>
              <a:t>1 hectares with around 7 ponds</a:t>
            </a:r>
            <a:r>
              <a:rPr lang="en-ID" dirty="0"/>
              <a:t>, including 1 brine concentration ponds.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Production cycle: </a:t>
            </a:r>
            <a:r>
              <a:rPr lang="en-ID" b="1" dirty="0"/>
              <a:t>10–15 days per batch.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Seasonality: May–August, yielding approximately 6–10 cycles per season.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Salt quality: NaCl content ranges between 80–95%.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Land tenure: managed by farmer groups or individual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ID" dirty="0"/>
              <a:t>Production capacity: equivalent to around10–20 tons/ha/season</a:t>
            </a:r>
          </a:p>
          <a:p>
            <a:pPr>
              <a:spcBef>
                <a:spcPts val="600"/>
              </a:spcBef>
            </a:pPr>
            <a:r>
              <a:rPr lang="en-ID" sz="2000" dirty="0"/>
              <a:t> </a:t>
            </a:r>
            <a:r>
              <a:rPr lang="en-ID" sz="2000" b="1" dirty="0"/>
              <a:t>Supply Chain Dynamics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Price fluctuation: </a:t>
            </a:r>
            <a:r>
              <a:rPr lang="en-ID" b="1" dirty="0"/>
              <a:t>IDR 0.7 – 5.0 million per ton</a:t>
            </a:r>
            <a:r>
              <a:rPr lang="en-ID" dirty="0"/>
              <a:t>; average price IDR 2–3 million/ton: </a:t>
            </a:r>
            <a:r>
              <a:rPr lang="en-US" dirty="0"/>
              <a:t>price variability is influenced by seasonality and salt quality.</a:t>
            </a:r>
            <a:endParaRPr lang="en-ID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Distribution routes: storage facilities, boat transport, truck delivery, local/regional markets.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Market actors: collectors, cooperatives, traders.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Trader destinations: Surabaya (national hub/export) and Bali (regional demand).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/>
              <a:t>Constraints: road access, storage capacity, transport efficiency.</a:t>
            </a:r>
          </a:p>
        </p:txBody>
      </p:sp>
    </p:spTree>
    <p:extLst>
      <p:ext uri="{BB962C8B-B14F-4D97-AF65-F5344CB8AC3E}">
        <p14:creationId xmlns:p14="http://schemas.microsoft.com/office/powerpoint/2010/main" val="3447600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36F49-4340-E778-3595-EB6DE0D5A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CDF859C1-3E70-4327-E49D-ACD0BCCD0665}"/>
              </a:ext>
            </a:extLst>
          </p:cNvPr>
          <p:cNvSpPr/>
          <p:nvPr/>
        </p:nvSpPr>
        <p:spPr>
          <a:xfrm rot="10800000">
            <a:off x="268635" y="1469790"/>
            <a:ext cx="3808629" cy="5071870"/>
          </a:xfrm>
          <a:prstGeom prst="round2SameRect">
            <a:avLst>
              <a:gd name="adj1" fmla="val 2490"/>
              <a:gd name="adj2" fmla="val 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0" name="Rectangle: Top Corners Rounded 79">
            <a:extLst>
              <a:ext uri="{FF2B5EF4-FFF2-40B4-BE49-F238E27FC236}">
                <a16:creationId xmlns:a16="http://schemas.microsoft.com/office/drawing/2014/main" id="{B1D4F316-600D-1DDE-7B33-4AADD114CA29}"/>
              </a:ext>
            </a:extLst>
          </p:cNvPr>
          <p:cNvSpPr/>
          <p:nvPr/>
        </p:nvSpPr>
        <p:spPr>
          <a:xfrm rot="10800000">
            <a:off x="4262156" y="1469790"/>
            <a:ext cx="3837569" cy="5071870"/>
          </a:xfrm>
          <a:prstGeom prst="round2SameRect">
            <a:avLst>
              <a:gd name="adj1" fmla="val 2490"/>
              <a:gd name="adj2" fmla="val 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9" name="Rectangle: Top Corners Rounded 78">
            <a:extLst>
              <a:ext uri="{FF2B5EF4-FFF2-40B4-BE49-F238E27FC236}">
                <a16:creationId xmlns:a16="http://schemas.microsoft.com/office/drawing/2014/main" id="{84D1FBCE-8516-3568-FA59-647B979F8A65}"/>
              </a:ext>
            </a:extLst>
          </p:cNvPr>
          <p:cNvSpPr/>
          <p:nvPr/>
        </p:nvSpPr>
        <p:spPr>
          <a:xfrm rot="10800000">
            <a:off x="8266169" y="1469789"/>
            <a:ext cx="3678866" cy="2942869"/>
          </a:xfrm>
          <a:prstGeom prst="round2SameRect">
            <a:avLst>
              <a:gd name="adj1" fmla="val 2437"/>
              <a:gd name="adj2" fmla="val 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8" name="Rectangle: Top Corners Rounded 77">
            <a:extLst>
              <a:ext uri="{FF2B5EF4-FFF2-40B4-BE49-F238E27FC236}">
                <a16:creationId xmlns:a16="http://schemas.microsoft.com/office/drawing/2014/main" id="{F49DC00D-33D8-5945-EE26-54DF8E4DE38B}"/>
              </a:ext>
            </a:extLst>
          </p:cNvPr>
          <p:cNvSpPr/>
          <p:nvPr/>
        </p:nvSpPr>
        <p:spPr>
          <a:xfrm rot="10800000">
            <a:off x="8247050" y="4987287"/>
            <a:ext cx="3678866" cy="1554372"/>
          </a:xfrm>
          <a:prstGeom prst="round2SameRect">
            <a:avLst>
              <a:gd name="adj1" fmla="val 6876"/>
              <a:gd name="adj2" fmla="val 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2DAA5E65-D6BD-C652-AF30-28B5802ADFA1}"/>
              </a:ext>
            </a:extLst>
          </p:cNvPr>
          <p:cNvSpPr/>
          <p:nvPr/>
        </p:nvSpPr>
        <p:spPr>
          <a:xfrm rot="5400000">
            <a:off x="5343125" y="3843730"/>
            <a:ext cx="2211956" cy="2955850"/>
          </a:xfrm>
          <a:prstGeom prst="round2SameRect">
            <a:avLst>
              <a:gd name="adj1" fmla="val 5990"/>
              <a:gd name="adj2" fmla="val 0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45D4EEC5-1481-8F14-5F17-A0146E41CF59}"/>
              </a:ext>
            </a:extLst>
          </p:cNvPr>
          <p:cNvSpPr/>
          <p:nvPr/>
        </p:nvSpPr>
        <p:spPr>
          <a:xfrm rot="5400000">
            <a:off x="5323359" y="1570332"/>
            <a:ext cx="2207212" cy="2955850"/>
          </a:xfrm>
          <a:prstGeom prst="round2SameRect">
            <a:avLst>
              <a:gd name="adj1" fmla="val 7376"/>
              <a:gd name="adj2" fmla="val 0"/>
            </a:avLst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/>
          </a:p>
        </p:txBody>
      </p:sp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B6124AC7-1CFB-9726-AA2E-5D82FD42CC8F}"/>
              </a:ext>
            </a:extLst>
          </p:cNvPr>
          <p:cNvSpPr txBox="1">
            <a:spLocks/>
          </p:cNvSpPr>
          <p:nvPr/>
        </p:nvSpPr>
        <p:spPr>
          <a:xfrm>
            <a:off x="268635" y="93537"/>
            <a:ext cx="11495525" cy="954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Feasibility Assessment For Artemia Culture – Salt Pond Integration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Site Selection (Suitability Matrix)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8DC8B-24D8-F8C9-B45D-3A685A22C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1804" y="1954699"/>
            <a:ext cx="2804250" cy="2174357"/>
          </a:xfrm>
          <a:noFill/>
        </p:spPr>
        <p:txBody>
          <a:bodyPr anchor="ctr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noProof="1"/>
              <a:t>Water physicochemical suitability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noProof="1"/>
              <a:t>Water nutrient profile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noProof="1"/>
              <a:t>Microclimate and evaporation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noProof="1"/>
              <a:t>Natural hazard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600" noProof="1"/>
              <a:t>Structural suitability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DABC47-50B0-A518-7EFD-594679A43036}"/>
              </a:ext>
            </a:extLst>
          </p:cNvPr>
          <p:cNvSpPr/>
          <p:nvPr/>
        </p:nvSpPr>
        <p:spPr>
          <a:xfrm>
            <a:off x="4578628" y="1177517"/>
            <a:ext cx="3167058" cy="664356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Criteria</a:t>
            </a:r>
            <a:endParaRPr lang="en-ID" b="1" dirty="0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94F043E8-B1ED-2AB0-4F03-1ADCC1A16348}"/>
              </a:ext>
            </a:extLst>
          </p:cNvPr>
          <p:cNvSpPr/>
          <p:nvPr/>
        </p:nvSpPr>
        <p:spPr>
          <a:xfrm rot="16200000">
            <a:off x="3604203" y="2755862"/>
            <a:ext cx="2207211" cy="584790"/>
          </a:xfrm>
          <a:prstGeom prst="round2Same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Biophysical (Technical aspects)</a:t>
            </a:r>
            <a:endParaRPr lang="en-ID" sz="1600" b="1" dirty="0">
              <a:solidFill>
                <a:schemeClr val="tx1"/>
              </a:solidFill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2EE2F2B3-D6B8-178B-2DE3-656B09927B44}"/>
              </a:ext>
            </a:extLst>
          </p:cNvPr>
          <p:cNvSpPr/>
          <p:nvPr/>
        </p:nvSpPr>
        <p:spPr>
          <a:xfrm rot="16200000">
            <a:off x="3601831" y="5029258"/>
            <a:ext cx="2211957" cy="584792"/>
          </a:xfrm>
          <a:prstGeom prst="round2Same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Ecological </a:t>
            </a:r>
          </a:p>
          <a:p>
            <a:pPr algn="ctr"/>
            <a:r>
              <a:rPr lang="en-US" sz="1600" b="1" noProof="1">
                <a:solidFill>
                  <a:schemeClr val="tx1"/>
                </a:solidFill>
              </a:rPr>
              <a:t>Sosioecomic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FC67D6C-1E83-1BFF-9850-AE6D7298C835}"/>
              </a:ext>
            </a:extLst>
          </p:cNvPr>
          <p:cNvSpPr txBox="1">
            <a:spLocks/>
          </p:cNvSpPr>
          <p:nvPr/>
        </p:nvSpPr>
        <p:spPr>
          <a:xfrm>
            <a:off x="5151804" y="4249224"/>
            <a:ext cx="2804250" cy="20448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en-US" sz="1600" noProof="1"/>
              <a:t>Biological baseline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en-US" sz="1600" noProof="1"/>
              <a:t>Infrastructure and logistic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en-US" sz="1600" noProof="1"/>
              <a:t>Labor availability &amp; system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en-US" sz="1600" noProof="1"/>
              <a:t>Production capacity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en-US" sz="1600" noProof="1"/>
              <a:t>Economic integration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C7526A9-CFF5-E258-1E48-6CA0A4F2D25E}"/>
              </a:ext>
            </a:extLst>
          </p:cNvPr>
          <p:cNvSpPr/>
          <p:nvPr/>
        </p:nvSpPr>
        <p:spPr>
          <a:xfrm>
            <a:off x="8516799" y="1165967"/>
            <a:ext cx="3167058" cy="66435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noProof="1"/>
              <a:t>Multi-Criteria Decision Analysis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9F03137-6B74-9EDA-0593-6FAA468780CA}"/>
              </a:ext>
            </a:extLst>
          </p:cNvPr>
          <p:cNvSpPr/>
          <p:nvPr/>
        </p:nvSpPr>
        <p:spPr>
          <a:xfrm>
            <a:off x="9026076" y="1970401"/>
            <a:ext cx="2233767" cy="56869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noProof="1">
                <a:solidFill>
                  <a:schemeClr val="tx1"/>
                </a:solidFill>
              </a:rPr>
              <a:t>Standardization </a:t>
            </a:r>
          </a:p>
          <a:p>
            <a:pPr algn="ctr"/>
            <a:r>
              <a:rPr lang="en-US" sz="1600" noProof="1">
                <a:solidFill>
                  <a:schemeClr val="tx1"/>
                </a:solidFill>
              </a:rPr>
              <a:t>(Reclassification)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CD7ACC1D-94BD-E717-B391-459DBDFC8BB4}"/>
              </a:ext>
            </a:extLst>
          </p:cNvPr>
          <p:cNvSpPr/>
          <p:nvPr/>
        </p:nvSpPr>
        <p:spPr>
          <a:xfrm>
            <a:off x="581537" y="1177517"/>
            <a:ext cx="3074795" cy="66435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Primary Baseline Dataset</a:t>
            </a:r>
            <a:endParaRPr lang="en-ID" b="1" dirty="0"/>
          </a:p>
        </p:txBody>
      </p:sp>
      <p:sp>
        <p:nvSpPr>
          <p:cNvPr id="70" name="Rectangle: Top Corners Rounded 69">
            <a:extLst>
              <a:ext uri="{FF2B5EF4-FFF2-40B4-BE49-F238E27FC236}">
                <a16:creationId xmlns:a16="http://schemas.microsoft.com/office/drawing/2014/main" id="{7D60C433-7E02-91E8-2142-554FE19B9163}"/>
              </a:ext>
            </a:extLst>
          </p:cNvPr>
          <p:cNvSpPr/>
          <p:nvPr/>
        </p:nvSpPr>
        <p:spPr>
          <a:xfrm rot="5400000">
            <a:off x="1396664" y="1565568"/>
            <a:ext cx="2178411" cy="2994177"/>
          </a:xfrm>
          <a:prstGeom prst="round2SameRect">
            <a:avLst>
              <a:gd name="adj1" fmla="val 5461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/>
          </a:p>
        </p:txBody>
      </p:sp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FC3232BA-28D4-C2CA-02F2-0F07C2688781}"/>
              </a:ext>
            </a:extLst>
          </p:cNvPr>
          <p:cNvSpPr txBox="1">
            <a:spLocks/>
          </p:cNvSpPr>
          <p:nvPr/>
        </p:nvSpPr>
        <p:spPr>
          <a:xfrm>
            <a:off x="1064584" y="2047281"/>
            <a:ext cx="2804250" cy="210987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noProof="1"/>
              <a:t>Measures technical parameters directly at the site, technical data, quantitative – salinity , pH, Dissolved Oxygen (DO), TDS, turbidity, temperatures, nutrients (ammonium, nitrite, nitrate, phosphate), microclimate. </a:t>
            </a:r>
          </a:p>
        </p:txBody>
      </p:sp>
      <p:sp>
        <p:nvSpPr>
          <p:cNvPr id="72" name="Rectangle: Top Corners Rounded 71">
            <a:extLst>
              <a:ext uri="{FF2B5EF4-FFF2-40B4-BE49-F238E27FC236}">
                <a16:creationId xmlns:a16="http://schemas.microsoft.com/office/drawing/2014/main" id="{5D81272B-F7BB-8E54-3538-E85DBD79B443}"/>
              </a:ext>
            </a:extLst>
          </p:cNvPr>
          <p:cNvSpPr/>
          <p:nvPr/>
        </p:nvSpPr>
        <p:spPr>
          <a:xfrm rot="16200000">
            <a:off x="-371261" y="5029259"/>
            <a:ext cx="2211958" cy="584790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Survey and Observation</a:t>
            </a:r>
            <a:endParaRPr lang="en-ID" sz="1600" b="1" dirty="0">
              <a:solidFill>
                <a:schemeClr val="tx1"/>
              </a:solidFill>
            </a:endParaRPr>
          </a:p>
        </p:txBody>
      </p:sp>
      <p:sp>
        <p:nvSpPr>
          <p:cNvPr id="73" name="Rectangle: Top Corners Rounded 72">
            <a:extLst>
              <a:ext uri="{FF2B5EF4-FFF2-40B4-BE49-F238E27FC236}">
                <a16:creationId xmlns:a16="http://schemas.microsoft.com/office/drawing/2014/main" id="{D91D9DFB-4503-60DC-DEEC-F1322DFA5F0A}"/>
              </a:ext>
            </a:extLst>
          </p:cNvPr>
          <p:cNvSpPr/>
          <p:nvPr/>
        </p:nvSpPr>
        <p:spPr>
          <a:xfrm rot="5400000">
            <a:off x="1399056" y="3843730"/>
            <a:ext cx="2211959" cy="2955850"/>
          </a:xfrm>
          <a:prstGeom prst="round2SameRect">
            <a:avLst>
              <a:gd name="adj1" fmla="val 4595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dirty="0"/>
          </a:p>
        </p:txBody>
      </p:sp>
      <p:sp>
        <p:nvSpPr>
          <p:cNvPr id="74" name="Content Placeholder 3">
            <a:extLst>
              <a:ext uri="{FF2B5EF4-FFF2-40B4-BE49-F238E27FC236}">
                <a16:creationId xmlns:a16="http://schemas.microsoft.com/office/drawing/2014/main" id="{B45201A8-3548-19F8-A636-428A73EC9D43}"/>
              </a:ext>
            </a:extLst>
          </p:cNvPr>
          <p:cNvSpPr txBox="1">
            <a:spLocks/>
          </p:cNvSpPr>
          <p:nvPr/>
        </p:nvSpPr>
        <p:spPr>
          <a:xfrm>
            <a:off x="1102911" y="4249224"/>
            <a:ext cx="2804250" cy="21678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noProof="1"/>
              <a:t>Interview and visual observation for socioeconomic and ecological aspect, qualitative or semi quantitative–infrastructure,  labor and production system, pond structure, economic, risk perception.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F15EC646-10C1-0721-ED28-D2B265CA2D68}"/>
              </a:ext>
            </a:extLst>
          </p:cNvPr>
          <p:cNvSpPr/>
          <p:nvPr/>
        </p:nvSpPr>
        <p:spPr>
          <a:xfrm>
            <a:off x="9026076" y="3496000"/>
            <a:ext cx="2233767" cy="66435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noProof="1">
                <a:solidFill>
                  <a:schemeClr val="tx1"/>
                </a:solidFill>
              </a:rPr>
              <a:t>Normalization and Aggregation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3A59CCB-6795-087B-50A2-728A3B4EC8A2}"/>
              </a:ext>
            </a:extLst>
          </p:cNvPr>
          <p:cNvSpPr/>
          <p:nvPr/>
        </p:nvSpPr>
        <p:spPr>
          <a:xfrm>
            <a:off x="9026076" y="2690897"/>
            <a:ext cx="2233767" cy="664356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noProof="1">
                <a:solidFill>
                  <a:schemeClr val="tx1"/>
                </a:solidFill>
              </a:rPr>
              <a:t>Determination of Rank and Weighted</a:t>
            </a:r>
          </a:p>
        </p:txBody>
      </p:sp>
      <p:sp>
        <p:nvSpPr>
          <p:cNvPr id="77" name="Rectangle: Top Corners Rounded 76">
            <a:extLst>
              <a:ext uri="{FF2B5EF4-FFF2-40B4-BE49-F238E27FC236}">
                <a16:creationId xmlns:a16="http://schemas.microsoft.com/office/drawing/2014/main" id="{E8D074C0-5F96-3928-F6B8-F2E764DACE56}"/>
              </a:ext>
            </a:extLst>
          </p:cNvPr>
          <p:cNvSpPr/>
          <p:nvPr/>
        </p:nvSpPr>
        <p:spPr>
          <a:xfrm>
            <a:off x="8340885" y="5321654"/>
            <a:ext cx="3436893" cy="1100786"/>
          </a:xfrm>
          <a:prstGeom prst="round2Same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tabLst>
                <a:tab pos="542925" algn="l"/>
              </a:tabLst>
            </a:pPr>
            <a:r>
              <a:rPr lang="en-US" sz="1600" noProof="1">
                <a:solidFill>
                  <a:schemeClr val="tx1"/>
                </a:solidFill>
              </a:rPr>
              <a:t>S1 	Highly Suitable (≥80)</a:t>
            </a:r>
          </a:p>
          <a:p>
            <a:pPr>
              <a:tabLst>
                <a:tab pos="542925" algn="l"/>
              </a:tabLst>
            </a:pPr>
            <a:r>
              <a:rPr lang="en-US" sz="1600" noProof="1">
                <a:solidFill>
                  <a:schemeClr val="tx1"/>
                </a:solidFill>
              </a:rPr>
              <a:t>S2 	Moderately Suitable (60-79)</a:t>
            </a:r>
          </a:p>
          <a:p>
            <a:pPr>
              <a:tabLst>
                <a:tab pos="542925" algn="l"/>
              </a:tabLst>
            </a:pPr>
            <a:r>
              <a:rPr lang="en-US" sz="1600" noProof="1">
                <a:solidFill>
                  <a:schemeClr val="tx1"/>
                </a:solidFill>
              </a:rPr>
              <a:t>S3 	Marginally Suitable (40-59)</a:t>
            </a:r>
          </a:p>
          <a:p>
            <a:pPr>
              <a:tabLst>
                <a:tab pos="542925" algn="l"/>
              </a:tabLst>
            </a:pPr>
            <a:r>
              <a:rPr lang="en-US" sz="1600" noProof="1">
                <a:solidFill>
                  <a:schemeClr val="tx1"/>
                </a:solidFill>
              </a:rPr>
              <a:t>N	Unsuitable (&lt;40)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31315E3-9856-F6ED-8C13-5C1554768564}"/>
              </a:ext>
            </a:extLst>
          </p:cNvPr>
          <p:cNvSpPr/>
          <p:nvPr/>
        </p:nvSpPr>
        <p:spPr>
          <a:xfrm>
            <a:off x="8422910" y="4565920"/>
            <a:ext cx="3167059" cy="66435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noProof="1">
                <a:solidFill>
                  <a:schemeClr val="tx1"/>
                </a:solidFill>
              </a:rPr>
              <a:t>Classification</a:t>
            </a:r>
          </a:p>
        </p:txBody>
      </p:sp>
      <p:sp>
        <p:nvSpPr>
          <p:cNvPr id="82" name="Arrow: Right 81">
            <a:extLst>
              <a:ext uri="{FF2B5EF4-FFF2-40B4-BE49-F238E27FC236}">
                <a16:creationId xmlns:a16="http://schemas.microsoft.com/office/drawing/2014/main" id="{1D59B8A8-134C-EFD5-FC90-9B02D063EE99}"/>
              </a:ext>
            </a:extLst>
          </p:cNvPr>
          <p:cNvSpPr/>
          <p:nvPr/>
        </p:nvSpPr>
        <p:spPr>
          <a:xfrm>
            <a:off x="3996036" y="3964007"/>
            <a:ext cx="338646" cy="503336"/>
          </a:xfrm>
          <a:prstGeom prst="rightArrow">
            <a:avLst/>
          </a:prstGeom>
          <a:solidFill>
            <a:srgbClr val="A50021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5" name="Arrow: Right 84">
            <a:extLst>
              <a:ext uri="{FF2B5EF4-FFF2-40B4-BE49-F238E27FC236}">
                <a16:creationId xmlns:a16="http://schemas.microsoft.com/office/drawing/2014/main" id="{DA6919A2-FCE8-8069-2287-FEA0BDCEEDC8}"/>
              </a:ext>
            </a:extLst>
          </p:cNvPr>
          <p:cNvSpPr/>
          <p:nvPr/>
        </p:nvSpPr>
        <p:spPr>
          <a:xfrm>
            <a:off x="8002239" y="2731922"/>
            <a:ext cx="338646" cy="503336"/>
          </a:xfrm>
          <a:prstGeom prst="rightArrow">
            <a:avLst/>
          </a:prstGeom>
          <a:solidFill>
            <a:srgbClr val="A50021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6" name="Arrow: Right 85">
            <a:extLst>
              <a:ext uri="{FF2B5EF4-FFF2-40B4-BE49-F238E27FC236}">
                <a16:creationId xmlns:a16="http://schemas.microsoft.com/office/drawing/2014/main" id="{BDF4CC02-2866-84B4-0088-DC3A19B9F4CA}"/>
              </a:ext>
            </a:extLst>
          </p:cNvPr>
          <p:cNvSpPr/>
          <p:nvPr/>
        </p:nvSpPr>
        <p:spPr>
          <a:xfrm rot="5400000">
            <a:off x="8565138" y="4234656"/>
            <a:ext cx="338646" cy="503336"/>
          </a:xfrm>
          <a:prstGeom prst="rightArrow">
            <a:avLst/>
          </a:prstGeom>
          <a:solidFill>
            <a:srgbClr val="A50021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9" name="Rectangle: Top Corners Rounded 68">
            <a:extLst>
              <a:ext uri="{FF2B5EF4-FFF2-40B4-BE49-F238E27FC236}">
                <a16:creationId xmlns:a16="http://schemas.microsoft.com/office/drawing/2014/main" id="{A8662489-4072-7219-2BCB-ACCE00AEC7A5}"/>
              </a:ext>
            </a:extLst>
          </p:cNvPr>
          <p:cNvSpPr/>
          <p:nvPr/>
        </p:nvSpPr>
        <p:spPr>
          <a:xfrm rot="16200000">
            <a:off x="-351841" y="2772910"/>
            <a:ext cx="2173117" cy="584788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In-situ 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Measurement</a:t>
            </a:r>
            <a:endParaRPr lang="en-ID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32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6E128-822E-F613-AC49-75449F8AE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913DA678-D455-8F92-2811-8D5B1D218AAE}"/>
              </a:ext>
            </a:extLst>
          </p:cNvPr>
          <p:cNvSpPr txBox="1">
            <a:spLocks/>
          </p:cNvSpPr>
          <p:nvPr/>
        </p:nvSpPr>
        <p:spPr>
          <a:xfrm>
            <a:off x="427016" y="82651"/>
            <a:ext cx="11495525" cy="954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Feasibility Assessment For Artemia Culture – Salt Pond Integration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Site Selection based on Suitability Matrix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5623571D-DA65-0EDE-5A32-8C9345F92BD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32063418"/>
              </p:ext>
            </p:extLst>
          </p:nvPr>
        </p:nvGraphicFramePr>
        <p:xfrm>
          <a:off x="516658" y="1036774"/>
          <a:ext cx="11137163" cy="3809385"/>
        </p:xfrm>
        <a:graphic>
          <a:graphicData uri="http://schemas.openxmlformats.org/drawingml/2006/table">
            <a:tbl>
              <a:tblPr/>
              <a:tblGrid>
                <a:gridCol w="342990">
                  <a:extLst>
                    <a:ext uri="{9D8B030D-6E8A-4147-A177-3AD203B41FA5}">
                      <a16:colId xmlns:a16="http://schemas.microsoft.com/office/drawing/2014/main" val="592991963"/>
                    </a:ext>
                  </a:extLst>
                </a:gridCol>
                <a:gridCol w="3566297">
                  <a:extLst>
                    <a:ext uri="{9D8B030D-6E8A-4147-A177-3AD203B41FA5}">
                      <a16:colId xmlns:a16="http://schemas.microsoft.com/office/drawing/2014/main" val="1695119250"/>
                    </a:ext>
                  </a:extLst>
                </a:gridCol>
                <a:gridCol w="2395679">
                  <a:extLst>
                    <a:ext uri="{9D8B030D-6E8A-4147-A177-3AD203B41FA5}">
                      <a16:colId xmlns:a16="http://schemas.microsoft.com/office/drawing/2014/main" val="363991320"/>
                    </a:ext>
                  </a:extLst>
                </a:gridCol>
                <a:gridCol w="2504576">
                  <a:extLst>
                    <a:ext uri="{9D8B030D-6E8A-4147-A177-3AD203B41FA5}">
                      <a16:colId xmlns:a16="http://schemas.microsoft.com/office/drawing/2014/main" val="4040800643"/>
                    </a:ext>
                  </a:extLst>
                </a:gridCol>
                <a:gridCol w="2327621">
                  <a:extLst>
                    <a:ext uri="{9D8B030D-6E8A-4147-A177-3AD203B41FA5}">
                      <a16:colId xmlns:a16="http://schemas.microsoft.com/office/drawing/2014/main" val="372674509"/>
                    </a:ext>
                  </a:extLst>
                </a:gridCol>
              </a:tblGrid>
              <a:tr h="409202">
                <a:tc rowSpan="2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Criteria/Aspect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800" b="1" i="0" u="none" strike="noStrike" noProof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Sumenep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Pamekasan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224788"/>
                  </a:ext>
                </a:extLst>
              </a:tr>
              <a:tr h="369874">
                <a:tc gridSpan="2"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800" b="1" i="0" u="none" strike="noStrike" noProof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Gersik Putih</a:t>
                      </a:r>
                    </a:p>
                  </a:txBody>
                  <a:tcPr marL="1711" marR="1711" marT="1711" marB="0" anchor="ctr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800" b="1" i="0" u="none" strike="noStrike" noProof="1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Pinggir Papas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Pademawu</a:t>
                      </a:r>
                      <a:endParaRPr lang="en-ID" dirty="0"/>
                    </a:p>
                  </a:txBody>
                  <a:tcPr marL="1711" marR="1711" marT="171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041856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Physicochemical suitability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12.82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10.64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10.09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781118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Nutrient profile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993158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Microclimate &amp; evaporation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7.33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7.33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3556522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Biological baseline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559281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Natural hazard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6.67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7.33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401838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Structural suitability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5.50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5.50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178607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Infrastructure &amp; logistic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3.33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4.67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4.00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7712938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Labour availability &amp; system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4.80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4.80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4.80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513464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Production capacity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7.33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7.33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7.33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715237"/>
                  </a:ext>
                </a:extLst>
              </a:tr>
              <a:tr h="232889">
                <a:tc>
                  <a:txBody>
                    <a:bodyPr/>
                    <a:lstStyle/>
                    <a:p>
                      <a:pPr marL="0" indent="0"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J.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Economic integration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4.20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3.27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3.27</a:t>
                      </a:r>
                    </a:p>
                  </a:txBody>
                  <a:tcPr marL="1711" marR="1711" marT="17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49685"/>
                  </a:ext>
                </a:extLst>
              </a:tr>
              <a:tr h="303575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Score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66.82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66.20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62.32</a:t>
                      </a: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176896"/>
                  </a:ext>
                </a:extLst>
              </a:tr>
              <a:tr h="271224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Classification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Moderately Suitable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Moderately Suitable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Moderately Suitable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711" marR="1711" marT="1711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315785"/>
                  </a:ext>
                </a:extLst>
              </a:tr>
            </a:tbl>
          </a:graphicData>
        </a:graphic>
      </p:graphicFrame>
      <p:sp>
        <p:nvSpPr>
          <p:cNvPr id="12" name="Content Placeholder 13">
            <a:extLst>
              <a:ext uri="{FF2B5EF4-FFF2-40B4-BE49-F238E27FC236}">
                <a16:creationId xmlns:a16="http://schemas.microsoft.com/office/drawing/2014/main" id="{31E4741B-8551-CCE8-14AF-B3D6139F4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016" y="4889888"/>
            <a:ext cx="11495525" cy="186267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600" b="1" dirty="0"/>
              <a:t>Location Ranking</a:t>
            </a:r>
            <a:r>
              <a:rPr lang="en-US" sz="1600" dirty="0"/>
              <a:t>: All sites are </a:t>
            </a:r>
            <a:r>
              <a:rPr lang="en-US" sz="1600" b="1" dirty="0"/>
              <a:t>Moderately Suitable</a:t>
            </a:r>
            <a:r>
              <a:rPr lang="en-US" sz="1600" dirty="0"/>
              <a:t> with scores ranked from highest to lowest are </a:t>
            </a:r>
            <a:r>
              <a:rPr lang="en-US" sz="1600" b="1" dirty="0"/>
              <a:t>Gersik Putih (66.82), Pinggir Papas (66.20), Pademawu (62.32)</a:t>
            </a:r>
            <a:r>
              <a:rPr lang="en-US" sz="1600" dirty="0"/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600" b="1" dirty="0"/>
              <a:t>Strengths</a:t>
            </a:r>
            <a:r>
              <a:rPr lang="en-US" sz="1600" dirty="0"/>
              <a:t>: </a:t>
            </a:r>
            <a:r>
              <a:rPr lang="en-US" sz="1600" b="1" dirty="0"/>
              <a:t>Physicochemical Suitability </a:t>
            </a:r>
            <a:r>
              <a:rPr lang="en-US" sz="1600" dirty="0"/>
              <a:t>(soil and water conditions), </a:t>
            </a:r>
            <a:r>
              <a:rPr lang="en-US" sz="1600" b="1" dirty="0"/>
              <a:t>Nutrient Profile </a:t>
            </a:r>
            <a:r>
              <a:rPr lang="en-US" sz="1600" dirty="0"/>
              <a:t>(environmental quality sustains productivity, </a:t>
            </a:r>
            <a:r>
              <a:rPr lang="en-US" sz="1600" b="1" dirty="0"/>
              <a:t>Microclimate &amp; Evaporation </a:t>
            </a:r>
            <a:r>
              <a:rPr lang="en-US" sz="1600" dirty="0"/>
              <a:t>(stable local climate favors evaporation processes).</a:t>
            </a:r>
            <a:endParaRPr lang="en-US" sz="1600" b="1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600" b="1" dirty="0"/>
              <a:t>Weakness</a:t>
            </a:r>
            <a:r>
              <a:rPr lang="en-US" sz="1600" dirty="0"/>
              <a:t>: </a:t>
            </a:r>
            <a:r>
              <a:rPr lang="en-US" sz="1600" b="1" dirty="0"/>
              <a:t>Infrastructure &amp; Logistic </a:t>
            </a:r>
            <a:r>
              <a:rPr lang="en-US" sz="1600" dirty="0"/>
              <a:t>(limited road access, canal systems, and utilities), </a:t>
            </a:r>
            <a:r>
              <a:rPr lang="en-US" sz="1600" b="1" dirty="0"/>
              <a:t>Labor Availability &amp; System </a:t>
            </a:r>
            <a:r>
              <a:rPr lang="en-US" sz="1600" dirty="0"/>
              <a:t>(workforce is limited, organization remains informal), </a:t>
            </a:r>
            <a:r>
              <a:rPr lang="en-US" sz="1600" b="1" dirty="0"/>
              <a:t>Economic Integration </a:t>
            </a:r>
            <a:r>
              <a:rPr lang="en-US" sz="1600" dirty="0"/>
              <a:t>(weak market access and limited diversification).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27D58B-D229-44A0-B930-9AB2CBF13DE8}"/>
              </a:ext>
            </a:extLst>
          </p:cNvPr>
          <p:cNvSpPr/>
          <p:nvPr/>
        </p:nvSpPr>
        <p:spPr>
          <a:xfrm>
            <a:off x="433949" y="3273092"/>
            <a:ext cx="10631838" cy="5296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66AAAD-032D-D351-10A8-C3145BEB441C}"/>
              </a:ext>
            </a:extLst>
          </p:cNvPr>
          <p:cNvSpPr/>
          <p:nvPr/>
        </p:nvSpPr>
        <p:spPr>
          <a:xfrm>
            <a:off x="427016" y="3991429"/>
            <a:ext cx="10631838" cy="3016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090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370083-DE7F-5F5F-58A5-2E3F5D8B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FA8881D-3AF6-CB8F-DEAE-FA8D39A5B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1DAAFEFE-3D4D-045E-797C-FFE774C680DD}"/>
              </a:ext>
            </a:extLst>
          </p:cNvPr>
          <p:cNvSpPr txBox="1">
            <a:spLocks/>
          </p:cNvSpPr>
          <p:nvPr/>
        </p:nvSpPr>
        <p:spPr>
          <a:xfrm>
            <a:off x="-2566" y="0"/>
            <a:ext cx="12191999" cy="695865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en-ID" sz="2000" dirty="0"/>
          </a:p>
        </p:txBody>
      </p:sp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8AAF92E0-64F4-69B9-4D38-A9DDACF3205C}"/>
              </a:ext>
            </a:extLst>
          </p:cNvPr>
          <p:cNvSpPr txBox="1">
            <a:spLocks/>
          </p:cNvSpPr>
          <p:nvPr/>
        </p:nvSpPr>
        <p:spPr>
          <a:xfrm>
            <a:off x="688188" y="205663"/>
            <a:ext cx="10813060" cy="747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ID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06D4996C-CEFC-A885-ED69-768002774E81}"/>
              </a:ext>
            </a:extLst>
          </p:cNvPr>
          <p:cNvSpPr txBox="1">
            <a:spLocks/>
          </p:cNvSpPr>
          <p:nvPr/>
        </p:nvSpPr>
        <p:spPr>
          <a:xfrm>
            <a:off x="490329" y="715453"/>
            <a:ext cx="11208777" cy="585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561ED4-8ADC-D510-BA2E-23167DD99FED}"/>
              </a:ext>
            </a:extLst>
          </p:cNvPr>
          <p:cNvSpPr txBox="1"/>
          <p:nvPr/>
        </p:nvSpPr>
        <p:spPr>
          <a:xfrm>
            <a:off x="8998225" y="-2643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dirty="0"/>
          </a:p>
        </p:txBody>
      </p:sp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94EBFB0B-31E8-CD10-E898-BC8127C694EA}"/>
              </a:ext>
            </a:extLst>
          </p:cNvPr>
          <p:cNvSpPr txBox="1">
            <a:spLocks/>
          </p:cNvSpPr>
          <p:nvPr/>
        </p:nvSpPr>
        <p:spPr>
          <a:xfrm>
            <a:off x="688187" y="952675"/>
            <a:ext cx="10813060" cy="5383180"/>
          </a:xfrm>
          <a:prstGeom prst="roundRect">
            <a:avLst>
              <a:gd name="adj" fmla="val 4536"/>
            </a:avLst>
          </a:prstGeom>
          <a:solidFill>
            <a:srgbClr val="FFFFFF">
              <a:alpha val="69804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Baseline multi‑criteria analysis confirms that Madura salt ponds are </a:t>
            </a:r>
            <a:r>
              <a:rPr lang="en-US" sz="2000" b="1" dirty="0"/>
              <a:t>biophysically suitable </a:t>
            </a:r>
            <a:r>
              <a:rPr lang="en-US" sz="2000" dirty="0"/>
              <a:t>for </a:t>
            </a:r>
            <a:r>
              <a:rPr lang="en-US" sz="2000" b="1" dirty="0"/>
              <a:t>Artemia–salt pond integration</a:t>
            </a:r>
            <a:r>
              <a:rPr lang="en-US" sz="2000" dirty="0"/>
              <a:t>, with physicochemical conditions, nutrient profiles, and evaporation regimes meeting key technical requirements.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All surveyed sites were classified as </a:t>
            </a:r>
            <a:r>
              <a:rPr lang="en-US" sz="2000" b="1" dirty="0"/>
              <a:t>Moderately Suitable </a:t>
            </a:r>
            <a:r>
              <a:rPr lang="en-US" sz="2000" dirty="0"/>
              <a:t>(S2), indicating that feasibility is primarily supported by environmental and climatic factors rather than marginal site conditions.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Physicochemical stability and climate‑driven evaporation constitute the main strengths, enabling </a:t>
            </a:r>
            <a:r>
              <a:rPr lang="en-US" sz="2000" b="1" dirty="0"/>
              <a:t>effective salinity management during pre‑crystallization stages critical for Artemia development</a:t>
            </a:r>
            <a:r>
              <a:rPr lang="en-US" sz="2000" dirty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b="1" dirty="0"/>
              <a:t>Primary constraints are non‑biophysical</a:t>
            </a:r>
            <a:r>
              <a:rPr lang="en-US" sz="2000" dirty="0"/>
              <a:t>, including </a:t>
            </a:r>
            <a:r>
              <a:rPr lang="en-US" sz="2000" b="1" dirty="0"/>
              <a:t>limited infrastructure and logistics</a:t>
            </a:r>
            <a:r>
              <a:rPr lang="en-US" sz="2000" dirty="0"/>
              <a:t>, weak hydraulic control, exposure to natural hazards, and low economic integration within existing value chains.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Overall, Artemia integration in Madura is </a:t>
            </a:r>
            <a:r>
              <a:rPr lang="en-US" sz="2000" b="1" dirty="0"/>
              <a:t>technically feasible </a:t>
            </a:r>
            <a:r>
              <a:rPr lang="en-US" sz="2000" dirty="0"/>
              <a:t>but systems requiring targeted improvements in </a:t>
            </a:r>
            <a:r>
              <a:rPr lang="en-US" sz="2000" b="1" dirty="0"/>
              <a:t>water control</a:t>
            </a:r>
            <a:r>
              <a:rPr lang="en-US" sz="2000" dirty="0"/>
              <a:t>, </a:t>
            </a:r>
            <a:r>
              <a:rPr lang="en-US" sz="2000" b="1" dirty="0"/>
              <a:t>infrastructure</a:t>
            </a:r>
            <a:r>
              <a:rPr lang="en-US" sz="2000" dirty="0"/>
              <a:t>, and </a:t>
            </a:r>
            <a:r>
              <a:rPr lang="en-US" sz="2000" b="1" dirty="0"/>
              <a:t>market linkage </a:t>
            </a:r>
            <a:r>
              <a:rPr lang="en-US" sz="2000" dirty="0"/>
              <a:t>to enable scalable and stable production.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24832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223FBA9-EE20-FCD3-9651-5C72EDD53C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20" r="137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9EB413B-AB9B-4935-059E-C6D76B851D99}"/>
              </a:ext>
            </a:extLst>
          </p:cNvPr>
          <p:cNvSpPr/>
          <p:nvPr/>
        </p:nvSpPr>
        <p:spPr>
          <a:xfrm>
            <a:off x="0" y="304800"/>
            <a:ext cx="12020550" cy="634365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3995C6-AA17-5A42-2279-2B382FA32DA8}"/>
              </a:ext>
            </a:extLst>
          </p:cNvPr>
          <p:cNvSpPr txBox="1"/>
          <p:nvPr/>
        </p:nvSpPr>
        <p:spPr>
          <a:xfrm>
            <a:off x="1104900" y="2753350"/>
            <a:ext cx="340029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Tenorite" panose="00000500000000000000" pitchFamily="2" charset="0"/>
              </a:rPr>
              <a:t>Thank you</a:t>
            </a:r>
          </a:p>
          <a:p>
            <a:r>
              <a:rPr lang="en-US" sz="4400" b="1" dirty="0">
                <a:latin typeface="Tenorite" panose="00000500000000000000" pitchFamily="2" charset="0"/>
              </a:rPr>
              <a:t>Terima </a:t>
            </a:r>
            <a:r>
              <a:rPr lang="en-US" sz="4400" b="1" dirty="0" err="1">
                <a:latin typeface="Tenorite" panose="00000500000000000000" pitchFamily="2" charset="0"/>
              </a:rPr>
              <a:t>kasih</a:t>
            </a:r>
            <a:endParaRPr lang="en-ID" sz="4400" b="1" dirty="0">
              <a:latin typeface="Tenorite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15EB0E-DB14-9069-1D2F-44AC7E1F0C9C}"/>
              </a:ext>
            </a:extLst>
          </p:cNvPr>
          <p:cNvSpPr txBox="1"/>
          <p:nvPr/>
        </p:nvSpPr>
        <p:spPr>
          <a:xfrm>
            <a:off x="1104900" y="4769018"/>
            <a:ext cx="84556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enorite" panose="00000500000000000000" pitchFamily="2" charset="0"/>
              </a:rPr>
              <a:t>Gede </a:t>
            </a:r>
            <a:r>
              <a:rPr lang="en-US" sz="2400" b="1" dirty="0" err="1">
                <a:latin typeface="Tenorite" panose="00000500000000000000" pitchFamily="2" charset="0"/>
              </a:rPr>
              <a:t>Suantika</a:t>
            </a:r>
            <a:r>
              <a:rPr lang="en-US" sz="2400" b="1" dirty="0">
                <a:latin typeface="Tenorite" panose="00000500000000000000" pitchFamily="2" charset="0"/>
              </a:rPr>
              <a:t>, Puspitaningasih Sutrisno, Indah Puspitasari</a:t>
            </a:r>
          </a:p>
          <a:p>
            <a:r>
              <a:rPr lang="en-US" sz="2400" b="1" dirty="0">
                <a:latin typeface="Tenorite" panose="00000500000000000000" pitchFamily="2" charset="0"/>
              </a:rPr>
              <a:t>School of Life Science and Technology</a:t>
            </a:r>
          </a:p>
          <a:p>
            <a:r>
              <a:rPr lang="en-US" sz="2400" b="1" dirty="0" err="1">
                <a:latin typeface="Tenorite" panose="00000500000000000000" pitchFamily="2" charset="0"/>
              </a:rPr>
              <a:t>Institut</a:t>
            </a:r>
            <a:r>
              <a:rPr lang="en-US" sz="2400" b="1" dirty="0">
                <a:latin typeface="Tenorite" panose="00000500000000000000" pitchFamily="2" charset="0"/>
              </a:rPr>
              <a:t> Teknologi Bandung</a:t>
            </a:r>
            <a:endParaRPr lang="en-ID" sz="2400" b="1" dirty="0">
              <a:latin typeface="Tenorit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97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62095B2B-2156-6593-535B-4DE9676D5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19" name="Content Placeholder 18" descr="Marker with solid fill">
            <a:extLst>
              <a:ext uri="{FF2B5EF4-FFF2-40B4-BE49-F238E27FC236}">
                <a16:creationId xmlns:a16="http://schemas.microsoft.com/office/drawing/2014/main" id="{FE1E4E04-0FBC-D96B-FA4F-F4D5276EA3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71800" y="3544094"/>
            <a:ext cx="914400" cy="914400"/>
          </a:xfr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058D6990-A1CC-F538-5A9C-F5CB35C69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pic>
        <p:nvPicPr>
          <p:cNvPr id="20" name="Content Placeholder 18" descr="Marker with solid fill">
            <a:extLst>
              <a:ext uri="{FF2B5EF4-FFF2-40B4-BE49-F238E27FC236}">
                <a16:creationId xmlns:a16="http://schemas.microsoft.com/office/drawing/2014/main" id="{C7DFCFA1-9F61-9284-23B8-16BC0AB072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29780" y="684879"/>
            <a:ext cx="483781" cy="48378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34E20BF-169B-6322-9B91-A0373722A92B}"/>
              </a:ext>
            </a:extLst>
          </p:cNvPr>
          <p:cNvSpPr txBox="1"/>
          <p:nvPr/>
        </p:nvSpPr>
        <p:spPr>
          <a:xfrm>
            <a:off x="856299" y="3101904"/>
            <a:ext cx="1360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Surabaya</a:t>
            </a:r>
            <a:endParaRPr lang="en-ID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BF2803-25FC-A21D-7148-318FBD876191}"/>
              </a:ext>
            </a:extLst>
          </p:cNvPr>
          <p:cNvSpPr txBox="1"/>
          <p:nvPr/>
        </p:nvSpPr>
        <p:spPr>
          <a:xfrm>
            <a:off x="9163989" y="926769"/>
            <a:ext cx="1360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Sumenep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D731D0B-E3E0-4820-51F1-A2EE7DE7690B}"/>
              </a:ext>
            </a:extLst>
          </p:cNvPr>
          <p:cNvSpPr txBox="1">
            <a:spLocks/>
          </p:cNvSpPr>
          <p:nvPr/>
        </p:nvSpPr>
        <p:spPr>
          <a:xfrm>
            <a:off x="187947" y="101267"/>
            <a:ext cx="3415224" cy="825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solidFill>
                  <a:schemeClr val="bg1"/>
                </a:solidFill>
              </a:rPr>
              <a:t>Connectivity</a:t>
            </a:r>
          </a:p>
          <a:p>
            <a:r>
              <a:rPr lang="en-US" sz="2400" b="1" noProof="0" dirty="0">
                <a:solidFill>
                  <a:schemeClr val="bg1"/>
                </a:solidFill>
              </a:rPr>
              <a:t>Transportation Network</a:t>
            </a:r>
            <a:endParaRPr lang="en-US" sz="2400" b="1" noProof="1">
              <a:solidFill>
                <a:schemeClr val="bg1"/>
              </a:solidFill>
            </a:endParaRPr>
          </a:p>
        </p:txBody>
      </p:sp>
      <p:pic>
        <p:nvPicPr>
          <p:cNvPr id="35" name="Content Placeholder 18" descr="Marker with solid fill">
            <a:extLst>
              <a:ext uri="{FF2B5EF4-FFF2-40B4-BE49-F238E27FC236}">
                <a16:creationId xmlns:a16="http://schemas.microsoft.com/office/drawing/2014/main" id="{5C370C7D-96A4-57A4-6994-21A1D45AD1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2335" y="3013235"/>
            <a:ext cx="483781" cy="483781"/>
          </a:xfrm>
          <a:prstGeom prst="rect">
            <a:avLst/>
          </a:prstGeom>
        </p:spPr>
      </p:pic>
      <p:pic>
        <p:nvPicPr>
          <p:cNvPr id="37" name="Graphic 36" descr="Take Off with solid fill">
            <a:extLst>
              <a:ext uri="{FF2B5EF4-FFF2-40B4-BE49-F238E27FC236}">
                <a16:creationId xmlns:a16="http://schemas.microsoft.com/office/drawing/2014/main" id="{904D487E-3297-993E-2577-E79B49A4B7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296" b="38363"/>
          <a:stretch>
            <a:fillRect/>
          </a:stretch>
        </p:blipFill>
        <p:spPr>
          <a:xfrm rot="21270813">
            <a:off x="5669571" y="340824"/>
            <a:ext cx="560023" cy="29312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91F1F7-12D5-BE19-3FAF-4F2BE632DF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14343">
            <a:off x="2446646" y="1684449"/>
            <a:ext cx="596313" cy="370291"/>
          </a:xfrm>
          <a:prstGeom prst="rect">
            <a:avLst/>
          </a:prstGeom>
        </p:spPr>
      </p:pic>
      <p:pic>
        <p:nvPicPr>
          <p:cNvPr id="62" name="Graphic 61" descr="Take Off with solid fill">
            <a:extLst>
              <a:ext uri="{FF2B5EF4-FFF2-40B4-BE49-F238E27FC236}">
                <a16:creationId xmlns:a16="http://schemas.microsoft.com/office/drawing/2014/main" id="{5DDA465F-D4AC-4008-5C11-52770F89B5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9296" b="38363"/>
          <a:stretch>
            <a:fillRect/>
          </a:stretch>
        </p:blipFill>
        <p:spPr>
          <a:xfrm rot="1574957">
            <a:off x="9594743" y="513470"/>
            <a:ext cx="560023" cy="293122"/>
          </a:xfrm>
          <a:prstGeom prst="rect">
            <a:avLst/>
          </a:prstGeom>
        </p:spPr>
      </p:pic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55B9AC9E-2EA7-2FC6-332F-8DC896F05CD7}"/>
              </a:ext>
            </a:extLst>
          </p:cNvPr>
          <p:cNvSpPr/>
          <p:nvPr/>
        </p:nvSpPr>
        <p:spPr>
          <a:xfrm>
            <a:off x="780288" y="495255"/>
            <a:ext cx="9619488" cy="2857545"/>
          </a:xfrm>
          <a:custGeom>
            <a:avLst/>
            <a:gdLst>
              <a:gd name="csX0" fmla="*/ 0 w 9619488"/>
              <a:gd name="csY0" fmla="*/ 2857545 h 2857545"/>
              <a:gd name="csX1" fmla="*/ 1011936 w 9619488"/>
              <a:gd name="csY1" fmla="*/ 2260137 h 2857545"/>
              <a:gd name="csX2" fmla="*/ 2450592 w 9619488"/>
              <a:gd name="csY2" fmla="*/ 1357929 h 2857545"/>
              <a:gd name="csX3" fmla="*/ 3950208 w 9619488"/>
              <a:gd name="csY3" fmla="*/ 614217 h 2857545"/>
              <a:gd name="csX4" fmla="*/ 5620512 w 9619488"/>
              <a:gd name="csY4" fmla="*/ 114345 h 2857545"/>
              <a:gd name="csX5" fmla="*/ 7034784 w 9619488"/>
              <a:gd name="csY5" fmla="*/ 4617 h 2857545"/>
              <a:gd name="csX6" fmla="*/ 8619744 w 9619488"/>
              <a:gd name="csY6" fmla="*/ 211881 h 2857545"/>
              <a:gd name="csX7" fmla="*/ 9619488 w 9619488"/>
              <a:gd name="csY7" fmla="*/ 516681 h 2857545"/>
              <a:gd name="csX8" fmla="*/ 9619488 w 9619488"/>
              <a:gd name="csY8" fmla="*/ 516681 h 28575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619488" h="2857545">
                <a:moveTo>
                  <a:pt x="0" y="2857545"/>
                </a:moveTo>
                <a:cubicBezTo>
                  <a:pt x="305816" y="2674665"/>
                  <a:pt x="603504" y="2510073"/>
                  <a:pt x="1011936" y="2260137"/>
                </a:cubicBezTo>
                <a:cubicBezTo>
                  <a:pt x="1420368" y="2010201"/>
                  <a:pt x="1960880" y="1632249"/>
                  <a:pt x="2450592" y="1357929"/>
                </a:cubicBezTo>
                <a:cubicBezTo>
                  <a:pt x="2940304" y="1083609"/>
                  <a:pt x="3421888" y="821481"/>
                  <a:pt x="3950208" y="614217"/>
                </a:cubicBezTo>
                <a:cubicBezTo>
                  <a:pt x="4478528" y="406953"/>
                  <a:pt x="5106416" y="215945"/>
                  <a:pt x="5620512" y="114345"/>
                </a:cubicBezTo>
                <a:cubicBezTo>
                  <a:pt x="6134608" y="12745"/>
                  <a:pt x="6534912" y="-11639"/>
                  <a:pt x="7034784" y="4617"/>
                </a:cubicBezTo>
                <a:cubicBezTo>
                  <a:pt x="7534656" y="20873"/>
                  <a:pt x="8188960" y="126537"/>
                  <a:pt x="8619744" y="211881"/>
                </a:cubicBezTo>
                <a:cubicBezTo>
                  <a:pt x="9050528" y="297225"/>
                  <a:pt x="9619488" y="516681"/>
                  <a:pt x="9619488" y="516681"/>
                </a:cubicBezTo>
                <a:lnTo>
                  <a:pt x="9619488" y="516681"/>
                </a:lnTo>
              </a:path>
            </a:pathLst>
          </a:custGeom>
          <a:noFill/>
          <a:ln w="127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" name="Graphic 4" descr="Car with solid fill">
            <a:extLst>
              <a:ext uri="{FF2B5EF4-FFF2-40B4-BE49-F238E27FC236}">
                <a16:creationId xmlns:a16="http://schemas.microsoft.com/office/drawing/2014/main" id="{336534B1-5B94-B005-E0B4-784821D058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3322" y="2747967"/>
            <a:ext cx="349002" cy="349002"/>
          </a:xfrm>
          <a:prstGeom prst="rect">
            <a:avLst/>
          </a:prstGeom>
        </p:spPr>
      </p:pic>
      <p:pic>
        <p:nvPicPr>
          <p:cNvPr id="6" name="Graphic 5" descr="Car with solid fill">
            <a:extLst>
              <a:ext uri="{FF2B5EF4-FFF2-40B4-BE49-F238E27FC236}">
                <a16:creationId xmlns:a16="http://schemas.microsoft.com/office/drawing/2014/main" id="{99A6B50F-1F1C-970B-62A7-8007640578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776442">
            <a:off x="1488161" y="1545798"/>
            <a:ext cx="349002" cy="349002"/>
          </a:xfrm>
          <a:prstGeom prst="rect">
            <a:avLst/>
          </a:prstGeom>
        </p:spPr>
      </p:pic>
      <p:pic>
        <p:nvPicPr>
          <p:cNvPr id="7" name="Graphic 6" descr="Car with solid fill">
            <a:extLst>
              <a:ext uri="{FF2B5EF4-FFF2-40B4-BE49-F238E27FC236}">
                <a16:creationId xmlns:a16="http://schemas.microsoft.com/office/drawing/2014/main" id="{1E06C3E0-B305-2F1A-3205-176D5406BC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03412" y="1781203"/>
            <a:ext cx="349002" cy="3490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45E359-5796-EE93-8A21-961D1854E1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4444" y="93829"/>
            <a:ext cx="347502" cy="542591"/>
          </a:xfrm>
          <a:prstGeom prst="rect">
            <a:avLst/>
          </a:prstGeom>
        </p:spPr>
      </p:pic>
      <p:sp>
        <p:nvSpPr>
          <p:cNvPr id="4" name="Content Placeholder 32">
            <a:extLst>
              <a:ext uri="{FF2B5EF4-FFF2-40B4-BE49-F238E27FC236}">
                <a16:creationId xmlns:a16="http://schemas.microsoft.com/office/drawing/2014/main" id="{D7B704C6-5B52-4A4E-68BF-DBB689F92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0880" y="3875958"/>
            <a:ext cx="5676943" cy="28161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noProof="1"/>
              <a:t>The </a:t>
            </a:r>
            <a:r>
              <a:rPr lang="en-US" sz="1800" b="1" noProof="1"/>
              <a:t>sea-salt farming area </a:t>
            </a:r>
            <a:r>
              <a:rPr lang="en-US" sz="1800" noProof="1"/>
              <a:t>is in Sumenep Regency, eastern Madura Island, East Java Indonesia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1" noProof="1"/>
              <a:t>Primary hub</a:t>
            </a:r>
            <a:r>
              <a:rPr lang="en-US" sz="1800" noProof="1"/>
              <a:t>: </a:t>
            </a:r>
            <a:r>
              <a:rPr lang="en-US" sz="1800" b="1" noProof="1"/>
              <a:t>Surabaya (Tanjung Perak Port)  </a:t>
            </a:r>
            <a:r>
              <a:rPr lang="en-US" sz="1800" noProof="1"/>
              <a:t>serves as the primary transportation gateway of East Java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noProof="1"/>
              <a:t>Land routes:  </a:t>
            </a:r>
            <a:r>
              <a:rPr lang="en-US" sz="1800" b="1" noProof="1"/>
              <a:t>Suramadu bridge </a:t>
            </a:r>
            <a:r>
              <a:rPr lang="en-US" sz="1800" noProof="1"/>
              <a:t>and national provincial roads (Bangkalan, Sampang, Pamekasan, Sumenep).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noProof="1"/>
              <a:t>Distance &amp; travel time from Surabaya to Sumenep: approx. </a:t>
            </a:r>
            <a:r>
              <a:rPr lang="en-US" sz="1800" b="1" noProof="1"/>
              <a:t>168 – 175 km, with 4.5-6 hours </a:t>
            </a:r>
            <a:r>
              <a:rPr lang="en-US" sz="1800" noProof="1"/>
              <a:t>by car.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A0DD27-D7A3-D229-C4FF-EDA08914FDB1}"/>
              </a:ext>
            </a:extLst>
          </p:cNvPr>
          <p:cNvSpPr txBox="1"/>
          <p:nvPr/>
        </p:nvSpPr>
        <p:spPr>
          <a:xfrm>
            <a:off x="6242324" y="3875958"/>
            <a:ext cx="587962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noProof="1"/>
              <a:t>Road condition: </a:t>
            </a:r>
            <a:r>
              <a:rPr lang="en-US" sz="1800" b="1" noProof="1"/>
              <a:t>continuous network of national and provincial roads</a:t>
            </a:r>
            <a:r>
              <a:rPr lang="en-US" sz="1800" noProof="1"/>
              <a:t>, generally paved and in good condition.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noProof="1"/>
              <a:t>Air routes: </a:t>
            </a:r>
            <a:r>
              <a:rPr lang="en-US" sz="1800" b="1" noProof="1"/>
              <a:t>Trunojoyo Airport</a:t>
            </a:r>
            <a:r>
              <a:rPr lang="en-US" sz="1800" noProof="1"/>
              <a:t>, </a:t>
            </a:r>
            <a:r>
              <a:rPr lang="en-US" sz="1800" b="1" noProof="1"/>
              <a:t>Sumenep </a:t>
            </a:r>
            <a:r>
              <a:rPr lang="en-US" b="1" noProof="1"/>
              <a:t> </a:t>
            </a:r>
            <a:r>
              <a:rPr lang="en-US" noProof="1"/>
              <a:t>with </a:t>
            </a:r>
            <a:r>
              <a:rPr lang="en-US" sz="1800" noProof="1"/>
              <a:t>small aircraft only and  limited regional flights)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noProof="1"/>
              <a:t>Sea routes: </a:t>
            </a:r>
            <a:r>
              <a:rPr lang="en-US" b="1" noProof="1"/>
              <a:t>Kalianget &amp; Gersik Putih Port </a:t>
            </a:r>
            <a:r>
              <a:rPr lang="en-US" noProof="1"/>
              <a:t>limited to small inter-island connectivity (Sapudi, Raas, Kangean, Masalembu)</a:t>
            </a:r>
            <a:endParaRPr lang="en-US" sz="1800" noProof="1"/>
          </a:p>
        </p:txBody>
      </p:sp>
      <p:pic>
        <p:nvPicPr>
          <p:cNvPr id="13" name="Graphic 12" descr="Bridge scene with solid fill">
            <a:extLst>
              <a:ext uri="{FF2B5EF4-FFF2-40B4-BE49-F238E27FC236}">
                <a16:creationId xmlns:a16="http://schemas.microsoft.com/office/drawing/2014/main" id="{0436DC37-7BD2-9748-016D-687D4E6AE8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5570" y="2566665"/>
            <a:ext cx="343945" cy="343945"/>
          </a:xfrm>
          <a:prstGeom prst="rect">
            <a:avLst/>
          </a:prstGeom>
        </p:spPr>
      </p:pic>
      <p:pic>
        <p:nvPicPr>
          <p:cNvPr id="18" name="Graphic 17" descr="Tug boat with solid fill">
            <a:extLst>
              <a:ext uri="{FF2B5EF4-FFF2-40B4-BE49-F238E27FC236}">
                <a16:creationId xmlns:a16="http://schemas.microsoft.com/office/drawing/2014/main" id="{A121F096-6261-4727-867D-3D2AFCB655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09025" y="1385139"/>
            <a:ext cx="388222" cy="3882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290CD33-F1CB-329A-E1E8-B55482D2422A}"/>
              </a:ext>
            </a:extLst>
          </p:cNvPr>
          <p:cNvSpPr txBox="1"/>
          <p:nvPr/>
        </p:nvSpPr>
        <p:spPr>
          <a:xfrm>
            <a:off x="258975" y="2303881"/>
            <a:ext cx="1719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Suramadu Bridge</a:t>
            </a:r>
            <a:endParaRPr lang="en-ID" sz="14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F49BF7-D2DE-ABCA-0E02-E8ED673CAD65}"/>
              </a:ext>
            </a:extLst>
          </p:cNvPr>
          <p:cNvSpPr txBox="1"/>
          <p:nvPr/>
        </p:nvSpPr>
        <p:spPr>
          <a:xfrm>
            <a:off x="10613561" y="1735674"/>
            <a:ext cx="104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Kalianget </a:t>
            </a:r>
          </a:p>
          <a:p>
            <a:r>
              <a:rPr lang="en-US" sz="1400" dirty="0">
                <a:solidFill>
                  <a:schemeClr val="bg1"/>
                </a:solidFill>
              </a:rPr>
              <a:t>Port</a:t>
            </a:r>
            <a:endParaRPr lang="en-ID" sz="1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97A9D6-265F-9556-0FCE-D261685F6B7C}"/>
              </a:ext>
            </a:extLst>
          </p:cNvPr>
          <p:cNvSpPr/>
          <p:nvPr/>
        </p:nvSpPr>
        <p:spPr>
          <a:xfrm>
            <a:off x="9170519" y="915322"/>
            <a:ext cx="2397066" cy="1651343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DA98BD-9847-152D-6DEB-BCDA5A200AC0}"/>
              </a:ext>
            </a:extLst>
          </p:cNvPr>
          <p:cNvSpPr/>
          <p:nvPr/>
        </p:nvSpPr>
        <p:spPr>
          <a:xfrm>
            <a:off x="6572268" y="2303881"/>
            <a:ext cx="1360967" cy="117904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DA5AFC-944A-453A-07F0-840A9C149769}"/>
              </a:ext>
            </a:extLst>
          </p:cNvPr>
          <p:cNvSpPr txBox="1"/>
          <p:nvPr/>
        </p:nvSpPr>
        <p:spPr>
          <a:xfrm>
            <a:off x="6388336" y="2303881"/>
            <a:ext cx="168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Pamekasan</a:t>
            </a:r>
          </a:p>
        </p:txBody>
      </p:sp>
    </p:spTree>
    <p:extLst>
      <p:ext uri="{BB962C8B-B14F-4D97-AF65-F5344CB8AC3E}">
        <p14:creationId xmlns:p14="http://schemas.microsoft.com/office/powerpoint/2010/main" val="404556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9EB7F-05BF-AB7E-D3FF-70117D404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ontent Placeholder 42">
            <a:extLst>
              <a:ext uri="{FF2B5EF4-FFF2-40B4-BE49-F238E27FC236}">
                <a16:creationId xmlns:a16="http://schemas.microsoft.com/office/drawing/2014/main" id="{4EC26039-76E2-4BBD-F4E0-F3595F11B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5687" y="239358"/>
            <a:ext cx="8368004" cy="1074392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Condition overview of Sea salt ponds in </a:t>
            </a:r>
            <a:r>
              <a:rPr lang="en-US" sz="2400" b="1" dirty="0" err="1"/>
              <a:t>Sumenep</a:t>
            </a:r>
            <a:r>
              <a:rPr lang="en-US" sz="2400" b="1" dirty="0"/>
              <a:t> area;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D" sz="1800" b="1" noProof="1"/>
              <a:t>1.  Gersik Putih (GP)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D" sz="1800" b="1" noProof="1"/>
              <a:t>2.  Pinggir Papas (PP)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0DF4C0-5F05-20D6-ED08-5F46FA9BD1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937" y="0"/>
            <a:ext cx="3102064" cy="18957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0A1B60-5A90-A7A0-5908-6937E9B2A88E}"/>
              </a:ext>
            </a:extLst>
          </p:cNvPr>
          <p:cNvSpPr txBox="1"/>
          <p:nvPr/>
        </p:nvSpPr>
        <p:spPr>
          <a:xfrm>
            <a:off x="345687" y="1852608"/>
            <a:ext cx="5059961" cy="49859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noProof="1"/>
              <a:t>Gersik Putih (GP) and Pinggir Papas (PP) are well-established </a:t>
            </a:r>
            <a:r>
              <a:rPr lang="en-US" b="1" noProof="1"/>
              <a:t>salt-producing areas </a:t>
            </a:r>
            <a:r>
              <a:rPr lang="en-US" noProof="1"/>
              <a:t>in Sumenep Regency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noProof="1"/>
              <a:t>Physicocemical conditions are favorable for </a:t>
            </a:r>
            <a:r>
              <a:rPr lang="en-US" b="1" noProof="1"/>
              <a:t>high-quality raw salt </a:t>
            </a:r>
            <a:r>
              <a:rPr lang="en-US" noProof="1"/>
              <a:t>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1"/>
              <a:t>Proximity to Sumenep town: </a:t>
            </a:r>
          </a:p>
          <a:p>
            <a:pPr marL="554038" indent="-285750">
              <a:spcAft>
                <a:spcPts val="1200"/>
              </a:spcAft>
              <a:buFont typeface="Cambria" panose="02040503050406030204" pitchFamily="18" charset="0"/>
              <a:buChar char="-"/>
            </a:pPr>
            <a:r>
              <a:rPr lang="en-US" b="1" noProof="1"/>
              <a:t>GP </a:t>
            </a:r>
            <a:r>
              <a:rPr lang="en-US" noProof="1"/>
              <a:t>is located approximately </a:t>
            </a:r>
            <a:r>
              <a:rPr lang="en-US" b="1" noProof="1"/>
              <a:t>36-38 km from Sumenep town</a:t>
            </a:r>
            <a:r>
              <a:rPr lang="en-US" noProof="1"/>
              <a:t> (30-40 minutes by road), adjacent to </a:t>
            </a:r>
            <a:r>
              <a:rPr lang="en-US" b="1" noProof="1"/>
              <a:t>Gersik Putih Port</a:t>
            </a:r>
            <a:r>
              <a:rPr lang="en-US" noProof="1"/>
              <a:t>, road access limited, salt </a:t>
            </a:r>
            <a:r>
              <a:rPr lang="en-US" b="1" noProof="1"/>
              <a:t>transported by boat </a:t>
            </a:r>
            <a:r>
              <a:rPr lang="en-US" noProof="1"/>
              <a:t>to wider road areas.</a:t>
            </a:r>
            <a:endParaRPr lang="en-ID" noProof="1"/>
          </a:p>
          <a:p>
            <a:pPr marL="554038" indent="-285750">
              <a:spcAft>
                <a:spcPts val="1200"/>
              </a:spcAft>
              <a:buFont typeface="Cambria" panose="02040503050406030204" pitchFamily="18" charset="0"/>
              <a:buChar char="-"/>
            </a:pPr>
            <a:r>
              <a:rPr lang="en-ID" b="1" noProof="1"/>
              <a:t>PP</a:t>
            </a:r>
            <a:r>
              <a:rPr lang="en-ID" noProof="1"/>
              <a:t> is located about </a:t>
            </a:r>
            <a:r>
              <a:rPr lang="en-ID" b="1" noProof="1"/>
              <a:t>11-13 km from Sumenep </a:t>
            </a:r>
            <a:r>
              <a:rPr lang="en-ID" noProof="1"/>
              <a:t>town (20-30 minutes by road), inland with estuarine water source, </a:t>
            </a:r>
            <a:r>
              <a:rPr lang="en-ID" b="1" noProof="1"/>
              <a:t>moderate road networks to Gersik Putih Port .</a:t>
            </a:r>
            <a:endParaRPr lang="en-US" b="1" noProof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B055D4-EFBE-18B6-AEB0-17D6D68EEF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764096"/>
            <a:ext cx="2965106" cy="10743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5092DF-9315-4915-BBFC-56F0435E3D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74537" y="6234440"/>
            <a:ext cx="347502" cy="5425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CF130A-ABC8-1985-545E-ACB71CA50F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75611" y="1937385"/>
            <a:ext cx="6616390" cy="492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0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8CE72-6BB7-4835-5EC9-CB8EE4761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ontent Placeholder 42">
            <a:extLst>
              <a:ext uri="{FF2B5EF4-FFF2-40B4-BE49-F238E27FC236}">
                <a16:creationId xmlns:a16="http://schemas.microsoft.com/office/drawing/2014/main" id="{6F4E48E6-63B8-890D-24BD-45371B397819}"/>
              </a:ext>
            </a:extLst>
          </p:cNvPr>
          <p:cNvSpPr txBox="1">
            <a:spLocks/>
          </p:cNvSpPr>
          <p:nvPr/>
        </p:nvSpPr>
        <p:spPr>
          <a:xfrm>
            <a:off x="6623824" y="82536"/>
            <a:ext cx="5319132" cy="8589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dirty="0"/>
              <a:t>Salt pond Structure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dirty="0"/>
              <a:t>at </a:t>
            </a:r>
            <a:r>
              <a:rPr lang="en-US" b="1" noProof="1"/>
              <a:t>Gersik Putih (GP)</a:t>
            </a:r>
            <a:endParaRPr lang="en-ID" b="1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3BB8E8-73E0-7ACC-5E37-02F94D0C5FB2}"/>
              </a:ext>
            </a:extLst>
          </p:cNvPr>
          <p:cNvSpPr txBox="1"/>
          <p:nvPr/>
        </p:nvSpPr>
        <p:spPr>
          <a:xfrm>
            <a:off x="6623824" y="941489"/>
            <a:ext cx="5452947" cy="58169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Salt pond layout: </a:t>
            </a:r>
            <a:r>
              <a:rPr lang="en-US" noProof="1"/>
              <a:t>inlet/outlet canal, storage ponds, evaporation ponds, brine concentration ponds, canal distribution, and pond bunds.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Direct seawater intake: </a:t>
            </a:r>
            <a:r>
              <a:rPr lang="en-US" noProof="1"/>
              <a:t>water enters from canal distribution through inlet/outlet without sluice gate control, relying on tidal flow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Water flow system: </a:t>
            </a:r>
            <a:r>
              <a:rPr lang="en-US" noProof="1"/>
              <a:t>seawater enters via inlet, stored in storage ponds, distributed through canal, processed in evaporation ponds, concentrated in brine ponds, crystallization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en-US" b="1" noProof="1"/>
              <a:t>Functional roles: </a:t>
            </a:r>
          </a:p>
          <a:p>
            <a:pPr marL="534988" indent="-268288">
              <a:buFont typeface="Cambria" panose="02040503050406030204" pitchFamily="18" charset="0"/>
              <a:buChar char="-"/>
            </a:pPr>
            <a:r>
              <a:rPr lang="en-US" noProof="1"/>
              <a:t>Storage ponds: initial seawater reservoir</a:t>
            </a:r>
          </a:p>
          <a:p>
            <a:pPr marL="534988" indent="-268288">
              <a:buFont typeface="Cambria" panose="02040503050406030204" pitchFamily="18" charset="0"/>
              <a:buChar char="-"/>
            </a:pPr>
            <a:r>
              <a:rPr lang="en-US" noProof="1"/>
              <a:t>Evaporation ponds: gradually salinity increase</a:t>
            </a:r>
          </a:p>
          <a:p>
            <a:pPr marL="534988" indent="-268288">
              <a:buFont typeface="Cambria" panose="02040503050406030204" pitchFamily="18" charset="0"/>
              <a:buChar char="-"/>
            </a:pPr>
            <a:r>
              <a:rPr lang="en-US" noProof="1"/>
              <a:t>Brine concentration ponds: final stage before crystallization</a:t>
            </a:r>
          </a:p>
          <a:p>
            <a:pPr marL="534988" indent="-268288">
              <a:buFont typeface="Cambria" panose="02040503050406030204" pitchFamily="18" charset="0"/>
              <a:buChar char="-"/>
            </a:pPr>
            <a:r>
              <a:rPr lang="en-US" noProof="1"/>
              <a:t>Canal distribution: regulates water flow from source to storage ponds</a:t>
            </a:r>
          </a:p>
          <a:p>
            <a:pPr marL="534988" indent="-268288">
              <a:buFont typeface="Cambria" panose="02040503050406030204" pitchFamily="18" charset="0"/>
              <a:buChar char="-"/>
            </a:pPr>
            <a:r>
              <a:rPr lang="en-US" noProof="1"/>
              <a:t>Sea dike: embarkment protection against wave intrusion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44DDE6-215A-8190-DAF0-33F67357F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489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B3070-1336-A78D-DC70-4D248C143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val 46">
            <a:extLst>
              <a:ext uri="{FF2B5EF4-FFF2-40B4-BE49-F238E27FC236}">
                <a16:creationId xmlns:a16="http://schemas.microsoft.com/office/drawing/2014/main" id="{757F711F-D43D-57EB-987D-A15B64B48984}"/>
              </a:ext>
            </a:extLst>
          </p:cNvPr>
          <p:cNvSpPr/>
          <p:nvPr/>
        </p:nvSpPr>
        <p:spPr>
          <a:xfrm>
            <a:off x="10846391" y="5393293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73EF505-C9A9-BF44-760C-2117725A5D74}"/>
              </a:ext>
            </a:extLst>
          </p:cNvPr>
          <p:cNvSpPr/>
          <p:nvPr/>
        </p:nvSpPr>
        <p:spPr>
          <a:xfrm>
            <a:off x="9719515" y="3875549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B19CCCE-F608-7A95-FC83-1C67D8A2B9BD}"/>
              </a:ext>
            </a:extLst>
          </p:cNvPr>
          <p:cNvSpPr/>
          <p:nvPr/>
        </p:nvSpPr>
        <p:spPr>
          <a:xfrm>
            <a:off x="9909889" y="4064579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9BB945C-28AD-3021-0502-9B424D97C0DA}"/>
              </a:ext>
            </a:extLst>
          </p:cNvPr>
          <p:cNvSpPr/>
          <p:nvPr/>
        </p:nvSpPr>
        <p:spPr>
          <a:xfrm>
            <a:off x="9473082" y="3568334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7AE804B-82CB-16AD-F1EA-ADFD7A3179C6}"/>
              </a:ext>
            </a:extLst>
          </p:cNvPr>
          <p:cNvSpPr/>
          <p:nvPr/>
        </p:nvSpPr>
        <p:spPr>
          <a:xfrm>
            <a:off x="8762714" y="2849259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FA28793-883B-8E0E-6E83-6DC86468232C}"/>
              </a:ext>
            </a:extLst>
          </p:cNvPr>
          <p:cNvSpPr/>
          <p:nvPr/>
        </p:nvSpPr>
        <p:spPr>
          <a:xfrm>
            <a:off x="8749905" y="2650947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6D1F1A3-F11C-7395-4B21-6A1A0D7D25F4}"/>
              </a:ext>
            </a:extLst>
          </p:cNvPr>
          <p:cNvSpPr/>
          <p:nvPr/>
        </p:nvSpPr>
        <p:spPr>
          <a:xfrm>
            <a:off x="8416533" y="2727768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07BF2DA-C756-D66C-EA18-930F407F431F}"/>
              </a:ext>
            </a:extLst>
          </p:cNvPr>
          <p:cNvSpPr/>
          <p:nvPr/>
        </p:nvSpPr>
        <p:spPr>
          <a:xfrm>
            <a:off x="8005463" y="2828411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FDAE50C-B9AD-C27B-D005-1294521E8677}"/>
              </a:ext>
            </a:extLst>
          </p:cNvPr>
          <p:cNvSpPr/>
          <p:nvPr/>
        </p:nvSpPr>
        <p:spPr>
          <a:xfrm>
            <a:off x="8767277" y="3057534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73C96B2-6919-B2F1-8051-9F1223C7A40F}"/>
              </a:ext>
            </a:extLst>
          </p:cNvPr>
          <p:cNvSpPr txBox="1"/>
          <p:nvPr/>
        </p:nvSpPr>
        <p:spPr>
          <a:xfrm>
            <a:off x="10649791" y="5169457"/>
            <a:ext cx="495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 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C5E6F2E-5651-CC52-9890-9FCF8CDB85D2}"/>
              </a:ext>
            </a:extLst>
          </p:cNvPr>
          <p:cNvSpPr txBox="1"/>
          <p:nvPr/>
        </p:nvSpPr>
        <p:spPr>
          <a:xfrm>
            <a:off x="9713289" y="4160473"/>
            <a:ext cx="495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 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3C08AB8-B4A9-83D7-BBBF-563135827A29}"/>
              </a:ext>
            </a:extLst>
          </p:cNvPr>
          <p:cNvSpPr txBox="1"/>
          <p:nvPr/>
        </p:nvSpPr>
        <p:spPr>
          <a:xfrm>
            <a:off x="9764616" y="3781418"/>
            <a:ext cx="495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 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3B14A19-4545-5688-554B-FE2924B0E8B3}"/>
              </a:ext>
            </a:extLst>
          </p:cNvPr>
          <p:cNvSpPr txBox="1"/>
          <p:nvPr/>
        </p:nvSpPr>
        <p:spPr>
          <a:xfrm>
            <a:off x="9274989" y="3341921"/>
            <a:ext cx="495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 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E081A6-9750-1D6A-17D2-147ABB8FE623}"/>
              </a:ext>
            </a:extLst>
          </p:cNvPr>
          <p:cNvSpPr txBox="1"/>
          <p:nvPr/>
        </p:nvSpPr>
        <p:spPr>
          <a:xfrm>
            <a:off x="8801232" y="2763924"/>
            <a:ext cx="495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 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E7C020E-167A-84C1-DECC-A2C5BC76F096}"/>
              </a:ext>
            </a:extLst>
          </p:cNvPr>
          <p:cNvSpPr txBox="1"/>
          <p:nvPr/>
        </p:nvSpPr>
        <p:spPr>
          <a:xfrm>
            <a:off x="8614427" y="3123926"/>
            <a:ext cx="495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 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9FE962F-D593-DF37-77B1-DDF2956BD3C3}"/>
              </a:ext>
            </a:extLst>
          </p:cNvPr>
          <p:cNvSpPr txBox="1"/>
          <p:nvPr/>
        </p:nvSpPr>
        <p:spPr>
          <a:xfrm>
            <a:off x="8798645" y="2573285"/>
            <a:ext cx="495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 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0767C81-9C5A-4C22-763F-61C63354322F}"/>
              </a:ext>
            </a:extLst>
          </p:cNvPr>
          <p:cNvSpPr txBox="1"/>
          <p:nvPr/>
        </p:nvSpPr>
        <p:spPr>
          <a:xfrm>
            <a:off x="8148284" y="2506893"/>
            <a:ext cx="741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GPPT 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D592631-13D0-7808-11FA-49EA41791E42}"/>
              </a:ext>
            </a:extLst>
          </p:cNvPr>
          <p:cNvSpPr txBox="1"/>
          <p:nvPr/>
        </p:nvSpPr>
        <p:spPr>
          <a:xfrm>
            <a:off x="7424833" y="2755325"/>
            <a:ext cx="678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1">
                <a:solidFill>
                  <a:schemeClr val="bg1"/>
                </a:solidFill>
              </a:rPr>
              <a:t>GPPT 1</a:t>
            </a:r>
          </a:p>
        </p:txBody>
      </p:sp>
      <p:sp>
        <p:nvSpPr>
          <p:cNvPr id="86" name="Content Placeholder 42">
            <a:extLst>
              <a:ext uri="{FF2B5EF4-FFF2-40B4-BE49-F238E27FC236}">
                <a16:creationId xmlns:a16="http://schemas.microsoft.com/office/drawing/2014/main" id="{31DAC7D1-0714-5B01-2BA4-6DC5BE4B1756}"/>
              </a:ext>
            </a:extLst>
          </p:cNvPr>
          <p:cNvSpPr txBox="1">
            <a:spLocks/>
          </p:cNvSpPr>
          <p:nvPr/>
        </p:nvSpPr>
        <p:spPr>
          <a:xfrm>
            <a:off x="136138" y="144966"/>
            <a:ext cx="5840916" cy="8589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dirty="0"/>
              <a:t>Sampling Points at </a:t>
            </a:r>
            <a:r>
              <a:rPr lang="en-US" sz="2400" b="1" noProof="1"/>
              <a:t>Gersik Putih (GP)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b="1" noProof="1"/>
              <a:t>(Physicochemical water parameters)</a:t>
            </a:r>
            <a:endParaRPr lang="en-ID" sz="2000" b="1" noProof="1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3B7A670-77C5-ECD7-C0FD-6179F065A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5999" y="0"/>
            <a:ext cx="6124127" cy="68266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B827016-E44E-ECE8-E2BD-31DB73538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593" y="6284055"/>
            <a:ext cx="347502" cy="542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15C714-7BBB-FC73-0762-C9661CC84CD8}"/>
              </a:ext>
            </a:extLst>
          </p:cNvPr>
          <p:cNvSpPr txBox="1"/>
          <p:nvPr/>
        </p:nvSpPr>
        <p:spPr>
          <a:xfrm>
            <a:off x="136138" y="1240501"/>
            <a:ext cx="5711936" cy="530914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Sampling site: </a:t>
            </a:r>
            <a:r>
              <a:rPr lang="en-US" noProof="1"/>
              <a:t>GP0 – GP7 and GPPT1-GPPT2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Condition of site: </a:t>
            </a:r>
            <a:r>
              <a:rPr lang="en-US" noProof="1"/>
              <a:t>salt production has not yet started, so sampling focused on raw seawater inflow.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noProof="1"/>
              <a:t>Coverage of production stage (baseline only) :</a:t>
            </a:r>
          </a:p>
          <a:p>
            <a:pPr marL="534988" indent="-285750">
              <a:buFont typeface="Cambria" panose="02040503050406030204" pitchFamily="18" charset="0"/>
              <a:buChar char="-"/>
            </a:pPr>
            <a:r>
              <a:rPr lang="en-US" noProof="1"/>
              <a:t>GP0 – GP7: canal distribution and storage pond (inlet/outlet, direct tidal inflow without sluice gate)</a:t>
            </a:r>
          </a:p>
          <a:p>
            <a:pPr marL="534988" indent="-285750">
              <a:buFont typeface="Cambria" panose="02040503050406030204" pitchFamily="18" charset="0"/>
              <a:buChar char="-"/>
            </a:pPr>
            <a:r>
              <a:rPr lang="en-US" noProof="1"/>
              <a:t>GP2, GP4, GP6: evaporation ponds (currently inactive, only filled with incoming water)</a:t>
            </a:r>
          </a:p>
          <a:p>
            <a:pPr marL="534988" indent="-285750">
              <a:buFont typeface="Cambria" panose="02040503050406030204" pitchFamily="18" charset="0"/>
              <a:buChar char="-"/>
            </a:pPr>
            <a:r>
              <a:rPr lang="en-US" noProof="1"/>
              <a:t>GP3: brine concentration pond (baseline water condition only)</a:t>
            </a:r>
          </a:p>
          <a:p>
            <a:pPr marL="534988" indent="-285750">
              <a:buFont typeface="Cambria" panose="02040503050406030204" pitchFamily="18" charset="0"/>
              <a:buChar char="-"/>
            </a:pPr>
            <a:r>
              <a:rPr lang="en-US" noProof="1"/>
              <a:t>GP5: seawater source and sea dike</a:t>
            </a:r>
          </a:p>
          <a:p>
            <a:pPr marL="534988" indent="-285750">
              <a:buFont typeface="Cambria" panose="02040503050406030204" pitchFamily="18" charset="0"/>
              <a:buChar char="-"/>
            </a:pPr>
            <a:r>
              <a:rPr lang="en-US" noProof="1"/>
              <a:t>GP7: canal distribution</a:t>
            </a:r>
          </a:p>
          <a:p>
            <a:pPr marL="534988" indent="-285750">
              <a:buFont typeface="Cambria" panose="02040503050406030204" pitchFamily="18" charset="0"/>
              <a:buChar char="-"/>
            </a:pPr>
            <a:r>
              <a:rPr lang="en-US" noProof="1"/>
              <a:t>GPPT1: brine concentration ponds</a:t>
            </a:r>
          </a:p>
          <a:p>
            <a:pPr marL="534988" indent="-285750">
              <a:buFont typeface="Cambria" panose="02040503050406030204" pitchFamily="18" charset="0"/>
              <a:buChar char="-"/>
            </a:pPr>
            <a:r>
              <a:rPr lang="en-US" noProof="1"/>
              <a:t>GPPT2: additional canal distribution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Purpose of sampling:  </a:t>
            </a:r>
            <a:r>
              <a:rPr lang="en-US" noProof="1"/>
              <a:t>to measure salinity and water quality of incoming seawater under non-operational conditions; provides baseline physicochemical data before salt production cycle begins.</a:t>
            </a:r>
          </a:p>
        </p:txBody>
      </p:sp>
    </p:spTree>
    <p:extLst>
      <p:ext uri="{BB962C8B-B14F-4D97-AF65-F5344CB8AC3E}">
        <p14:creationId xmlns:p14="http://schemas.microsoft.com/office/powerpoint/2010/main" val="57922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D43A8-ABC1-69B6-E5D4-92A236241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526190-7B4E-D287-66B5-10F342C3F8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48328" y="1081244"/>
            <a:ext cx="1359096" cy="1839730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C96A5ADB-7779-004F-5B0B-5791AFB078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9141" y="4958780"/>
            <a:ext cx="1440679" cy="1899220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A74823AC-DFEA-9667-3BF3-7B279A7AF834}"/>
              </a:ext>
            </a:extLst>
          </p:cNvPr>
          <p:cNvSpPr/>
          <p:nvPr/>
        </p:nvSpPr>
        <p:spPr>
          <a:xfrm>
            <a:off x="6116884" y="5480975"/>
            <a:ext cx="102654" cy="1063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b="1"/>
          </a:p>
        </p:txBody>
      </p:sp>
      <p:sp>
        <p:nvSpPr>
          <p:cNvPr id="86" name="Content Placeholder 42">
            <a:extLst>
              <a:ext uri="{FF2B5EF4-FFF2-40B4-BE49-F238E27FC236}">
                <a16:creationId xmlns:a16="http://schemas.microsoft.com/office/drawing/2014/main" id="{69D2A4A6-1B72-0BDE-1281-54971839B0F7}"/>
              </a:ext>
            </a:extLst>
          </p:cNvPr>
          <p:cNvSpPr txBox="1">
            <a:spLocks/>
          </p:cNvSpPr>
          <p:nvPr/>
        </p:nvSpPr>
        <p:spPr>
          <a:xfrm>
            <a:off x="120418" y="84454"/>
            <a:ext cx="6309700" cy="996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dirty="0"/>
              <a:t>Salt Ponds at </a:t>
            </a:r>
            <a:r>
              <a:rPr lang="en-US" sz="2400" b="1" noProof="1"/>
              <a:t>Sumenep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b="1" noProof="1"/>
              <a:t>Gersik Putih (GP)</a:t>
            </a:r>
            <a:endParaRPr lang="en-ID" sz="1800" b="1" noProof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543DDB-0B84-D819-289F-89D82081B9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082060"/>
            <a:ext cx="2453963" cy="18404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EF385E-CE20-CD38-B3DA-C205EF1D44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077" y="4969754"/>
            <a:ext cx="2695245" cy="18882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926145-2ABC-95C2-4B33-AB0D6E898E5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940322"/>
            <a:ext cx="2453963" cy="191767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05A6002-D358-466B-AE3D-EA2328250CC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3011191"/>
            <a:ext cx="2453963" cy="184047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2027DDE-FF86-6C28-7E45-A022A4C3E4E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141" y="3039063"/>
            <a:ext cx="2377531" cy="181260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FB32ACDA-F9FC-FC88-DFC4-5AD75B8867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65685" y="4949610"/>
            <a:ext cx="2826315" cy="1903936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5BFC47B9-A80F-E3CB-7631-6D0312C0EC3E}"/>
              </a:ext>
            </a:extLst>
          </p:cNvPr>
          <p:cNvSpPr txBox="1"/>
          <p:nvPr/>
        </p:nvSpPr>
        <p:spPr>
          <a:xfrm>
            <a:off x="3721" y="1081242"/>
            <a:ext cx="18831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1</a:t>
            </a:r>
          </a:p>
          <a:p>
            <a:r>
              <a:rPr lang="en-US" sz="1000" b="1" noProof="1"/>
              <a:t>Storage Pond – Inlet/Outlet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B8AE602-EFE9-EAD6-34A5-1CAD9B8A58A3}"/>
              </a:ext>
            </a:extLst>
          </p:cNvPr>
          <p:cNvSpPr txBox="1"/>
          <p:nvPr/>
        </p:nvSpPr>
        <p:spPr>
          <a:xfrm>
            <a:off x="1" y="3008024"/>
            <a:ext cx="1535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2</a:t>
            </a:r>
          </a:p>
          <a:p>
            <a:r>
              <a:rPr lang="en-US" sz="1000" b="1" noProof="1"/>
              <a:t>Evaporation Pond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C972D0C-C300-B6FA-BF71-2FA4D9E491F1}"/>
              </a:ext>
            </a:extLst>
          </p:cNvPr>
          <p:cNvSpPr txBox="1"/>
          <p:nvPr/>
        </p:nvSpPr>
        <p:spPr>
          <a:xfrm>
            <a:off x="0" y="4958781"/>
            <a:ext cx="1726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3</a:t>
            </a:r>
          </a:p>
          <a:p>
            <a:r>
              <a:rPr lang="en-US" sz="1000" b="1" noProof="1"/>
              <a:t>Brine  Conentration Pond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FED4FA-DEFD-3796-9135-01EDCA54F66D}"/>
              </a:ext>
            </a:extLst>
          </p:cNvPr>
          <p:cNvGrpSpPr/>
          <p:nvPr/>
        </p:nvGrpSpPr>
        <p:grpSpPr>
          <a:xfrm>
            <a:off x="4001788" y="1081243"/>
            <a:ext cx="2479926" cy="1839731"/>
            <a:chOff x="4250192" y="5008535"/>
            <a:chExt cx="2479926" cy="1839731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803E2C52-EAE4-21B0-8ED6-CB694C685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50192" y="5008536"/>
              <a:ext cx="2479926" cy="1839730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999023B-AD25-E9E1-896F-FFF0B55FB482}"/>
                </a:ext>
              </a:extLst>
            </p:cNvPr>
            <p:cNvSpPr txBox="1"/>
            <p:nvPr/>
          </p:nvSpPr>
          <p:spPr>
            <a:xfrm>
              <a:off x="4313614" y="5008535"/>
              <a:ext cx="15785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noProof="1"/>
                <a:t>GP 0</a:t>
              </a:r>
            </a:p>
            <a:p>
              <a:r>
                <a:rPr lang="en-US" sz="1000" b="1" noProof="1"/>
                <a:t>Canal Distribution 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139E9C7C-53F3-8893-8D5B-B55E42359EF8}"/>
              </a:ext>
            </a:extLst>
          </p:cNvPr>
          <p:cNvSpPr txBox="1"/>
          <p:nvPr/>
        </p:nvSpPr>
        <p:spPr>
          <a:xfrm>
            <a:off x="6785472" y="4949610"/>
            <a:ext cx="17251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5</a:t>
            </a:r>
          </a:p>
          <a:p>
            <a:r>
              <a:rPr lang="en-US" sz="1000" b="1" noProof="1"/>
              <a:t>Source – Open Water (Sea)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C446A3B-F6C2-5EA2-6A8C-09271C005BFB}"/>
              </a:ext>
            </a:extLst>
          </p:cNvPr>
          <p:cNvSpPr txBox="1"/>
          <p:nvPr/>
        </p:nvSpPr>
        <p:spPr>
          <a:xfrm>
            <a:off x="2539098" y="3033730"/>
            <a:ext cx="1535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4</a:t>
            </a:r>
          </a:p>
          <a:p>
            <a:r>
              <a:rPr lang="en-US" sz="1000" b="1" noProof="1"/>
              <a:t>Evaporation Pond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B713ABA7-8448-5465-4D36-3D241CC7F87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4183" y="4969756"/>
            <a:ext cx="2377531" cy="1899219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1ABF37AC-93F5-C3C2-3C39-83529F05A467}"/>
              </a:ext>
            </a:extLst>
          </p:cNvPr>
          <p:cNvSpPr txBox="1"/>
          <p:nvPr/>
        </p:nvSpPr>
        <p:spPr>
          <a:xfrm>
            <a:off x="4104183" y="4969754"/>
            <a:ext cx="1535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6</a:t>
            </a:r>
          </a:p>
          <a:p>
            <a:r>
              <a:rPr lang="en-US" sz="1000" b="1" noProof="1"/>
              <a:t>Evaporation Pond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7343F49-61DD-FBB8-F3D6-72443C8F355C}"/>
              </a:ext>
            </a:extLst>
          </p:cNvPr>
          <p:cNvSpPr txBox="1"/>
          <p:nvPr/>
        </p:nvSpPr>
        <p:spPr>
          <a:xfrm>
            <a:off x="2539096" y="1081243"/>
            <a:ext cx="16964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7</a:t>
            </a:r>
          </a:p>
          <a:p>
            <a:r>
              <a:rPr lang="en-US" sz="1000" b="1" noProof="1"/>
              <a:t>Canal Distribution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7D2E4C4-BA86-1369-FA48-E3B27DA2C610}"/>
              </a:ext>
            </a:extLst>
          </p:cNvPr>
          <p:cNvSpPr txBox="1"/>
          <p:nvPr/>
        </p:nvSpPr>
        <p:spPr>
          <a:xfrm>
            <a:off x="9521466" y="4958782"/>
            <a:ext cx="1535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 5</a:t>
            </a:r>
          </a:p>
          <a:p>
            <a:r>
              <a:rPr lang="en-US" sz="1000" b="1" noProof="1"/>
              <a:t>Sea Dike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11CA2E55-4AE4-788A-BDB0-11CD1F38A41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31806" y="3040195"/>
            <a:ext cx="1459138" cy="1811468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B88F882D-EE69-D425-FE36-89173C6B3D9B}"/>
              </a:ext>
            </a:extLst>
          </p:cNvPr>
          <p:cNvSpPr txBox="1"/>
          <p:nvPr/>
        </p:nvSpPr>
        <p:spPr>
          <a:xfrm>
            <a:off x="5031806" y="3040195"/>
            <a:ext cx="1398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GPPT 1</a:t>
            </a:r>
          </a:p>
          <a:p>
            <a:r>
              <a:rPr lang="en-US" sz="1000" b="1" noProof="1"/>
              <a:t>Canal Distribution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47DEEB4-62CB-1F78-A3F6-3F4E7FC6B51D}"/>
              </a:ext>
            </a:extLst>
          </p:cNvPr>
          <p:cNvSpPr txBox="1"/>
          <p:nvPr/>
        </p:nvSpPr>
        <p:spPr>
          <a:xfrm>
            <a:off x="2542459" y="4958779"/>
            <a:ext cx="1398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noProof="1"/>
              <a:t>GPPT 2</a:t>
            </a:r>
          </a:p>
          <a:p>
            <a:r>
              <a:rPr lang="en-US" sz="1000" b="1" noProof="1"/>
              <a:t>Brine Pond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EAD4ED-4B65-44F9-255C-764C8D0B6D7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077" y="0"/>
            <a:ext cx="5615923" cy="485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84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096A-CA3A-DD2C-2988-EC2AEBC7B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ABC2D6BC-D20A-2CF9-37C0-E479F3080B6B}"/>
              </a:ext>
            </a:extLst>
          </p:cNvPr>
          <p:cNvSpPr txBox="1">
            <a:spLocks/>
          </p:cNvSpPr>
          <p:nvPr/>
        </p:nvSpPr>
        <p:spPr>
          <a:xfrm>
            <a:off x="208343" y="18582"/>
            <a:ext cx="5229929" cy="972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dirty="0"/>
              <a:t>Salt Ponds Structure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b="1" noProof="1"/>
              <a:t>at Pinggir Papas (PP) Sumenep </a:t>
            </a:r>
            <a:endParaRPr lang="en-ID" sz="2600" b="1" noProof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A8CB0A-61E8-1B2C-D0D6-E5B0BEFCA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38274" y="0"/>
            <a:ext cx="675372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E6296B-5438-FC57-28B5-05DAE5ED04AC}"/>
              </a:ext>
            </a:extLst>
          </p:cNvPr>
          <p:cNvSpPr txBox="1"/>
          <p:nvPr/>
        </p:nvSpPr>
        <p:spPr>
          <a:xfrm>
            <a:off x="208341" y="954930"/>
            <a:ext cx="5021579" cy="304698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noProof="1"/>
              <a:t>Inland salt-farming site</a:t>
            </a:r>
            <a:r>
              <a:rPr lang="en-US" b="1" noProof="1"/>
              <a:t> relying on estuarine-mangrove water </a:t>
            </a:r>
            <a:r>
              <a:rPr lang="en-US" noProof="1"/>
              <a:t>sources.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Layout </a:t>
            </a:r>
            <a:r>
              <a:rPr lang="en-US" noProof="1"/>
              <a:t>includes canal distribution, inlet channel, storage ponds, evaporation ponds, and brine concentration ponds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noProof="1"/>
              <a:t>Water intake controlled by </a:t>
            </a:r>
            <a:r>
              <a:rPr lang="en-US" b="1" noProof="1"/>
              <a:t>tidal flow and canal systems</a:t>
            </a:r>
            <a:r>
              <a:rPr lang="en-US" noProof="1"/>
              <a:t>, assisted by </a:t>
            </a:r>
            <a:r>
              <a:rPr lang="en-US" b="1" noProof="1"/>
              <a:t>windmill pumps</a:t>
            </a:r>
            <a:r>
              <a:rPr lang="en-US" noProof="1"/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Adapted to inland estuarine </a:t>
            </a:r>
            <a:r>
              <a:rPr lang="en-US" noProof="1"/>
              <a:t>condition, unlike GP’s direct coastal intake.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ECB0F0-0809-376D-655B-8BA7769CD9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37844"/>
            <a:ext cx="5388104" cy="28201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A7B4BB-47BC-069B-14D6-3158AA0A9B8A}"/>
              </a:ext>
            </a:extLst>
          </p:cNvPr>
          <p:cNvSpPr txBox="1"/>
          <p:nvPr/>
        </p:nvSpPr>
        <p:spPr>
          <a:xfrm>
            <a:off x="0" y="6193087"/>
            <a:ext cx="53881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Estuarine inlet channel at PP, windmill pump supporting canal distribution</a:t>
            </a:r>
            <a:endParaRPr lang="en-ID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65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2">
            <a:extLst>
              <a:ext uri="{FF2B5EF4-FFF2-40B4-BE49-F238E27FC236}">
                <a16:creationId xmlns:a16="http://schemas.microsoft.com/office/drawing/2014/main" id="{21853808-A4EE-AC10-4F88-E04FEA0663B7}"/>
              </a:ext>
            </a:extLst>
          </p:cNvPr>
          <p:cNvSpPr txBox="1">
            <a:spLocks/>
          </p:cNvSpPr>
          <p:nvPr/>
        </p:nvSpPr>
        <p:spPr>
          <a:xfrm>
            <a:off x="208344" y="18582"/>
            <a:ext cx="5010428" cy="972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Sampling Points at </a:t>
            </a:r>
            <a:r>
              <a:rPr lang="en-US" sz="2400" b="1" noProof="1"/>
              <a:t>Pinggir Papas (PP)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noProof="1"/>
              <a:t>(Physicochemical water parameters)</a:t>
            </a:r>
            <a:endParaRPr lang="en-ID" sz="2000" b="1" noProof="1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6F9934F-0B99-46A7-E688-6309CCE23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7910" y="0"/>
            <a:ext cx="7104090" cy="68394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BD5157-28FD-29BC-258B-1D70E15E6226}"/>
              </a:ext>
            </a:extLst>
          </p:cNvPr>
          <p:cNvSpPr txBox="1"/>
          <p:nvPr/>
        </p:nvSpPr>
        <p:spPr>
          <a:xfrm>
            <a:off x="208344" y="990856"/>
            <a:ext cx="4597833" cy="557075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Sampling site: </a:t>
            </a:r>
            <a:r>
              <a:rPr lang="en-US" noProof="1"/>
              <a:t>PP0 – PP4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Coverage of production stage (baseline only)</a:t>
            </a:r>
          </a:p>
          <a:p>
            <a:pPr marL="534988" indent="-266700">
              <a:spcAft>
                <a:spcPts val="600"/>
              </a:spcAft>
              <a:buFont typeface="Cambria" panose="02040503050406030204" pitchFamily="18" charset="0"/>
              <a:buChar char="-"/>
            </a:pPr>
            <a:r>
              <a:rPr lang="en-US" noProof="1"/>
              <a:t>PP0: estuarine inlet channel (tidal inflow)</a:t>
            </a:r>
          </a:p>
          <a:p>
            <a:pPr marL="534988" indent="-266700">
              <a:spcAft>
                <a:spcPts val="600"/>
              </a:spcAft>
              <a:buFont typeface="Cambria" panose="02040503050406030204" pitchFamily="18" charset="0"/>
              <a:buChar char="-"/>
            </a:pPr>
            <a:r>
              <a:rPr lang="en-US" noProof="1"/>
              <a:t>PP1: canal distribution</a:t>
            </a:r>
          </a:p>
          <a:p>
            <a:pPr marL="534988" indent="-266700">
              <a:spcAft>
                <a:spcPts val="600"/>
              </a:spcAft>
              <a:buFont typeface="Cambria" panose="02040503050406030204" pitchFamily="18" charset="0"/>
              <a:buChar char="-"/>
            </a:pPr>
            <a:r>
              <a:rPr lang="en-US" noProof="1"/>
              <a:t>PP2: storage pond</a:t>
            </a:r>
          </a:p>
          <a:p>
            <a:pPr marL="534988" indent="-266700">
              <a:spcAft>
                <a:spcPts val="600"/>
              </a:spcAft>
              <a:buFont typeface="Cambria" panose="02040503050406030204" pitchFamily="18" charset="0"/>
              <a:buChar char="-"/>
            </a:pPr>
            <a:r>
              <a:rPr lang="en-US" noProof="1"/>
              <a:t>PP3: evaporation pond</a:t>
            </a:r>
          </a:p>
          <a:p>
            <a:pPr marL="534988" indent="-266700">
              <a:spcAft>
                <a:spcPts val="600"/>
              </a:spcAft>
              <a:buFont typeface="Cambria" panose="02040503050406030204" pitchFamily="18" charset="0"/>
              <a:buChar char="-"/>
            </a:pPr>
            <a:r>
              <a:rPr lang="en-US" noProof="1"/>
              <a:t>PP4: brine concentration pond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Condition of site: </a:t>
            </a:r>
            <a:r>
              <a:rPr lang="en-US" noProof="1"/>
              <a:t>salt production has not yet started, so sampling reflects raw estuarine water inflow without operational pond cycles.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noProof="1"/>
              <a:t>Purpose of sampling: </a:t>
            </a:r>
            <a:r>
              <a:rPr lang="en-US" noProof="1"/>
              <a:t>to measure salinity, water quality, and physicochemical parameters under non-operational conditions</a:t>
            </a:r>
          </a:p>
        </p:txBody>
      </p:sp>
    </p:spTree>
    <p:extLst>
      <p:ext uri="{BB962C8B-B14F-4D97-AF65-F5344CB8AC3E}">
        <p14:creationId xmlns:p14="http://schemas.microsoft.com/office/powerpoint/2010/main" val="1425282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15056</TotalTime>
  <Words>3396</Words>
  <Application>Microsoft Office PowerPoint</Application>
  <PresentationFormat>Widescreen</PresentationFormat>
  <Paragraphs>544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Aptos Narrow</vt:lpstr>
      <vt:lpstr>Arial</vt:lpstr>
      <vt:lpstr>Cambria</vt:lpstr>
      <vt:lpstr>Tenorite</vt:lpstr>
      <vt:lpstr>Office Theme</vt:lpstr>
      <vt:lpstr>TECHNICAL FEASIBILITY  ARTEMIA CYST PRODUCTION IN SOLAR SALT PONDS,  MADURA, EAST JAVA, INDONESIA </vt:lpstr>
      <vt:lpstr>Introduction Artemia Supply and Dependency in Indonesia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Puspitaningasih S</dc:creator>
  <cp:lastModifiedBy>Simon Wilkinson</cp:lastModifiedBy>
  <cp:revision>82</cp:revision>
  <dcterms:created xsi:type="dcterms:W3CDTF">2026-04-22T19:49:50Z</dcterms:created>
  <dcterms:modified xsi:type="dcterms:W3CDTF">2026-08-13T13:10:58Z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b525e5-f3da-4501-8f1e-526b6769fc56_Enabled">
    <vt:lpwstr>true</vt:lpwstr>
  </property>
  <property fmtid="{D5CDD505-2E9C-101B-9397-08002B2CF9AE}" pid="3" name="MSIP_Label_38b525e5-f3da-4501-8f1e-526b6769fc56_SetDate">
    <vt:lpwstr>2026-04-22T21:01:43Z</vt:lpwstr>
  </property>
  <property fmtid="{D5CDD505-2E9C-101B-9397-08002B2CF9AE}" pid="4" name="MSIP_Label_38b525e5-f3da-4501-8f1e-526b6769fc56_Method">
    <vt:lpwstr>Standard</vt:lpwstr>
  </property>
  <property fmtid="{D5CDD505-2E9C-101B-9397-08002B2CF9AE}" pid="5" name="MSIP_Label_38b525e5-f3da-4501-8f1e-526b6769fc56_Name">
    <vt:lpwstr>defa4170-0d19-0005-0004-bc88714345d2</vt:lpwstr>
  </property>
  <property fmtid="{D5CDD505-2E9C-101B-9397-08002B2CF9AE}" pid="6" name="MSIP_Label_38b525e5-f3da-4501-8f1e-526b6769fc56_SiteId">
    <vt:lpwstr>db6e1183-4c65-405c-82ce-7cd53fa6e9dc</vt:lpwstr>
  </property>
  <property fmtid="{D5CDD505-2E9C-101B-9397-08002B2CF9AE}" pid="7" name="MSIP_Label_38b525e5-f3da-4501-8f1e-526b6769fc56_ActionId">
    <vt:lpwstr>aa99434a-1bbd-4200-9c4f-2653035c2c67</vt:lpwstr>
  </property>
  <property fmtid="{D5CDD505-2E9C-101B-9397-08002B2CF9AE}" pid="8" name="MSIP_Label_38b525e5-f3da-4501-8f1e-526b6769fc56_ContentBits">
    <vt:lpwstr>0</vt:lpwstr>
  </property>
  <property fmtid="{D5CDD505-2E9C-101B-9397-08002B2CF9AE}" pid="9" name="MSIP_Label_38b525e5-f3da-4501-8f1e-526b6769fc56_Tag">
    <vt:lpwstr>10, 3, 0, 1</vt:lpwstr>
  </property>
</Properties>
</file>